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8" r:id="rId3"/>
    <p:sldId id="267" r:id="rId4"/>
    <p:sldId id="309" r:id="rId5"/>
    <p:sldId id="301" r:id="rId6"/>
    <p:sldId id="270" r:id="rId7"/>
    <p:sldId id="271" r:id="rId8"/>
    <p:sldId id="280" r:id="rId9"/>
    <p:sldId id="269" r:id="rId10"/>
    <p:sldId id="307" r:id="rId11"/>
  </p:sldIdLst>
  <p:sldSz cx="12192000" cy="6858000"/>
  <p:notesSz cx="6858000" cy="9144000"/>
  <p:embeddedFontLst>
    <p:embeddedFont>
      <p:font typeface="HY중고딕" panose="02030600000101010101" pitchFamily="18" charset="-127"/>
      <p:regular r:id="rId14"/>
    </p:embeddedFont>
    <p:embeddedFont>
      <p:font typeface="NanumSquare_ac" panose="020B0600000101010101" pitchFamily="50" charset="-127"/>
      <p:regular r:id="rId15"/>
    </p:embeddedFont>
    <p:embeddedFont>
      <p:font typeface="맑은 고딕" panose="020B0503020000020004" pitchFamily="50" charset="-127"/>
      <p:regular r:id="rId16"/>
      <p:bold r:id="rId17"/>
    </p:embeddedFont>
    <p:embeddedFont>
      <p:font typeface="HY헤드라인M" panose="02030600000101010101" pitchFamily="18" charset="-127"/>
      <p:regular r:id="rId1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4D89"/>
    <a:srgbClr val="FFFFFF"/>
    <a:srgbClr val="D00000"/>
    <a:srgbClr val="D60000"/>
    <a:srgbClr val="C00000"/>
    <a:srgbClr val="CD0505"/>
    <a:srgbClr val="2F47F9"/>
    <a:srgbClr val="8B9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 autoAdjust="0"/>
    <p:restoredTop sz="90920" autoAdjust="0"/>
  </p:normalViewPr>
  <p:slideViewPr>
    <p:cSldViewPr snapToGrid="0">
      <p:cViewPr varScale="1">
        <p:scale>
          <a:sx n="87" d="100"/>
          <a:sy n="87" d="100"/>
        </p:scale>
        <p:origin x="90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59610-C609-4421-85F1-EA85B3D881A5}" type="datetimeFigureOut">
              <a:rPr lang="ko-KR" altLang="en-US" smtClean="0"/>
              <a:pPr/>
              <a:t>2022-11-13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8D914-B309-4D4C-9A5D-D7C074EF2F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2334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88456-02EF-47F3-A479-06EF15DD99B7}" type="datetimeFigureOut">
              <a:rPr lang="ko-KR" altLang="en-US" smtClean="0"/>
              <a:pPr/>
              <a:t>2022-11-13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3F274-80C3-448A-A124-38C6384C64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0018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F274-80C3-448A-A124-38C6384C64ED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9246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2112318-F619-4488-8B6E-2F5F2426A6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8BEE6BB-9A5F-4E9F-9F1C-6D46BE01A3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2D9A51D-A948-4CB8-A9EB-5A26520C8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81F2-E474-4CE9-9C4F-1153359D3FA0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4374BBD-0B82-4658-B13D-088F0E4D0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B1AAA67-696A-4836-A10B-FF164C3AF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091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C43AEE1-28CA-46D2-81F5-CD34E4F9E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738FEC2-4BF0-4A45-9297-EE9B2E45E5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BEDBAD0-D342-4544-94B8-122B3BDBF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59B28-8CBD-405A-AA52-FD3CAB271864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D70FE0D-ACBA-4806-9F35-4EB786E86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7F3119A-4AE1-408F-B8AD-4428B0060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261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0B3D2AB-E650-41C2-B6FB-5398A5C196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92D6516-8F93-4221-97F7-E01D89EE5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D86CB26-A349-496A-B48B-A7B891172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18E4E-7A2A-4325-BC18-E0FD9365EA12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2E726FD-A739-41D5-96BA-467036392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0FAE18D-FED5-4070-8B76-811D76CCE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484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C6958D-28E5-4CC8-8C48-52A02A1BC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8E03031-827B-4AC7-B564-384C16177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1C19838-69C9-49EB-9B51-549106E9B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19F9-86A3-4B4D-9F8C-C902C7FD073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C26852C-90C9-4502-A697-363CF824C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F7509D0-CCBD-406A-9D4E-6845657BB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221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EF73EF-188B-4B17-B08F-D30E80C30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D7DD2CA-F9BF-47A8-9D27-757556FD1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E78A1FB-ABBF-480D-AC6C-9BB1AEF97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C3E5B-8C2E-4A00-8EE7-5767ADB56BAC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384247E-1D11-4A19-BDDF-E157A205B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24EC815-B6FC-4BDE-910C-F8015ED4A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720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DAEB91-29AA-4ACC-BDCF-960470FCA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6B0E51-7DC0-45B6-8306-D8167F5CB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7CB78CC-8798-4261-B4B1-60B4C5437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594384-5734-4FC8-928A-E1641354A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44D11-81D4-4F07-B86B-672E9FB0EFF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82301C0-6908-48C0-8957-C8B3F4594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07DD8FE-7741-412F-947D-7A7079F48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221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D6DFD1-B640-4CC6-A759-6C7981C5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5B2A237-7572-46BD-9502-829F6C0AD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1AE9732-B570-4506-BDA6-0AB39D453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289407D-7DA6-4293-A426-38DF9B2116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239549F-370A-4671-B1BB-79655CC6CB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86D9E62-97AA-41F8-B69B-6CD691CF0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27BC-9E4F-4A3F-912E-4134391ED741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41D3FC0-561B-4DE4-AA99-9DB56EC6B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D0040F2-99C5-450C-9966-5D00290EB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126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E337C1-8281-4F6E-9A31-EBE388C3C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0EA4B32-9135-4223-8DE6-887D27434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519EA-8D65-4F91-BC00-5973C020191A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407FC83-8D70-48DB-8681-08CFD9C0D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8FC15EC-BCCB-4B82-A94C-FABC63DF6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276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B9F9692-5462-4439-80C8-B7E337FC9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F688E-D34C-4BCC-AE20-270566DB0BAD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4CA042D-EBC0-437C-A819-521611A54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2415CDA-0D1F-49BD-8381-21C3BEFD5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726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6F10D4-8D29-48C2-ADF0-92316E2C8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BBA3CD3-DE79-4260-873A-FEDE5C678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19C6BD2-52A1-4155-9D55-1D847772E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82A3511-0B13-4D97-937C-07365FBAD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5D0E4-AF7C-45E3-A643-8C7CEEB621D2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4C805B4-20AF-4A3C-B131-E1D9FFBB0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9C705FC-2895-472A-B6FD-C2434624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887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00D820-915B-4802-8C2E-FF7CA967E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0CF9849-20D0-417A-99C8-099DF39939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44A7754-54E7-4123-8C5E-1B05B517B5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AFFF3F1-9632-4E06-BAB7-312343416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8A200-F789-4654-972A-2122DD0CE40D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F23D6B1-934F-4B4D-9E4F-5AE9E873C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157FDD5-2092-4E16-8E7C-1CCA4719C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565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4C8B562-0886-4274-876D-59EFAAAE2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1799B9E-1CD2-4A09-9ACC-2FA1C62D7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2A0C5B4-9399-4A5E-8DEE-54436B1EC8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1CF9F-0A1A-47EA-B810-C626D7FC3CF0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5B2B9FF-C0C5-4E9E-A76A-AF0745E2D8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8992FE0-2D01-4365-9F95-1FF838BCEF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60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001" b="28594"/>
          <a:stretch/>
        </p:blipFill>
        <p:spPr>
          <a:xfrm>
            <a:off x="0" y="510748"/>
            <a:ext cx="12192000" cy="2864841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9134FECA-A2F1-4B16-BAC4-05A318ECEA43}"/>
              </a:ext>
            </a:extLst>
          </p:cNvPr>
          <p:cNvSpPr/>
          <p:nvPr/>
        </p:nvSpPr>
        <p:spPr>
          <a:xfrm>
            <a:off x="0" y="1"/>
            <a:ext cx="12192000" cy="51074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>
              <a:defRPr/>
            </a:pPr>
            <a:r>
              <a:rPr lang="ko-KR" altLang="en-US" b="1" kern="0" dirty="0" smtClean="0">
                <a:solidFill>
                  <a:srgbClr val="9FA4A7"/>
                </a:solidFill>
              </a:rPr>
              <a:t> </a:t>
            </a:r>
            <a:endParaRPr lang="en-US" altLang="ko-KR" b="1" kern="0" dirty="0">
              <a:solidFill>
                <a:srgbClr val="9FA4A7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B19C8E8-A54A-4988-B2CF-239DE356BFB6}"/>
              </a:ext>
            </a:extLst>
          </p:cNvPr>
          <p:cNvSpPr/>
          <p:nvPr/>
        </p:nvSpPr>
        <p:spPr>
          <a:xfrm>
            <a:off x="0" y="3375589"/>
            <a:ext cx="12192000" cy="348241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atinLnBrk="0">
              <a:defRPr/>
            </a:pPr>
            <a:endParaRPr lang="en-US" altLang="ko-KR" sz="2400" b="1" i="1" kern="0" dirty="0" smtClean="0">
              <a:solidFill>
                <a:prstClr val="white"/>
              </a:solidFill>
            </a:endParaRPr>
          </a:p>
          <a:p>
            <a:pPr latinLnBrk="0">
              <a:defRPr/>
            </a:pPr>
            <a:r>
              <a:rPr lang="en-US" altLang="ko-KR" sz="4800" b="1" i="1" kern="0" dirty="0" smtClean="0">
                <a:solidFill>
                  <a:prstClr val="white"/>
                </a:solidFill>
              </a:rPr>
              <a:t>          </a:t>
            </a:r>
            <a:r>
              <a:rPr lang="ko-KR" altLang="en-US" sz="4800" b="1" i="1" kern="0" dirty="0" smtClean="0">
                <a:solidFill>
                  <a:prstClr val="white"/>
                </a:solidFill>
              </a:rPr>
              <a:t>국제개발협력과 국제사회복지</a:t>
            </a:r>
            <a:endParaRPr lang="en-US" altLang="ko-KR" sz="2000" b="1" kern="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latinLnBrk="0">
              <a:lnSpc>
                <a:spcPct val="120000"/>
              </a:lnSpc>
              <a:defRPr/>
            </a:pPr>
            <a:endParaRPr lang="en-US" altLang="ko-KR" sz="2400" b="1" kern="0" dirty="0" smtClean="0">
              <a:solidFill>
                <a:prstClr val="white"/>
              </a:solidFill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ko-KR" altLang="en-US" sz="2800" b="1" kern="0" dirty="0" smtClean="0">
                <a:solidFill>
                  <a:prstClr val="white"/>
                </a:solidFill>
              </a:rPr>
              <a:t>                 </a:t>
            </a:r>
            <a:endParaRPr lang="en-US" altLang="ko-KR" sz="2800" b="1" kern="0" dirty="0" smtClean="0">
              <a:solidFill>
                <a:prstClr val="white"/>
              </a:solidFill>
            </a:endParaRPr>
          </a:p>
          <a:p>
            <a:pPr algn="r" latinLnBrk="0">
              <a:lnSpc>
                <a:spcPct val="120000"/>
              </a:lnSpc>
              <a:defRPr/>
            </a:pPr>
            <a:r>
              <a:rPr lang="en-US" altLang="ko-KR" sz="28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</a:t>
            </a:r>
            <a:r>
              <a:rPr lang="ko-KR" altLang="en-US" sz="20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장영신</a:t>
            </a:r>
            <a:endParaRPr lang="en-US" altLang="ko-KR" sz="2000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latinLnBrk="0">
              <a:lnSpc>
                <a:spcPct val="120000"/>
              </a:lnSpc>
              <a:defRPr/>
            </a:pPr>
            <a:r>
              <a:rPr lang="en-US" altLang="ko-KR" sz="1000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                                                                                          </a:t>
            </a:r>
            <a:r>
              <a:rPr lang="ko-KR" altLang="en-US" sz="1400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한국사회복지협의회 정책연구실 실장</a:t>
            </a:r>
            <a:endParaRPr lang="en-US" altLang="ko-KR" sz="1400" kern="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atinLnBrk="0">
              <a:lnSpc>
                <a:spcPct val="120000"/>
              </a:lnSpc>
              <a:defRPr/>
            </a:pPr>
            <a:endParaRPr lang="en-US" altLang="ko-KR" sz="1000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자유형 9"/>
          <p:cNvSpPr/>
          <p:nvPr/>
        </p:nvSpPr>
        <p:spPr>
          <a:xfrm>
            <a:off x="4516808" y="515291"/>
            <a:ext cx="7675192" cy="2862570"/>
          </a:xfrm>
          <a:custGeom>
            <a:avLst/>
            <a:gdLst>
              <a:gd name="connsiteX0" fmla="*/ 3783303 w 9486900"/>
              <a:gd name="connsiteY0" fmla="*/ 0 h 3465514"/>
              <a:gd name="connsiteX1" fmla="*/ 9486900 w 9486900"/>
              <a:gd name="connsiteY1" fmla="*/ 0 h 3465514"/>
              <a:gd name="connsiteX2" fmla="*/ 9486900 w 9486900"/>
              <a:gd name="connsiteY2" fmla="*/ 2477878 h 3465514"/>
              <a:gd name="connsiteX3" fmla="*/ 8408698 w 9486900"/>
              <a:gd name="connsiteY3" fmla="*/ 3465514 h 3465514"/>
              <a:gd name="connsiteX4" fmla="*/ 0 w 9486900"/>
              <a:gd name="connsiteY4" fmla="*/ 3465514 h 3465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86900" h="3465514">
                <a:moveTo>
                  <a:pt x="3783303" y="0"/>
                </a:moveTo>
                <a:lnTo>
                  <a:pt x="9486900" y="0"/>
                </a:lnTo>
                <a:lnTo>
                  <a:pt x="9486900" y="2477878"/>
                </a:lnTo>
                <a:lnTo>
                  <a:pt x="8408698" y="3465514"/>
                </a:lnTo>
                <a:lnTo>
                  <a:pt x="0" y="3465514"/>
                </a:lnTo>
                <a:close/>
              </a:path>
            </a:pathLst>
          </a:custGeom>
          <a:solidFill>
            <a:schemeClr val="tx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0" name="평행 사변형 149"/>
          <p:cNvSpPr/>
          <p:nvPr/>
        </p:nvSpPr>
        <p:spPr>
          <a:xfrm>
            <a:off x="7401023" y="3377861"/>
            <a:ext cx="4425475" cy="3482413"/>
          </a:xfrm>
          <a:prstGeom prst="parallelogram">
            <a:avLst>
              <a:gd name="adj" fmla="val 111862"/>
            </a:avLst>
          </a:prstGeom>
          <a:solidFill>
            <a:schemeClr val="tx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1" name="평행 사변형 150"/>
          <p:cNvSpPr/>
          <p:nvPr/>
        </p:nvSpPr>
        <p:spPr>
          <a:xfrm>
            <a:off x="577998" y="3377861"/>
            <a:ext cx="4002546" cy="3482413"/>
          </a:xfrm>
          <a:prstGeom prst="parallelogram">
            <a:avLst>
              <a:gd name="adj" fmla="val 111862"/>
            </a:avLst>
          </a:prstGeom>
          <a:solidFill>
            <a:schemeClr val="tx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11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001" b="28594"/>
          <a:stretch/>
        </p:blipFill>
        <p:spPr>
          <a:xfrm>
            <a:off x="0" y="510748"/>
            <a:ext cx="12192000" cy="2864841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9134FECA-A2F1-4B16-BAC4-05A318ECEA43}"/>
              </a:ext>
            </a:extLst>
          </p:cNvPr>
          <p:cNvSpPr/>
          <p:nvPr/>
        </p:nvSpPr>
        <p:spPr>
          <a:xfrm>
            <a:off x="0" y="1"/>
            <a:ext cx="12192000" cy="51074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en-US" altLang="ko-KR" sz="800" b="1" kern="0" dirty="0">
              <a:solidFill>
                <a:srgbClr val="9FA4A7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B19C8E8-A54A-4988-B2CF-239DE356BFB6}"/>
              </a:ext>
            </a:extLst>
          </p:cNvPr>
          <p:cNvSpPr/>
          <p:nvPr/>
        </p:nvSpPr>
        <p:spPr>
          <a:xfrm>
            <a:off x="0" y="3375589"/>
            <a:ext cx="12192000" cy="348241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atinLnBrk="0">
              <a:defRPr/>
            </a:pPr>
            <a:endParaRPr lang="en-US" altLang="ko-KR" sz="3200" b="1" i="1" kern="0" dirty="0" smtClean="0">
              <a:solidFill>
                <a:prstClr val="white"/>
              </a:solidFill>
            </a:endParaRPr>
          </a:p>
          <a:p>
            <a:pPr latinLnBrk="0">
              <a:defRPr/>
            </a:pPr>
            <a:r>
              <a:rPr lang="en-US" altLang="ko-KR" sz="4800" b="1" i="1" kern="0" dirty="0" smtClean="0">
                <a:solidFill>
                  <a:prstClr val="white"/>
                </a:solidFill>
              </a:rPr>
              <a:t>          </a:t>
            </a:r>
            <a:r>
              <a:rPr lang="en-US" altLang="ko-KR" sz="48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</a:p>
          <a:p>
            <a:pPr latinLnBrk="0">
              <a:defRPr/>
            </a:pPr>
            <a:r>
              <a:rPr lang="en-US" altLang="ko-KR" sz="4800" b="1" i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48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  <a:r>
              <a:rPr lang="ko-KR" altLang="en-US" sz="44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경청해 주셔서 감사합니다</a:t>
            </a:r>
            <a:endParaRPr lang="en-US" altLang="ko-KR" sz="4000" b="1" i="1" kern="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자유형 9"/>
          <p:cNvSpPr/>
          <p:nvPr/>
        </p:nvSpPr>
        <p:spPr>
          <a:xfrm>
            <a:off x="4516808" y="515291"/>
            <a:ext cx="7675192" cy="2862570"/>
          </a:xfrm>
          <a:custGeom>
            <a:avLst/>
            <a:gdLst>
              <a:gd name="connsiteX0" fmla="*/ 3783303 w 9486900"/>
              <a:gd name="connsiteY0" fmla="*/ 0 h 3465514"/>
              <a:gd name="connsiteX1" fmla="*/ 9486900 w 9486900"/>
              <a:gd name="connsiteY1" fmla="*/ 0 h 3465514"/>
              <a:gd name="connsiteX2" fmla="*/ 9486900 w 9486900"/>
              <a:gd name="connsiteY2" fmla="*/ 2477878 h 3465514"/>
              <a:gd name="connsiteX3" fmla="*/ 8408698 w 9486900"/>
              <a:gd name="connsiteY3" fmla="*/ 3465514 h 3465514"/>
              <a:gd name="connsiteX4" fmla="*/ 0 w 9486900"/>
              <a:gd name="connsiteY4" fmla="*/ 3465514 h 3465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86900" h="3465514">
                <a:moveTo>
                  <a:pt x="3783303" y="0"/>
                </a:moveTo>
                <a:lnTo>
                  <a:pt x="9486900" y="0"/>
                </a:lnTo>
                <a:lnTo>
                  <a:pt x="9486900" y="2477878"/>
                </a:lnTo>
                <a:lnTo>
                  <a:pt x="8408698" y="3465514"/>
                </a:lnTo>
                <a:lnTo>
                  <a:pt x="0" y="3465514"/>
                </a:lnTo>
                <a:close/>
              </a:path>
            </a:pathLst>
          </a:custGeom>
          <a:solidFill>
            <a:schemeClr val="tx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9" name="평행 사변형 148"/>
          <p:cNvSpPr/>
          <p:nvPr/>
        </p:nvSpPr>
        <p:spPr>
          <a:xfrm>
            <a:off x="5842653" y="3380133"/>
            <a:ext cx="5353176" cy="3482413"/>
          </a:xfrm>
          <a:prstGeom prst="parallelogram">
            <a:avLst>
              <a:gd name="adj" fmla="val 113842"/>
            </a:avLst>
          </a:prstGeom>
          <a:solidFill>
            <a:schemeClr val="tx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0" name="평행 사변형 149"/>
          <p:cNvSpPr/>
          <p:nvPr/>
        </p:nvSpPr>
        <p:spPr>
          <a:xfrm>
            <a:off x="7410450" y="3377861"/>
            <a:ext cx="4425475" cy="3482413"/>
          </a:xfrm>
          <a:prstGeom prst="parallelogram">
            <a:avLst>
              <a:gd name="adj" fmla="val 111862"/>
            </a:avLst>
          </a:prstGeom>
          <a:solidFill>
            <a:schemeClr val="tx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1" name="평행 사변형 150"/>
          <p:cNvSpPr/>
          <p:nvPr/>
        </p:nvSpPr>
        <p:spPr>
          <a:xfrm>
            <a:off x="577998" y="3377861"/>
            <a:ext cx="4002546" cy="3482413"/>
          </a:xfrm>
          <a:prstGeom prst="parallelogram">
            <a:avLst>
              <a:gd name="adj" fmla="val 111862"/>
            </a:avLst>
          </a:prstGeom>
          <a:solidFill>
            <a:schemeClr val="tx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schemeClr val="bg1"/>
                </a:solidFill>
              </a:rPr>
              <a:pPr/>
              <a:t>10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17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9134FECA-A2F1-4B16-BAC4-05A318ECEA43}"/>
              </a:ext>
            </a:extLst>
          </p:cNvPr>
          <p:cNvSpPr/>
          <p:nvPr/>
        </p:nvSpPr>
        <p:spPr>
          <a:xfrm>
            <a:off x="0" y="0"/>
            <a:ext cx="12192000" cy="35892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en-US" altLang="ko-KR" sz="600" b="1" kern="0" dirty="0">
              <a:solidFill>
                <a:srgbClr val="9FA4A7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B19C8E8-A54A-4988-B2CF-239DE356BFB6}"/>
              </a:ext>
            </a:extLst>
          </p:cNvPr>
          <p:cNvSpPr/>
          <p:nvPr/>
        </p:nvSpPr>
        <p:spPr>
          <a:xfrm>
            <a:off x="0" y="358923"/>
            <a:ext cx="12192000" cy="85457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 latinLnBrk="0">
              <a:defRPr/>
            </a:pPr>
            <a:r>
              <a:rPr lang="ko-KR" altLang="en-US" sz="32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한국사회복지협의회</a:t>
            </a:r>
            <a:endParaRPr lang="en-US" altLang="ko-KR" sz="3200" b="1" i="1" kern="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latinLnBrk="0">
              <a:defRPr/>
            </a:pPr>
            <a:endParaRPr lang="en-US" altLang="ko-KR" sz="1000" b="1" i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schemeClr val="bg1"/>
                </a:solidFill>
              </a:rPr>
              <a:pPr/>
              <a:t>2</a:t>
            </a:fld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94329" y="1688402"/>
            <a:ext cx="3982581" cy="461665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numSquare_ac" panose="020B0600000101010101" pitchFamily="50" charset="-127"/>
                <a:ea typeface="NanumSquare_ac" panose="020B0600000101010101" pitchFamily="50" charset="-127"/>
              </a:rPr>
              <a:t>사회복지사업법 </a:t>
            </a:r>
            <a:endParaRPr lang="en-US" altLang="ko-KR" sz="2400" b="1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numSquare_ac" panose="020B0600000101010101" pitchFamily="50" charset="-127"/>
              <a:ea typeface="NanumSquare_ac" panose="020B0600000101010101" pitchFamily="50" charset="-127"/>
            </a:endParaRPr>
          </a:p>
        </p:txBody>
      </p:sp>
      <p:pic>
        <p:nvPicPr>
          <p:cNvPr id="11" name="Picture 2" descr="C:\Users\samsung1\Desktop\캡처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95128" y="4948717"/>
            <a:ext cx="4894082" cy="1590195"/>
          </a:xfrm>
          <a:prstGeom prst="rect">
            <a:avLst/>
          </a:prstGeom>
          <a:noFill/>
        </p:spPr>
      </p:pic>
      <p:pic>
        <p:nvPicPr>
          <p:cNvPr id="3" name="Picture 2" descr="C:\Users\samsung1\Desktop\캡처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6956" y="2537054"/>
            <a:ext cx="11011301" cy="2229099"/>
          </a:xfrm>
          <a:prstGeom prst="rect">
            <a:avLst/>
          </a:prstGeom>
          <a:noFill/>
        </p:spPr>
      </p:pic>
      <p:sp>
        <p:nvSpPr>
          <p:cNvPr id="14" name="직사각형 13"/>
          <p:cNvSpPr/>
          <p:nvPr/>
        </p:nvSpPr>
        <p:spPr>
          <a:xfrm>
            <a:off x="5804860" y="4304488"/>
            <a:ext cx="3982581" cy="461665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numSquare_ac" panose="020B0600000101010101" pitchFamily="50" charset="-127"/>
                <a:ea typeface="NanumSquare_ac" panose="020B0600000101010101" pitchFamily="50" charset="-127"/>
              </a:rPr>
              <a:t>사회복지사업법 시행령</a:t>
            </a:r>
            <a:endParaRPr lang="en-US" altLang="ko-KR" sz="2400" b="1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numSquare_ac" panose="020B0600000101010101" pitchFamily="50" charset="-127"/>
              <a:ea typeface="NanumSquare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5845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9134FECA-A2F1-4B16-BAC4-05A318ECEA43}"/>
              </a:ext>
            </a:extLst>
          </p:cNvPr>
          <p:cNvSpPr/>
          <p:nvPr/>
        </p:nvSpPr>
        <p:spPr>
          <a:xfrm>
            <a:off x="0" y="0"/>
            <a:ext cx="12192000" cy="35892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en-US" altLang="ko-KR" sz="600" b="1" kern="0" dirty="0">
              <a:solidFill>
                <a:srgbClr val="9FA4A7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B19C8E8-A54A-4988-B2CF-239DE356BFB6}"/>
              </a:ext>
            </a:extLst>
          </p:cNvPr>
          <p:cNvSpPr/>
          <p:nvPr/>
        </p:nvSpPr>
        <p:spPr>
          <a:xfrm>
            <a:off x="0" y="358923"/>
            <a:ext cx="12192000" cy="85457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 latinLnBrk="0">
              <a:defRPr/>
            </a:pPr>
            <a:r>
              <a:rPr lang="ko-KR" altLang="en-US" sz="36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한국사회복지협의회</a:t>
            </a:r>
            <a:endParaRPr lang="en-US" altLang="ko-KR" sz="3600" b="1" i="1" kern="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latinLnBrk="0">
              <a:defRPr/>
            </a:pPr>
            <a:endParaRPr lang="en-US" altLang="ko-KR" sz="1000" b="1" i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388059" y="2004999"/>
            <a:ext cx="4597191" cy="461665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numSquare_ac" panose="020B0600000101010101" pitchFamily="50" charset="-127"/>
                <a:ea typeface="NanumSquare_ac" panose="020B0600000101010101" pitchFamily="50" charset="-127"/>
              </a:rPr>
              <a:t>국제교류 및 협력활동 추진</a:t>
            </a:r>
            <a:endParaRPr lang="en-US" altLang="ko-KR" sz="2400" b="1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numSquare_ac" panose="020B0600000101010101" pitchFamily="50" charset="-127"/>
              <a:ea typeface="NanumSquare_ac" panose="020B060000010101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435965" y="2875702"/>
            <a:ext cx="9081970" cy="3071610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en-US" altLang="ko-KR" sz="1600" dirty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ko-KR" altLang="en-US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한국사회복지협의회는 국제사회복지협의회</a:t>
            </a:r>
            <a:r>
              <a:rPr lang="en-US" altLang="ko-KR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(ICSW)  </a:t>
            </a:r>
            <a:r>
              <a:rPr lang="ko-KR" altLang="en-US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회원국으로 </a:t>
            </a:r>
            <a:r>
              <a:rPr lang="en-US" altLang="ko-KR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1959</a:t>
            </a:r>
            <a:r>
              <a:rPr lang="ko-KR" altLang="en-US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년부터 세계사회복지대회 참가 및 각종 세미나</a:t>
            </a:r>
            <a:r>
              <a:rPr lang="en-US" altLang="ko-KR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국제회의를 통해 세계 선진복지국가들과 국제교류 추진</a:t>
            </a:r>
            <a:endParaRPr lang="en-US" altLang="ko-KR" dirty="0" smtClean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en-US" altLang="ko-KR" dirty="0" smtClean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altLang="ko-KR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ICSW  </a:t>
            </a:r>
            <a:r>
              <a:rPr lang="ko-KR" altLang="en-US" dirty="0" err="1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회장국으로서</a:t>
            </a:r>
            <a:r>
              <a:rPr lang="ko-KR" altLang="en-US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 학술대회 개최를 통해 사회복지 이슈에 대한 의견교환 및 토론 진행</a:t>
            </a:r>
            <a:endParaRPr lang="en-US" altLang="ko-KR" dirty="0" smtClean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en-US" altLang="ko-KR" dirty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 latinLnBrk="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ko-KR" altLang="en-US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연 </a:t>
            </a:r>
            <a:r>
              <a:rPr lang="en-US" altLang="ko-KR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1</a:t>
            </a:r>
            <a:r>
              <a:rPr lang="ko-KR" altLang="en-US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회 한국</a:t>
            </a:r>
            <a:r>
              <a:rPr lang="en-US" altLang="ko-KR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일본</a:t>
            </a:r>
            <a:r>
              <a:rPr lang="en-US" altLang="ko-KR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대만 민간사회복지기관 대표자회의에 참가하여 한국</a:t>
            </a:r>
            <a:r>
              <a:rPr lang="ko-KR" altLang="en-US" dirty="0" smtClean="0">
                <a:solidFill>
                  <a:schemeClr val="bg1"/>
                </a:solidFill>
                <a:latin typeface="맑은 고딕"/>
                <a:ea typeface="맑은 고딕"/>
              </a:rPr>
              <a:t>∙</a:t>
            </a:r>
            <a:r>
              <a:rPr lang="ko-KR" altLang="en-US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일본</a:t>
            </a:r>
            <a:r>
              <a:rPr lang="ko-KR" altLang="en-US" dirty="0" smtClean="0">
                <a:solidFill>
                  <a:schemeClr val="bg1"/>
                </a:solidFill>
                <a:latin typeface="맑은 고딕"/>
                <a:ea typeface="맑은 고딕"/>
              </a:rPr>
              <a:t>∙</a:t>
            </a:r>
            <a:r>
              <a:rPr lang="ko-KR" altLang="en-US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대만의 공통주제에 대한 각국 대표의 발표</a:t>
            </a:r>
            <a:r>
              <a:rPr lang="en-US" altLang="ko-KR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사회복지 이슈에 대한 의견교환 및 토론 사회복지시설 및 기관방문 등 </a:t>
            </a:r>
            <a:r>
              <a:rPr lang="en-US" altLang="ko-KR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3</a:t>
            </a:r>
            <a:r>
              <a:rPr lang="ko-KR" altLang="en-US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국 사회복지 발전에 도움이 되도록 긴밀한 사업체계 유지</a:t>
            </a:r>
            <a:endParaRPr lang="en-US" altLang="ko-KR" dirty="0" smtClean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 latinLnBrk="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ko-KR" altLang="en-US" sz="1600" b="1" dirty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17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9134FECA-A2F1-4B16-BAC4-05A318ECEA43}"/>
              </a:ext>
            </a:extLst>
          </p:cNvPr>
          <p:cNvSpPr/>
          <p:nvPr/>
        </p:nvSpPr>
        <p:spPr>
          <a:xfrm>
            <a:off x="0" y="0"/>
            <a:ext cx="12192000" cy="35892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en-US" altLang="ko-KR" sz="600" b="1" kern="0" dirty="0">
              <a:solidFill>
                <a:srgbClr val="9FA4A7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B19C8E8-A54A-4988-B2CF-239DE356BFB6}"/>
              </a:ext>
            </a:extLst>
          </p:cNvPr>
          <p:cNvSpPr/>
          <p:nvPr/>
        </p:nvSpPr>
        <p:spPr>
          <a:xfrm>
            <a:off x="0" y="358923"/>
            <a:ext cx="12192000" cy="85457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 latinLnBrk="0">
              <a:defRPr/>
            </a:pPr>
            <a:r>
              <a:rPr lang="ko-KR" altLang="en-US" sz="36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글로벌 </a:t>
            </a:r>
            <a:r>
              <a:rPr lang="ko-KR" altLang="en-US" sz="3600" b="1" i="1" kern="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파트너십</a:t>
            </a:r>
            <a:r>
              <a:rPr lang="ko-KR" altLang="en-US" sz="36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강화</a:t>
            </a:r>
            <a:endParaRPr lang="en-US" altLang="ko-KR" sz="3600" b="1" i="1" kern="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latinLnBrk="0">
              <a:defRPr/>
            </a:pPr>
            <a:endParaRPr lang="en-US" altLang="ko-KR" sz="1000" b="1" i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57233" y="1935301"/>
            <a:ext cx="10319262" cy="461665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numSquare_ac" panose="020B0600000101010101" pitchFamily="50" charset="-127"/>
                <a:ea typeface="NanumSquare_ac" panose="020B0600000101010101" pitchFamily="50" charset="-127"/>
              </a:rPr>
              <a:t>국내외 유관기관과 협력하여 국제포럼 </a:t>
            </a:r>
            <a:r>
              <a:rPr lang="ko-KR" altLang="en-US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실행을 통한 글로벌 리더십 발휘</a:t>
            </a:r>
            <a:endParaRPr lang="en-US" altLang="ko-KR" sz="2400" b="1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numSquare_ac" panose="020B0600000101010101" pitchFamily="50" charset="-127"/>
              <a:ea typeface="NanumSquare_ac" panose="020B060000010101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94944" y="2903982"/>
            <a:ext cx="5521015" cy="2800767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en-US" altLang="ko-KR" sz="1600" dirty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(1</a:t>
            </a: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차</a:t>
            </a:r>
            <a:r>
              <a:rPr lang="en-US" altLang="ko-KR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) </a:t>
            </a: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디지털 대전환 시대와 포용적 복지 구현</a:t>
            </a:r>
            <a:endParaRPr lang="en-US" altLang="ko-KR" sz="1600" dirty="0" smtClean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en-US" altLang="ko-KR" sz="1600" dirty="0" smtClean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(2</a:t>
            </a: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차</a:t>
            </a:r>
            <a:r>
              <a:rPr lang="en-US" altLang="ko-KR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) </a:t>
            </a: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사회적 포용과 복지를 위한 </a:t>
            </a:r>
            <a:r>
              <a:rPr lang="en-US" altLang="ko-KR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ICT</a:t>
            </a: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의</a:t>
            </a:r>
            <a:r>
              <a:rPr lang="en-US" altLang="ko-KR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 </a:t>
            </a: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역할</a:t>
            </a:r>
            <a:endParaRPr lang="en-US" altLang="ko-KR" sz="1600" dirty="0" smtClean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en-US" altLang="ko-KR" sz="1600" dirty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 latinLnBrk="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(3</a:t>
            </a: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차</a:t>
            </a:r>
            <a:r>
              <a:rPr lang="en-US" altLang="ko-KR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) </a:t>
            </a: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빈곤과 식량문제</a:t>
            </a:r>
            <a:r>
              <a:rPr lang="en-US" altLang="ko-KR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: </a:t>
            </a: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아프리카 사회복지정책과         </a:t>
            </a:r>
            <a:endParaRPr lang="en-US" altLang="ko-KR" sz="1600" dirty="0" smtClean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 latinLnBrk="0">
              <a:lnSpc>
                <a:spcPct val="110000"/>
              </a:lnSpc>
            </a:pPr>
            <a:r>
              <a:rPr lang="en-US" altLang="ko-KR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                                 </a:t>
            </a:r>
            <a:r>
              <a:rPr lang="ko-KR" altLang="en-US" sz="1600" dirty="0" err="1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사회안전망</a:t>
            </a: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 구축을 위한 전략</a:t>
            </a:r>
            <a:endParaRPr lang="en-US" altLang="ko-KR" sz="1600" dirty="0" smtClean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 latinLnBrk="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en-US" altLang="ko-KR" sz="1600" dirty="0" smtClean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 latinLnBrk="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(4</a:t>
            </a: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차</a:t>
            </a:r>
            <a:r>
              <a:rPr lang="en-US" altLang="ko-KR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) </a:t>
            </a: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포스트 코로나 시대의 </a:t>
            </a:r>
            <a:r>
              <a:rPr lang="ko-KR" altLang="en-US" sz="1600" dirty="0" err="1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사회안전망</a:t>
            </a:r>
            <a:endParaRPr lang="en-US" altLang="ko-KR" sz="1600" dirty="0" smtClean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 latinLnBrk="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ko-KR" altLang="en-US" sz="1600" b="1" dirty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8610599" y="6356350"/>
            <a:ext cx="3408575" cy="365125"/>
          </a:xfrm>
        </p:spPr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555534" y="3084663"/>
            <a:ext cx="3973448" cy="2259080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en-US" altLang="ko-KR" sz="1600" dirty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>
              <a:lnSpc>
                <a:spcPct val="110000"/>
              </a:lnSpc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송출 </a:t>
            </a:r>
            <a:r>
              <a:rPr lang="ko-KR" altLang="en-US" sz="1600" dirty="0" err="1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유튜브</a:t>
            </a: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 영상 조회수</a:t>
            </a:r>
            <a:r>
              <a:rPr lang="en-US" altLang="ko-KR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7,019</a:t>
            </a: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회</a:t>
            </a:r>
            <a:endParaRPr lang="en-US" altLang="ko-KR" sz="1600" dirty="0" smtClean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en-US" altLang="ko-KR" sz="1600" dirty="0" smtClean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>
              <a:lnSpc>
                <a:spcPct val="110000"/>
              </a:lnSpc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포럼의 지속적인 활용을 위해 발표   내용을 정리한 영문도서 발간</a:t>
            </a:r>
            <a:r>
              <a:rPr lang="en-US" altLang="ko-KR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: </a:t>
            </a: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해외  유명 출판사</a:t>
            </a:r>
            <a:r>
              <a:rPr lang="en-US" altLang="ko-KR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(</a:t>
            </a:r>
            <a:r>
              <a:rPr lang="en-US" altLang="ko-KR" sz="1600" dirty="0" err="1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Routledge</a:t>
            </a:r>
            <a:r>
              <a:rPr lang="en-US" altLang="ko-KR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)</a:t>
            </a: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에서 발간하여 </a:t>
            </a:r>
            <a:r>
              <a:rPr lang="en-US" altLang="ko-KR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113</a:t>
            </a: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개국 배포</a:t>
            </a:r>
            <a:endParaRPr lang="en-US" altLang="ko-KR" sz="1600" dirty="0" smtClean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 latinLnBrk="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ko-KR" altLang="en-US" sz="1600" b="1" dirty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</p:txBody>
      </p:sp>
      <p:sp>
        <p:nvSpPr>
          <p:cNvPr id="11" name="오른쪽 화살표 10"/>
          <p:cNvSpPr/>
          <p:nvPr/>
        </p:nvSpPr>
        <p:spPr>
          <a:xfrm>
            <a:off x="6608191" y="3912124"/>
            <a:ext cx="725864" cy="556181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1117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9134FECA-A2F1-4B16-BAC4-05A318ECEA43}"/>
              </a:ext>
            </a:extLst>
          </p:cNvPr>
          <p:cNvSpPr/>
          <p:nvPr/>
        </p:nvSpPr>
        <p:spPr>
          <a:xfrm>
            <a:off x="0" y="0"/>
            <a:ext cx="12192000" cy="35892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en-US" altLang="ko-KR" sz="600" b="1" kern="0" dirty="0">
              <a:solidFill>
                <a:srgbClr val="9FA4A7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B19C8E8-A54A-4988-B2CF-239DE356BFB6}"/>
              </a:ext>
            </a:extLst>
          </p:cNvPr>
          <p:cNvSpPr/>
          <p:nvPr/>
        </p:nvSpPr>
        <p:spPr>
          <a:xfrm>
            <a:off x="0" y="358923"/>
            <a:ext cx="12192000" cy="85457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 latinLnBrk="0">
              <a:defRPr/>
            </a:pPr>
            <a:r>
              <a:rPr lang="ko-KR" altLang="en-US" sz="32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세계사회복지대회 </a:t>
            </a:r>
            <a:r>
              <a:rPr lang="en-US" altLang="ko-KR" sz="32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</a:t>
            </a:r>
            <a:r>
              <a:rPr lang="en-US" altLang="ko-KR" sz="32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∙2022</a:t>
            </a:r>
            <a:endParaRPr lang="en-US" altLang="ko-KR" sz="3200" b="1" i="1" kern="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latinLnBrk="0">
              <a:defRPr/>
            </a:pPr>
            <a:endParaRPr lang="en-US" altLang="ko-KR" sz="1000" b="1" i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362" name="Picture 2" descr="2022 세계 사회복지대회'10월 26일 팡파르~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194" y="1482291"/>
            <a:ext cx="11246177" cy="4993743"/>
          </a:xfrm>
          <a:prstGeom prst="rect">
            <a:avLst/>
          </a:prstGeom>
          <a:noFill/>
        </p:spPr>
      </p:pic>
      <p:pic>
        <p:nvPicPr>
          <p:cNvPr id="15364" name="Picture 4" descr="2022 세계사회복지대회' 국내외 사회복지 전문가 지혜 모아… &lt; 행사 &lt; 뉴스 &lt; 기사본문 - 복지타임즈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39406" y="4110087"/>
            <a:ext cx="3855563" cy="2290714"/>
          </a:xfrm>
          <a:prstGeom prst="rect">
            <a:avLst/>
          </a:prstGeom>
          <a:noFill/>
        </p:spPr>
      </p:pic>
      <p:pic>
        <p:nvPicPr>
          <p:cNvPr id="15366" name="Picture 6" descr="2022 세계사회복지대회 개막 | 연합뉴스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28562" y="3263164"/>
            <a:ext cx="2846894" cy="2854832"/>
          </a:xfrm>
          <a:prstGeom prst="rect">
            <a:avLst/>
          </a:prstGeom>
          <a:noFill/>
        </p:spPr>
      </p:pic>
      <p:pic>
        <p:nvPicPr>
          <p:cNvPr id="15368" name="Picture 8" descr="세계사회복지대회] 대통령 축사 대독하는 강승규 대통령비서실 시민사회수석 &lt; 포토뉴스 &lt; 기사본문 - 복지타임즈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92945" y="1904215"/>
            <a:ext cx="2857500" cy="1905000"/>
          </a:xfrm>
          <a:prstGeom prst="rect">
            <a:avLst/>
          </a:prstGeom>
          <a:noFill/>
        </p:spPr>
      </p:pic>
      <p:pic>
        <p:nvPicPr>
          <p:cNvPr id="15372" name="Picture 12" descr="하트하트 모바일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1758" y="1960775"/>
            <a:ext cx="3511450" cy="41760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71995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9134FECA-A2F1-4B16-BAC4-05A318ECEA43}"/>
              </a:ext>
            </a:extLst>
          </p:cNvPr>
          <p:cNvSpPr/>
          <p:nvPr/>
        </p:nvSpPr>
        <p:spPr>
          <a:xfrm>
            <a:off x="0" y="0"/>
            <a:ext cx="12192000" cy="35892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en-US" altLang="ko-KR" sz="600" b="1" kern="0" dirty="0">
              <a:solidFill>
                <a:srgbClr val="9FA4A7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B19C8E8-A54A-4988-B2CF-239DE356BFB6}"/>
              </a:ext>
            </a:extLst>
          </p:cNvPr>
          <p:cNvSpPr/>
          <p:nvPr/>
        </p:nvSpPr>
        <p:spPr>
          <a:xfrm>
            <a:off x="0" y="358923"/>
            <a:ext cx="12192000" cy="85457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 latinLnBrk="0">
              <a:defRPr/>
            </a:pPr>
            <a:r>
              <a:rPr lang="ko-KR" altLang="en-US" sz="36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한국형 복지모델</a:t>
            </a:r>
            <a:endParaRPr lang="en-US" altLang="ko-KR" sz="3600" b="1" i="1" kern="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latinLnBrk="0">
              <a:defRPr/>
            </a:pPr>
            <a:endParaRPr lang="en-US" altLang="ko-KR" sz="1000" b="1" i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71515" y="2073897"/>
            <a:ext cx="11794793" cy="177894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endParaRPr lang="en-US" altLang="ko-KR" sz="2000" b="1" dirty="0" smtClean="0"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1600" b="1" dirty="0" smtClean="0">
                <a:ea typeface="NanumSquare_ac" panose="020B0600000101010101" pitchFamily="50" charset="-127"/>
              </a:rPr>
              <a:t> </a:t>
            </a:r>
            <a:r>
              <a:rPr lang="ko-KR" altLang="en-US" sz="1600" dirty="0" smtClean="0"/>
              <a:t>소프트웨어 중심의 복지모델 지식전수사업으로써 중국 </a:t>
            </a:r>
            <a:r>
              <a:rPr lang="ko-KR" altLang="en-US" sz="1600" dirty="0" err="1" smtClean="0"/>
              <a:t>길림성과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산동성</a:t>
            </a:r>
            <a:r>
              <a:rPr lang="ko-KR" altLang="en-US" sz="1600" dirty="0" smtClean="0"/>
              <a:t> 지역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 베트남의 </a:t>
            </a:r>
            <a:r>
              <a:rPr lang="ko-KR" altLang="en-US" sz="1600" dirty="0" err="1" smtClean="0"/>
              <a:t>호치민시를</a:t>
            </a:r>
            <a:r>
              <a:rPr lang="ko-KR" altLang="en-US" sz="1600" dirty="0" smtClean="0"/>
              <a:t> 대상으로 진행 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endParaRPr lang="en-US" altLang="ko-KR" sz="1600" dirty="0"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ko-KR" altLang="en-US" sz="1600" dirty="0" smtClean="0"/>
              <a:t> 중국 </a:t>
            </a:r>
            <a:r>
              <a:rPr lang="ko-KR" altLang="en-US" sz="1600" dirty="0" err="1" smtClean="0"/>
              <a:t>길림성과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산동성</a:t>
            </a:r>
            <a:r>
              <a:rPr lang="ko-KR" altLang="en-US" sz="1600" dirty="0" smtClean="0"/>
              <a:t> 지역은 노인복지관 모델을 중심으로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베트남 </a:t>
            </a:r>
            <a:r>
              <a:rPr lang="ko-KR" altLang="en-US" sz="1600" dirty="0" err="1" smtClean="0"/>
              <a:t>호치민시</a:t>
            </a:r>
            <a:r>
              <a:rPr lang="ko-KR" altLang="en-US" sz="1600" dirty="0" smtClean="0"/>
              <a:t> 지역은 종합사회복지관 모델을 중심으로 진행 </a:t>
            </a:r>
            <a:endParaRPr lang="en-US" altLang="ko-KR" sz="1600" dirty="0" smtClean="0"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>
              <a:lnSpc>
                <a:spcPct val="110000"/>
              </a:lnSpc>
            </a:pPr>
            <a:endParaRPr lang="en-US" altLang="ko-KR" sz="1600" dirty="0">
              <a:latin typeface="NanumSquare_ac" panose="020B0600000101010101" pitchFamily="50" charset="-127"/>
              <a:ea typeface="NanumSquare_ac" panose="020B0600000101010101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10341204" y="6344240"/>
            <a:ext cx="1611983" cy="377236"/>
          </a:xfrm>
        </p:spPr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2" name="내용 개체 틀 4"/>
          <p:cNvGraphicFramePr>
            <a:graphicFrameLocks noGrp="1"/>
          </p:cNvGraphicFramePr>
          <p:nvPr>
            <p:ph idx="1"/>
          </p:nvPr>
        </p:nvGraphicFramePr>
        <p:xfrm>
          <a:off x="847627" y="4248314"/>
          <a:ext cx="10332564" cy="1935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0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8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7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0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20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01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728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39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지    역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2011</a:t>
                      </a:r>
                      <a:r>
                        <a:rPr lang="ko-KR" altLang="en-US" dirty="0" smtClean="0"/>
                        <a:t>년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2012</a:t>
                      </a:r>
                      <a:r>
                        <a:rPr lang="ko-KR" altLang="en-US" dirty="0" smtClean="0"/>
                        <a:t>년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2013</a:t>
                      </a:r>
                      <a:r>
                        <a:rPr lang="ko-KR" altLang="en-US" dirty="0" smtClean="0"/>
                        <a:t>년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2014</a:t>
                      </a:r>
                      <a:r>
                        <a:rPr lang="ko-KR" altLang="en-US" dirty="0" smtClean="0"/>
                        <a:t>년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2015</a:t>
                      </a:r>
                      <a:r>
                        <a:rPr lang="ko-KR" altLang="en-US" dirty="0" smtClean="0"/>
                        <a:t>년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2016</a:t>
                      </a:r>
                      <a:r>
                        <a:rPr lang="ko-KR" altLang="en-US" dirty="0" smtClean="0"/>
                        <a:t>년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9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중국 </a:t>
                      </a:r>
                      <a:r>
                        <a:rPr lang="ko-KR" altLang="en-US" dirty="0" err="1" smtClean="0"/>
                        <a:t>길림성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회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회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r>
                        <a:rPr lang="ko-KR" altLang="en-US" dirty="0" smtClean="0"/>
                        <a:t>회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회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r>
                        <a:rPr lang="ko-KR" altLang="en-US" dirty="0" smtClean="0"/>
                        <a:t>회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회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9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중국 </a:t>
                      </a:r>
                      <a:r>
                        <a:rPr lang="ko-KR" altLang="en-US" dirty="0" err="1" smtClean="0"/>
                        <a:t>산동성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-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-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회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r>
                        <a:rPr lang="ko-KR" altLang="en-US" dirty="0" smtClean="0"/>
                        <a:t>회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r>
                        <a:rPr lang="ko-KR" altLang="en-US" dirty="0" smtClean="0"/>
                        <a:t>회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회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9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베트남 </a:t>
                      </a:r>
                      <a:r>
                        <a:rPr lang="ko-KR" altLang="en-US" dirty="0" err="1" smtClean="0"/>
                        <a:t>호치민시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-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-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회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회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r>
                        <a:rPr lang="ko-KR" altLang="en-US" dirty="0" smtClean="0"/>
                        <a:t>회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-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" name="슬라이드 번호 개체 틀 1"/>
          <p:cNvSpPr txBox="1">
            <a:spLocks/>
          </p:cNvSpPr>
          <p:nvPr/>
        </p:nvSpPr>
        <p:spPr>
          <a:xfrm>
            <a:off x="4790387" y="3715732"/>
            <a:ext cx="1611983" cy="377236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추 진 실 적</a:t>
            </a:r>
            <a:endParaRPr kumimoji="0" lang="ko-KR" altLang="en-US" sz="2000" i="0" u="none" strike="noStrike" kern="1200" cap="none" spc="0" normalizeH="0" baseline="0" noProof="0" dirty="0">
              <a:ln>
                <a:noFill/>
              </a:ln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87551" y="1567655"/>
            <a:ext cx="4832862" cy="461665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한국형 복지모델 개발과 수출</a:t>
            </a:r>
            <a:endParaRPr lang="en-US" altLang="ko-KR" sz="2400" b="1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numSquare_ac" panose="020B0600000101010101" pitchFamily="50" charset="-127"/>
              <a:ea typeface="NanumSquare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382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9134FECA-A2F1-4B16-BAC4-05A318ECEA43}"/>
              </a:ext>
            </a:extLst>
          </p:cNvPr>
          <p:cNvSpPr/>
          <p:nvPr/>
        </p:nvSpPr>
        <p:spPr>
          <a:xfrm>
            <a:off x="0" y="0"/>
            <a:ext cx="12192000" cy="35892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en-US" altLang="ko-KR" sz="600" b="1" kern="0" dirty="0">
              <a:solidFill>
                <a:srgbClr val="9FA4A7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B19C8E8-A54A-4988-B2CF-239DE356BFB6}"/>
              </a:ext>
            </a:extLst>
          </p:cNvPr>
          <p:cNvSpPr/>
          <p:nvPr/>
        </p:nvSpPr>
        <p:spPr>
          <a:xfrm>
            <a:off x="0" y="358923"/>
            <a:ext cx="12192000" cy="85457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 latinLnBrk="0">
              <a:defRPr/>
            </a:pPr>
            <a:r>
              <a:rPr lang="ko-KR" altLang="en-US" sz="3200" b="1" i="1" kern="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푸드뱅크</a:t>
            </a:r>
            <a:r>
              <a:rPr lang="ko-KR" altLang="en-US" sz="32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3200" b="1" i="1" kern="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컨퍼런스</a:t>
            </a:r>
            <a:endParaRPr lang="en-US" altLang="ko-KR" sz="3200" b="1" i="1" kern="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latinLnBrk="0">
              <a:defRPr/>
            </a:pPr>
            <a:endParaRPr lang="en-US" altLang="ko-KR" sz="1000" b="1" i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3490917" y="2583044"/>
            <a:ext cx="3668095" cy="334245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buFont typeface="Wingdings" pitchFamily="2" charset="2"/>
              <a:buChar char="ü"/>
            </a:pPr>
            <a:r>
              <a:rPr lang="ko-KR" altLang="en-US" sz="1600" dirty="0" err="1" smtClean="0"/>
              <a:t>컨퍼런스에서는</a:t>
            </a:r>
            <a:r>
              <a:rPr lang="ko-KR" altLang="en-US" sz="1600" dirty="0" smtClean="0"/>
              <a:t> 한국형 </a:t>
            </a:r>
            <a:r>
              <a:rPr lang="ko-KR" altLang="en-US" sz="1600" dirty="0" err="1" smtClean="0"/>
              <a:t>푸드뱅크</a:t>
            </a:r>
            <a:r>
              <a:rPr lang="ko-KR" altLang="en-US" sz="1600" dirty="0" smtClean="0"/>
              <a:t> 모델 공유에서부터 구체적인 제도 마련 방안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국제 </a:t>
            </a:r>
            <a:r>
              <a:rPr lang="ko-KR" altLang="en-US" sz="1600" dirty="0" err="1" smtClean="0"/>
              <a:t>푸드뱅크</a:t>
            </a:r>
            <a:r>
              <a:rPr lang="ko-KR" altLang="en-US" sz="1600" dirty="0" smtClean="0"/>
              <a:t> 현황 및 기부 기업 발굴 방안까지 광범위한 주제를 다루었음</a:t>
            </a:r>
            <a:r>
              <a:rPr lang="ko-KR" altLang="en-US" sz="1600" dirty="0" smtClean="0">
                <a:latin typeface="NanumSquare_ac" panose="020B0600000101010101" pitchFamily="50" charset="-127"/>
                <a:ea typeface="NanumSquare_ac" panose="020B0600000101010101" pitchFamily="50" charset="-127"/>
              </a:rPr>
              <a:t> </a:t>
            </a:r>
            <a:endParaRPr lang="en-US" altLang="ko-KR" sz="1600" dirty="0" smtClean="0"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>
              <a:lnSpc>
                <a:spcPct val="110000"/>
              </a:lnSpc>
              <a:buFont typeface="Wingdings" pitchFamily="2" charset="2"/>
              <a:buChar char="ü"/>
            </a:pPr>
            <a:endParaRPr lang="en-US" altLang="ko-KR" sz="1600" dirty="0"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>
              <a:lnSpc>
                <a:spcPct val="110000"/>
              </a:lnSpc>
              <a:buFont typeface="Wingdings" pitchFamily="2" charset="2"/>
              <a:buChar char="ü"/>
            </a:pPr>
            <a:r>
              <a:rPr lang="ko-KR" altLang="en-US" sz="1600" dirty="0" smtClean="0"/>
              <a:t>특히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이번 행사에는 한국형 </a:t>
            </a:r>
            <a:r>
              <a:rPr lang="ko-KR" altLang="en-US" sz="1600" dirty="0" err="1" smtClean="0"/>
              <a:t>푸드뱅크</a:t>
            </a:r>
            <a:r>
              <a:rPr lang="ko-KR" altLang="en-US" sz="1600" dirty="0" smtClean="0"/>
              <a:t> 모형 전수사업의 하나로 몽골과 베트남에서 체결한 양해각서의 상대방인 몽골 노동사회복지서비스청과 베트남 노동보훈사회부 관계자가 참석하여 지속적인 협력 방안</a:t>
            </a:r>
            <a:endParaRPr lang="en-US" altLang="ko-KR" sz="1600" dirty="0" smtClean="0">
              <a:latin typeface="NanumSquare_ac" panose="020B0600000101010101" pitchFamily="50" charset="-127"/>
              <a:ea typeface="NanumSquare_ac" panose="020B0600000101010101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11085921" y="6356350"/>
            <a:ext cx="952107" cy="365125"/>
          </a:xfrm>
        </p:spPr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C:\Users\samsung1\Desktop\다운로드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34170" y="1443393"/>
            <a:ext cx="3628824" cy="4222116"/>
          </a:xfrm>
          <a:prstGeom prst="rect">
            <a:avLst/>
          </a:prstGeom>
          <a:noFill/>
        </p:spPr>
      </p:pic>
      <p:pic>
        <p:nvPicPr>
          <p:cNvPr id="1028" name="Picture 4" descr="한국사회복지협의회·전국푸드뱅크, 아시아 푸드뱅크 도입에 앞장선다 &lt; 뉴스 &lt; 기사본문 - 복지타임즈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5732" y="2264726"/>
            <a:ext cx="2857500" cy="4038601"/>
          </a:xfrm>
          <a:prstGeom prst="rect">
            <a:avLst/>
          </a:prstGeom>
          <a:noFill/>
        </p:spPr>
      </p:pic>
      <p:sp>
        <p:nvSpPr>
          <p:cNvPr id="32" name="직사각형 31"/>
          <p:cNvSpPr/>
          <p:nvPr/>
        </p:nvSpPr>
        <p:spPr>
          <a:xfrm>
            <a:off x="304746" y="1586509"/>
            <a:ext cx="6746503" cy="461665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numSquare_ac" panose="020B0600000101010101" pitchFamily="50" charset="-127"/>
                <a:ea typeface="NanumSquare_ac" panose="020B0600000101010101" pitchFamily="50" charset="-127"/>
              </a:rPr>
              <a:t>아시아</a:t>
            </a:r>
            <a:r>
              <a:rPr lang="ko-KR" altLang="en-US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∙태평양 지역</a:t>
            </a:r>
            <a:r>
              <a:rPr lang="en-US" altLang="ko-KR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, “</a:t>
            </a:r>
            <a:r>
              <a:rPr lang="ko-KR" altLang="en-US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한국형 </a:t>
            </a:r>
            <a:r>
              <a:rPr lang="ko-KR" altLang="en-US" sz="2400" b="1" dirty="0" err="1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푸드뱅크</a:t>
            </a:r>
            <a:r>
              <a:rPr lang="ko-KR" altLang="en-US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 모형</a:t>
            </a:r>
            <a:r>
              <a:rPr lang="en-US" altLang="ko-KR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”</a:t>
            </a:r>
            <a:endParaRPr lang="en-US" altLang="ko-KR" sz="2400" b="1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numSquare_ac" panose="020B0600000101010101" pitchFamily="50" charset="-127"/>
              <a:ea typeface="NanumSquare_ac" panose="020B0600000101010101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7630946" y="5839568"/>
            <a:ext cx="4105426" cy="707886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sz="2000" b="1" dirty="0" err="1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푸드뱅크와</a:t>
            </a:r>
            <a:r>
              <a:rPr lang="ko-KR" altLang="en-US" sz="20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 기업의 </a:t>
            </a:r>
            <a:r>
              <a:rPr lang="en-US" altLang="ko-KR" sz="20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ESG,</a:t>
            </a:r>
          </a:p>
          <a:p>
            <a:pPr marL="342900" indent="-342900"/>
            <a:r>
              <a:rPr lang="en-US" altLang="ko-KR" sz="20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   </a:t>
            </a:r>
            <a:r>
              <a:rPr lang="ko-KR" altLang="en-US" sz="20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코로나 시대 </a:t>
            </a:r>
            <a:r>
              <a:rPr lang="ko-KR" altLang="en-US" sz="2000" b="1" dirty="0" err="1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푸드뱅크의</a:t>
            </a:r>
            <a:r>
              <a:rPr lang="ko-KR" altLang="en-US" sz="20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 역할</a:t>
            </a:r>
            <a:endParaRPr lang="en-US" altLang="ko-KR" sz="2000" b="1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numSquare_ac" panose="020B0600000101010101" pitchFamily="50" charset="-127"/>
              <a:ea typeface="NanumSquare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782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9134FECA-A2F1-4B16-BAC4-05A318ECEA43}"/>
              </a:ext>
            </a:extLst>
          </p:cNvPr>
          <p:cNvSpPr/>
          <p:nvPr/>
        </p:nvSpPr>
        <p:spPr>
          <a:xfrm>
            <a:off x="0" y="0"/>
            <a:ext cx="12192000" cy="35892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en-US" altLang="ko-KR" sz="600" b="1" kern="0" dirty="0">
              <a:solidFill>
                <a:srgbClr val="9FA4A7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B19C8E8-A54A-4988-B2CF-239DE356BFB6}"/>
              </a:ext>
            </a:extLst>
          </p:cNvPr>
          <p:cNvSpPr/>
          <p:nvPr/>
        </p:nvSpPr>
        <p:spPr>
          <a:xfrm>
            <a:off x="0" y="358923"/>
            <a:ext cx="12192000" cy="85457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 latinLnBrk="0">
              <a:defRPr/>
            </a:pPr>
            <a:r>
              <a:rPr lang="ko-KR" altLang="en-US" sz="32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한국형 </a:t>
            </a:r>
            <a:r>
              <a:rPr lang="ko-KR" altLang="en-US" sz="3200" b="1" i="1" kern="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푸드뱅크</a:t>
            </a:r>
            <a:r>
              <a:rPr lang="ko-KR" altLang="en-US" sz="32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전수</a:t>
            </a:r>
            <a:r>
              <a:rPr lang="en-US" altLang="ko-KR" sz="32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32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몽골</a:t>
            </a:r>
            <a:r>
              <a:rPr lang="en-US" altLang="ko-KR" sz="32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32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베트남</a:t>
            </a:r>
            <a:endParaRPr lang="en-US" altLang="ko-KR" sz="1050" b="1" i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9457" name="Picture 1" descr="C:\Users\samsung1\Desktop\다운로드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108" y="3756042"/>
            <a:ext cx="4298623" cy="2710746"/>
          </a:xfrm>
          <a:prstGeom prst="rect">
            <a:avLst/>
          </a:prstGeom>
          <a:noFill/>
        </p:spPr>
      </p:pic>
      <p:pic>
        <p:nvPicPr>
          <p:cNvPr id="19458" name="Picture 2" descr="C:\Users\samsung1\Desktop\몽골 푸드뱅크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4929" y="3888556"/>
            <a:ext cx="4138367" cy="2733774"/>
          </a:xfrm>
          <a:prstGeom prst="rect">
            <a:avLst/>
          </a:prstGeom>
          <a:noFill/>
        </p:spPr>
      </p:pic>
      <p:pic>
        <p:nvPicPr>
          <p:cNvPr id="19459" name="Picture 3" descr="C:\Users\samsung1\Desktop\다운로드 푸드뱅크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67308" y="1574277"/>
            <a:ext cx="3695306" cy="2799760"/>
          </a:xfrm>
          <a:prstGeom prst="rect">
            <a:avLst/>
          </a:prstGeom>
          <a:noFill/>
        </p:spPr>
      </p:pic>
      <p:sp>
        <p:nvSpPr>
          <p:cNvPr id="12" name="직사각형 11"/>
          <p:cNvSpPr/>
          <p:nvPr/>
        </p:nvSpPr>
        <p:spPr>
          <a:xfrm>
            <a:off x="4298624" y="1894862"/>
            <a:ext cx="38932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dirty="0" smtClean="0">
                <a:latin typeface="HY중고딕" pitchFamily="18" charset="-127"/>
                <a:ea typeface="HY중고딕" pitchFamily="18" charset="-127"/>
              </a:rPr>
              <a:t>몽골 노동사회복지서비스청장을 비롯한 </a:t>
            </a:r>
            <a:r>
              <a:rPr lang="ko-KR" altLang="en-US" sz="1600" dirty="0" err="1" smtClean="0">
                <a:latin typeface="HY중고딕" pitchFamily="18" charset="-127"/>
                <a:ea typeface="HY중고딕" pitchFamily="18" charset="-127"/>
              </a:rPr>
              <a:t>전국푸드뱅크</a:t>
            </a:r>
            <a:r>
              <a:rPr lang="ko-KR" altLang="en-US" sz="1600" dirty="0" smtClean="0">
                <a:latin typeface="HY중고딕" pitchFamily="18" charset="-127"/>
                <a:ea typeface="HY중고딕" pitchFamily="18" charset="-127"/>
              </a:rPr>
              <a:t> 조사단과 몽골 </a:t>
            </a:r>
            <a:r>
              <a:rPr lang="ko-KR" altLang="en-US" sz="1600" dirty="0" err="1" smtClean="0">
                <a:latin typeface="HY중고딕" pitchFamily="18" charset="-127"/>
                <a:ea typeface="HY중고딕" pitchFamily="18" charset="-127"/>
              </a:rPr>
              <a:t>푸드뱅크</a:t>
            </a:r>
            <a:r>
              <a:rPr lang="ko-KR" altLang="en-US" sz="1600" dirty="0" smtClean="0">
                <a:latin typeface="HY중고딕" pitchFamily="18" charset="-127"/>
                <a:ea typeface="HY중고딕" pitchFamily="18" charset="-127"/>
              </a:rPr>
              <a:t> </a:t>
            </a:r>
            <a:r>
              <a:rPr lang="ko-KR" altLang="en-US" sz="1600" dirty="0" err="1" smtClean="0">
                <a:latin typeface="HY중고딕" pitchFamily="18" charset="-127"/>
                <a:ea typeface="HY중고딕" pitchFamily="18" charset="-127"/>
              </a:rPr>
              <a:t>태스크포스팀은</a:t>
            </a:r>
            <a:r>
              <a:rPr lang="ko-KR" altLang="en-US" sz="1600" dirty="0" smtClean="0">
                <a:latin typeface="HY중고딕" pitchFamily="18" charset="-127"/>
                <a:ea typeface="HY중고딕" pitchFamily="18" charset="-127"/>
              </a:rPr>
              <a:t> </a:t>
            </a:r>
            <a:r>
              <a:rPr lang="en-US" altLang="ko-KR" sz="1600" dirty="0" smtClean="0">
                <a:latin typeface="HY중고딕" pitchFamily="18" charset="-127"/>
                <a:ea typeface="HY중고딕" pitchFamily="18" charset="-127"/>
              </a:rPr>
              <a:t>10</a:t>
            </a:r>
            <a:r>
              <a:rPr lang="ko-KR" altLang="en-US" sz="1600" dirty="0" smtClean="0">
                <a:latin typeface="HY중고딕" pitchFamily="18" charset="-127"/>
                <a:ea typeface="HY중고딕" pitchFamily="18" charset="-127"/>
              </a:rPr>
              <a:t>일간의 지역조사 일정을 마치고 최종평가회의를 통해 </a:t>
            </a:r>
            <a:r>
              <a:rPr lang="ko-KR" altLang="en-US" sz="1600" dirty="0" err="1" smtClean="0">
                <a:latin typeface="HY중고딕" pitchFamily="18" charset="-127"/>
                <a:ea typeface="HY중고딕" pitchFamily="18" charset="-127"/>
              </a:rPr>
              <a:t>몽골형</a:t>
            </a:r>
            <a:r>
              <a:rPr lang="ko-KR" altLang="en-US" sz="1600" dirty="0" smtClean="0">
                <a:latin typeface="HY중고딕" pitchFamily="18" charset="-127"/>
                <a:ea typeface="HY중고딕" pitchFamily="18" charset="-127"/>
              </a:rPr>
              <a:t> </a:t>
            </a:r>
            <a:r>
              <a:rPr lang="ko-KR" altLang="en-US" sz="1600" dirty="0" err="1" smtClean="0">
                <a:latin typeface="HY중고딕" pitchFamily="18" charset="-127"/>
                <a:ea typeface="HY중고딕" pitchFamily="18" charset="-127"/>
              </a:rPr>
              <a:t>푸드뱅크</a:t>
            </a:r>
            <a:r>
              <a:rPr lang="ko-KR" altLang="en-US" sz="1600" dirty="0" smtClean="0">
                <a:latin typeface="HY중고딕" pitchFamily="18" charset="-127"/>
                <a:ea typeface="HY중고딕" pitchFamily="18" charset="-127"/>
              </a:rPr>
              <a:t> 설립방안 마련</a:t>
            </a:r>
            <a:endParaRPr lang="ko-KR" altLang="en-US" sz="1600" dirty="0">
              <a:latin typeface="HY중고딕" pitchFamily="18" charset="-127"/>
              <a:ea typeface="HY중고딕" pitchFamily="18" charset="-127"/>
            </a:endParaRPr>
          </a:p>
        </p:txBody>
      </p:sp>
      <p:pic>
        <p:nvPicPr>
          <p:cNvPr id="4098" name="Picture 2" descr="한국형 복지모델 해외 진출 '본격화' &lt; 기획특집 &lt; 기사본문 - 복지타임즈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767" y="1368768"/>
            <a:ext cx="3355942" cy="2307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40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9134FECA-A2F1-4B16-BAC4-05A318ECEA43}"/>
              </a:ext>
            </a:extLst>
          </p:cNvPr>
          <p:cNvSpPr/>
          <p:nvPr/>
        </p:nvSpPr>
        <p:spPr>
          <a:xfrm>
            <a:off x="0" y="0"/>
            <a:ext cx="12192000" cy="35892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en-US" altLang="ko-KR" sz="600" b="1" kern="0" dirty="0">
              <a:solidFill>
                <a:srgbClr val="9FA4A7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B19C8E8-A54A-4988-B2CF-239DE356BFB6}"/>
              </a:ext>
            </a:extLst>
          </p:cNvPr>
          <p:cNvSpPr/>
          <p:nvPr/>
        </p:nvSpPr>
        <p:spPr>
          <a:xfrm>
            <a:off x="0" y="358923"/>
            <a:ext cx="12192000" cy="85457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 latinLnBrk="0">
              <a:defRPr/>
            </a:pPr>
            <a:r>
              <a:rPr lang="ko-KR" altLang="en-US" sz="36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국제적 기반 사회적 포용 실현</a:t>
            </a:r>
            <a:endParaRPr lang="en-US" altLang="ko-KR" sz="3600" b="1" i="1" kern="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latinLnBrk="0">
              <a:defRPr/>
            </a:pPr>
            <a:endParaRPr lang="en-US" altLang="ko-KR" sz="1000" b="1" i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New publication on EU-Funds for Social Inclusion out now - Eurodiacon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8" b="6169"/>
          <a:stretch/>
        </p:blipFill>
        <p:spPr bwMode="auto">
          <a:xfrm>
            <a:off x="658601" y="1480008"/>
            <a:ext cx="11038475" cy="518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1003824" y="1786992"/>
            <a:ext cx="4567417" cy="461665"/>
          </a:xfrm>
          <a:prstGeom prst="rect">
            <a:avLst/>
          </a:prstGeom>
          <a:solidFill>
            <a:schemeClr val="tx1">
              <a:alpha val="65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numSquare_ac" panose="020B0600000101010101" pitchFamily="50" charset="-127"/>
                <a:ea typeface="NanumSquare_ac" panose="020B0600000101010101" pitchFamily="50" charset="-127"/>
              </a:rPr>
              <a:t>국제스마트복지센터</a:t>
            </a:r>
            <a:r>
              <a:rPr lang="en-US" altLang="ko-KR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numSquare_ac" panose="020B0600000101010101" pitchFamily="50" charset="-127"/>
                <a:ea typeface="NanumSquare_ac" panose="020B0600000101010101" pitchFamily="50" charset="-127"/>
              </a:rPr>
              <a:t>(</a:t>
            </a:r>
            <a:r>
              <a:rPr lang="ko-KR" altLang="en-US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numSquare_ac" panose="020B0600000101010101" pitchFamily="50" charset="-127"/>
                <a:ea typeface="NanumSquare_ac" panose="020B0600000101010101" pitchFamily="50" charset="-127"/>
              </a:rPr>
              <a:t>가칭</a:t>
            </a:r>
            <a:r>
              <a:rPr lang="en-US" altLang="ko-KR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numSquare_ac" panose="020B0600000101010101" pitchFamily="50" charset="-127"/>
                <a:ea typeface="NanumSquare_ac" panose="020B0600000101010101" pitchFamily="50" charset="-127"/>
              </a:rPr>
              <a:t>)</a:t>
            </a:r>
            <a:r>
              <a:rPr lang="ko-KR" altLang="en-US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numSquare_ac" panose="020B0600000101010101" pitchFamily="50" charset="-127"/>
                <a:ea typeface="NanumSquare_ac" panose="020B0600000101010101" pitchFamily="50" charset="-127"/>
              </a:rPr>
              <a:t>  </a:t>
            </a:r>
            <a:endParaRPr lang="en-US" altLang="ko-KR" sz="2400" b="1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numSquare_ac" panose="020B0600000101010101" pitchFamily="50" charset="-127"/>
              <a:ea typeface="NanumSquare_ac" panose="020B0600000101010101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schemeClr val="tx1"/>
                </a:solidFill>
              </a:rPr>
              <a:pPr/>
              <a:t>9</a:t>
            </a:fld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3073" name="Picture 1" descr="C:\Users\samsung1\Desktop\캡처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09467" y="2790335"/>
            <a:ext cx="3695307" cy="2969442"/>
          </a:xfrm>
          <a:prstGeom prst="rect">
            <a:avLst/>
          </a:prstGeom>
          <a:noFill/>
        </p:spPr>
      </p:pic>
      <p:sp>
        <p:nvSpPr>
          <p:cNvPr id="9" name="직사각형 8"/>
          <p:cNvSpPr/>
          <p:nvPr/>
        </p:nvSpPr>
        <p:spPr>
          <a:xfrm>
            <a:off x="1162588" y="2772007"/>
            <a:ext cx="4804579" cy="3071610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en-US" altLang="ko-KR" sz="1600" dirty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국제사회 사회복지분야의 발전을 선도하기    위해 개도국을 대상으로 사회복지 모델 정책화 및 제도화 구축을 도모하고 개도국의 사회복지 문제를 국제사회와 공조하여 해결</a:t>
            </a:r>
            <a:endParaRPr lang="en-US" altLang="ko-KR" sz="1600" dirty="0" smtClean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>
              <a:lnSpc>
                <a:spcPct val="110000"/>
              </a:lnSpc>
            </a:pPr>
            <a:endParaRPr lang="en-US" altLang="ko-KR" sz="1600" dirty="0" smtClean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ko-KR" altLang="en-US" sz="1600" dirty="0" smtClean="0">
                <a:solidFill>
                  <a:schemeClr val="bg1"/>
                </a:solidFill>
                <a:latin typeface="NanumSquare_ac" panose="020B0600000101010101" pitchFamily="50" charset="-127"/>
                <a:ea typeface="NanumSquare_ac" panose="020B0600000101010101" pitchFamily="50" charset="-127"/>
              </a:rPr>
              <a:t>개도국 지원 사업 등을 통해 국제협력을        증진하고 국제복지 이슈에 대한 선제적 대응 및 성장 기반 마련을 통한 국제복지협력 전문기관으로 자리매김 </a:t>
            </a:r>
            <a:endParaRPr lang="en-US" altLang="ko-KR" sz="1600" dirty="0" smtClean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en-US" altLang="ko-KR" sz="1600" dirty="0">
              <a:solidFill>
                <a:schemeClr val="bg1"/>
              </a:solidFill>
              <a:latin typeface="NanumSquare_ac" panose="020B0600000101010101" pitchFamily="50" charset="-127"/>
              <a:ea typeface="NanumSquare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40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4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3291</TotalTime>
  <Words>427</Words>
  <Application>Microsoft Office PowerPoint</Application>
  <PresentationFormat>와이드스크린</PresentationFormat>
  <Paragraphs>97</Paragraphs>
  <Slides>10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7" baseType="lpstr">
      <vt:lpstr>HY중고딕</vt:lpstr>
      <vt:lpstr>NanumSquare_ac</vt:lpstr>
      <vt:lpstr>Arial</vt:lpstr>
      <vt:lpstr>맑은 고딕</vt:lpstr>
      <vt:lpstr>HY헤드라인M</vt:lpstr>
      <vt:lpstr>Wingdings</vt:lpstr>
      <vt:lpstr>24_Office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Sunwoo</dc:creator>
  <cp:lastModifiedBy>SJ02</cp:lastModifiedBy>
  <cp:revision>279</cp:revision>
  <cp:lastPrinted>2021-07-26T02:41:04Z</cp:lastPrinted>
  <dcterms:created xsi:type="dcterms:W3CDTF">2021-01-14T02:21:48Z</dcterms:created>
  <dcterms:modified xsi:type="dcterms:W3CDTF">2022-11-13T07:01:52Z</dcterms:modified>
</cp:coreProperties>
</file>