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8" r:id="rId2"/>
    <p:sldId id="511" r:id="rId3"/>
    <p:sldId id="256" r:id="rId4"/>
    <p:sldId id="272" r:id="rId5"/>
    <p:sldId id="502" r:id="rId6"/>
    <p:sldId id="506" r:id="rId7"/>
    <p:sldId id="507" r:id="rId8"/>
    <p:sldId id="509" r:id="rId9"/>
    <p:sldId id="508" r:id="rId10"/>
    <p:sldId id="510" r:id="rId11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9A13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977B4-E7FA-4D99-AFF1-84A6E16EE4C5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2564A7-1D81-49D2-A583-C71ABCE8A8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4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1085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049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385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 descr="0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그림 22" descr="t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920117" y="6583573"/>
            <a:ext cx="2958348" cy="10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91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0426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5994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0419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469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3681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688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8853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012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3326E-BC4B-4626-B09A-DA89B7B6D243}" type="datetimeFigureOut">
              <a:rPr lang="ko-KR" altLang="en-US" smtClean="0"/>
              <a:t>2022-11-08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E0AD-C173-4611-877F-A66A6B56CDA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821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2209800" y="2130426"/>
            <a:ext cx="7772400" cy="14700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 rot="10800000">
            <a:off x="1632064" y="1030777"/>
            <a:ext cx="9151150" cy="3383281"/>
          </a:xfrm>
          <a:custGeom>
            <a:avLst/>
            <a:gdLst/>
            <a:ahLst/>
            <a:cxnLst/>
            <a:rect l="l" t="t" r="r" b="b"/>
            <a:pathLst>
              <a:path w="9151150" h="5445224">
                <a:moveTo>
                  <a:pt x="7596336" y="0"/>
                </a:moveTo>
                <a:cubicBezTo>
                  <a:pt x="8126849" y="0"/>
                  <a:pt x="8646468" y="27113"/>
                  <a:pt x="9151150" y="80706"/>
                </a:cubicBezTo>
                <a:lnTo>
                  <a:pt x="9151150" y="5445224"/>
                </a:lnTo>
                <a:lnTo>
                  <a:pt x="0" y="5445224"/>
                </a:lnTo>
                <a:lnTo>
                  <a:pt x="0" y="2500695"/>
                </a:lnTo>
                <a:cubicBezTo>
                  <a:pt x="1548205" y="1002212"/>
                  <a:pt x="4370930" y="0"/>
                  <a:pt x="7596336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2082" y="1897107"/>
            <a:ext cx="8527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>
                <a:solidFill>
                  <a:srgbClr val="4F81BD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필요한 </a:t>
            </a:r>
            <a:r>
              <a:rPr lang="ko-KR" altLang="en-US" sz="3600" dirty="0">
                <a:solidFill>
                  <a:srgbClr val="4F81BD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곳에 </a:t>
            </a:r>
            <a:r>
              <a:rPr lang="en-US" altLang="ko-KR" sz="36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3600" b="1" dirty="0">
                <a:solidFill>
                  <a:srgbClr val="CC3300"/>
                </a:solidFill>
              </a:rPr>
              <a:t> </a:t>
            </a:r>
            <a:r>
              <a:rPr lang="ko-KR" altLang="en-US" sz="36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두텁고 촘촘하게 </a:t>
            </a:r>
            <a:r>
              <a:rPr lang="en-US" altLang="ko-KR" sz="36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3600" b="1" dirty="0">
                <a:solidFill>
                  <a:srgbClr val="CC3300"/>
                </a:solidFill>
              </a:rPr>
              <a:t> </a:t>
            </a:r>
            <a:r>
              <a:rPr lang="ko-KR" altLang="en-US" sz="3600" dirty="0">
                <a:solidFill>
                  <a:srgbClr val="4F81BD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성남 복지</a:t>
            </a:r>
          </a:p>
        </p:txBody>
      </p:sp>
      <p:cxnSp>
        <p:nvCxnSpPr>
          <p:cNvPr id="6" name="직선 연결선 5"/>
          <p:cNvCxnSpPr>
            <a:cxnSpLocks/>
          </p:cNvCxnSpPr>
          <p:nvPr/>
        </p:nvCxnSpPr>
        <p:spPr>
          <a:xfrm>
            <a:off x="2005554" y="1495420"/>
            <a:ext cx="7213750" cy="8388"/>
          </a:xfrm>
          <a:prstGeom prst="line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>
            <a:cxnSpLocks/>
          </p:cNvCxnSpPr>
          <p:nvPr/>
        </p:nvCxnSpPr>
        <p:spPr>
          <a:xfrm>
            <a:off x="2140165" y="3179912"/>
            <a:ext cx="7262019" cy="0"/>
          </a:xfrm>
          <a:prstGeom prst="line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605937" y="5280389"/>
            <a:ext cx="40187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400" b="1" dirty="0" smtClean="0"/>
              <a:t>허   은</a:t>
            </a:r>
            <a:endParaRPr lang="en-US" altLang="ko-KR" sz="2400" b="1" dirty="0" smtClean="0"/>
          </a:p>
          <a:p>
            <a:pPr algn="r"/>
            <a:r>
              <a:rPr lang="ko-KR" altLang="en-US" b="1" dirty="0" smtClean="0"/>
              <a:t>성남시 </a:t>
            </a:r>
            <a:r>
              <a:rPr lang="ko-KR" altLang="en-US" b="1" dirty="0" err="1" smtClean="0"/>
              <a:t>복지국장</a:t>
            </a:r>
            <a:endParaRPr lang="ko-KR" alt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13490" y="2876145"/>
            <a:ext cx="85278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경청해 주셔서 감사합니다</a:t>
            </a:r>
            <a:r>
              <a:rPr lang="en-US" altLang="ko-KR" sz="4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endParaRPr lang="ko-KR" altLang="en-US" sz="4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9784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5643B5B-79A0-4C13-B6C4-E6213D45A125}"/>
              </a:ext>
            </a:extLst>
          </p:cNvPr>
          <p:cNvSpPr txBox="1"/>
          <p:nvPr/>
        </p:nvSpPr>
        <p:spPr>
          <a:xfrm>
            <a:off x="5677863" y="2332662"/>
            <a:ext cx="4532010" cy="38710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성남의 어제와 오늘</a:t>
            </a:r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복지와 보건의 결합</a:t>
            </a:r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공적</a:t>
            </a:r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사적 복지 자원의 융합</a:t>
            </a:r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인구 변화에 대응하기 위한 노력</a:t>
            </a:r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인구 특성에 따른 맞춤형 서비스</a:t>
            </a:r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성남 시정연구원을 통한 빅데이터 구축</a:t>
            </a:r>
            <a:endParaRPr lang="en-US" altLang="ko-KR" dirty="0">
              <a:latin typeface="HY견고딕" pitchFamily="18" charset="-127"/>
              <a:ea typeface="HY견고딕" pitchFamily="18" charset="-127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돌봄과 성남 복지의 미래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A79E828-568C-404A-BFEE-2ECB9516B81F}"/>
              </a:ext>
            </a:extLst>
          </p:cNvPr>
          <p:cNvSpPr/>
          <p:nvPr/>
        </p:nvSpPr>
        <p:spPr>
          <a:xfrm>
            <a:off x="4310049" y="1680093"/>
            <a:ext cx="6357950" cy="7697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773802-B2D2-428F-A597-8B9798594745}"/>
              </a:ext>
            </a:extLst>
          </p:cNvPr>
          <p:cNvSpPr txBox="1"/>
          <p:nvPr/>
        </p:nvSpPr>
        <p:spPr>
          <a:xfrm>
            <a:off x="4460212" y="1870997"/>
            <a:ext cx="243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CONTENTS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자유형 20">
            <a:extLst>
              <a:ext uri="{FF2B5EF4-FFF2-40B4-BE49-F238E27FC236}">
                <a16:creationId xmlns:a16="http://schemas.microsoft.com/office/drawing/2014/main" id="{5324CB3C-309D-4C81-9C6F-B322029A1BAA}"/>
              </a:ext>
            </a:extLst>
          </p:cNvPr>
          <p:cNvSpPr/>
          <p:nvPr/>
        </p:nvSpPr>
        <p:spPr>
          <a:xfrm>
            <a:off x="1524001" y="738835"/>
            <a:ext cx="9143999" cy="5619123"/>
          </a:xfrm>
          <a:custGeom>
            <a:avLst/>
            <a:gdLst>
              <a:gd name="connsiteX0" fmla="*/ 0 w 9151315"/>
              <a:gd name="connsiteY0" fmla="*/ 0 h 5618074"/>
              <a:gd name="connsiteX1" fmla="*/ 3774643 w 9151315"/>
              <a:gd name="connsiteY1" fmla="*/ 0 h 5618074"/>
              <a:gd name="connsiteX2" fmla="*/ 3774643 w 9151315"/>
              <a:gd name="connsiteY2" fmla="*/ 5618074 h 5618074"/>
              <a:gd name="connsiteX3" fmla="*/ 9151315 w 9151315"/>
              <a:gd name="connsiteY3" fmla="*/ 5618074 h 561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1315" h="5618074">
                <a:moveTo>
                  <a:pt x="0" y="0"/>
                </a:moveTo>
                <a:lnTo>
                  <a:pt x="3774643" y="0"/>
                </a:lnTo>
                <a:lnTo>
                  <a:pt x="3774643" y="5618074"/>
                </a:lnTo>
                <a:lnTo>
                  <a:pt x="9151315" y="5618074"/>
                </a:lnTo>
              </a:path>
            </a:pathLst>
          </a:cu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94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F0AB36D7-1BDF-4E24-A995-E9F25FF6D65D}"/>
              </a:ext>
            </a:extLst>
          </p:cNvPr>
          <p:cNvSpPr/>
          <p:nvPr/>
        </p:nvSpPr>
        <p:spPr>
          <a:xfrm>
            <a:off x="4583832" y="2637514"/>
            <a:ext cx="26642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charset="0"/>
                <a:ea typeface="HY견고딕" pitchFamily="18" charset="-127"/>
                <a:cs typeface="Arial" charset="0"/>
              </a:rPr>
              <a:t>ASADAL INTERNET, INC.</a:t>
            </a:r>
            <a:endParaRPr lang="ko-KR" altLang="en-US" sz="1100" b="1" dirty="0">
              <a:solidFill>
                <a:schemeClr val="bg1"/>
              </a:solidFill>
              <a:latin typeface="Arial" charset="0"/>
              <a:ea typeface="HY견고딕" pitchFamily="18" charset="-127"/>
              <a:cs typeface="Arial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A13448C-4149-49C1-8C1B-919ABB683E57}"/>
              </a:ext>
            </a:extLst>
          </p:cNvPr>
          <p:cNvSpPr/>
          <p:nvPr/>
        </p:nvSpPr>
        <p:spPr>
          <a:xfrm>
            <a:off x="351235" y="742888"/>
            <a:ext cx="4232597" cy="7697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CF3C0B-9E8B-4974-A770-0DC75E68D304}"/>
              </a:ext>
            </a:extLst>
          </p:cNvPr>
          <p:cNvSpPr txBox="1"/>
          <p:nvPr/>
        </p:nvSpPr>
        <p:spPr>
          <a:xfrm>
            <a:off x="780005" y="841457"/>
            <a:ext cx="3448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성남의 어제와 오늘</a:t>
            </a:r>
          </a:p>
        </p:txBody>
      </p:sp>
      <p:sp>
        <p:nvSpPr>
          <p:cNvPr id="10" name="자유형 20">
            <a:extLst>
              <a:ext uri="{FF2B5EF4-FFF2-40B4-BE49-F238E27FC236}">
                <a16:creationId xmlns:a16="http://schemas.microsoft.com/office/drawing/2014/main" id="{AD625014-6378-4E22-999C-1022CD7436F7}"/>
              </a:ext>
            </a:extLst>
          </p:cNvPr>
          <p:cNvSpPr/>
          <p:nvPr/>
        </p:nvSpPr>
        <p:spPr>
          <a:xfrm>
            <a:off x="1256181" y="758417"/>
            <a:ext cx="9802680" cy="5631625"/>
          </a:xfrm>
          <a:custGeom>
            <a:avLst/>
            <a:gdLst>
              <a:gd name="connsiteX0" fmla="*/ 0 w 9151315"/>
              <a:gd name="connsiteY0" fmla="*/ 0 h 5618074"/>
              <a:gd name="connsiteX1" fmla="*/ 3774643 w 9151315"/>
              <a:gd name="connsiteY1" fmla="*/ 0 h 5618074"/>
              <a:gd name="connsiteX2" fmla="*/ 3774643 w 9151315"/>
              <a:gd name="connsiteY2" fmla="*/ 5618074 h 5618074"/>
              <a:gd name="connsiteX3" fmla="*/ 9151315 w 9151315"/>
              <a:gd name="connsiteY3" fmla="*/ 5618074 h 5618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51315" h="5618074">
                <a:moveTo>
                  <a:pt x="0" y="0"/>
                </a:moveTo>
                <a:lnTo>
                  <a:pt x="3774643" y="0"/>
                </a:lnTo>
                <a:lnTo>
                  <a:pt x="3774643" y="5618074"/>
                </a:lnTo>
                <a:lnTo>
                  <a:pt x="9151315" y="5618074"/>
                </a:lnTo>
              </a:path>
            </a:pathLst>
          </a:cu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16">
            <a:extLst>
              <a:ext uri="{FF2B5EF4-FFF2-40B4-BE49-F238E27FC236}">
                <a16:creationId xmlns:a16="http://schemas.microsoft.com/office/drawing/2014/main" id="{5BF5A45E-33DE-4C24-987F-7AD9AE032763}"/>
              </a:ext>
            </a:extLst>
          </p:cNvPr>
          <p:cNvGrpSpPr/>
          <p:nvPr/>
        </p:nvGrpSpPr>
        <p:grpSpPr>
          <a:xfrm>
            <a:off x="282668" y="1880581"/>
            <a:ext cx="4597593" cy="4219002"/>
            <a:chOff x="294045" y="1793874"/>
            <a:chExt cx="4800307" cy="4733922"/>
          </a:xfrm>
          <a:effectLst>
            <a:outerShdw blurRad="355600" dist="2286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9B2C8122-82EE-4DBB-BEBF-18F4F26C5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763" y="1860549"/>
              <a:ext cx="1914524" cy="1749424"/>
            </a:xfrm>
            <a:custGeom>
              <a:avLst/>
              <a:gdLst/>
              <a:ahLst/>
              <a:cxnLst>
                <a:cxn ang="0">
                  <a:pos x="0" y="1102"/>
                </a:cxn>
                <a:cxn ang="0">
                  <a:pos x="1206" y="522"/>
                </a:cxn>
                <a:cxn ang="0">
                  <a:pos x="268" y="0"/>
                </a:cxn>
                <a:cxn ang="0">
                  <a:pos x="0" y="1102"/>
                </a:cxn>
              </a:cxnLst>
              <a:rect l="0" t="0" r="r" b="b"/>
              <a:pathLst>
                <a:path w="1206" h="1102">
                  <a:moveTo>
                    <a:pt x="0" y="1102"/>
                  </a:moveTo>
                  <a:lnTo>
                    <a:pt x="1206" y="522"/>
                  </a:lnTo>
                  <a:lnTo>
                    <a:pt x="268" y="0"/>
                  </a:lnTo>
                  <a:lnTo>
                    <a:pt x="0" y="1102"/>
                  </a:lnTo>
                  <a:close/>
                </a:path>
              </a:pathLst>
            </a:custGeom>
            <a:solidFill>
              <a:srgbClr val="EA7E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ko-KR" altLang="en-US" b="1" dirty="0"/>
                <a:t>구도심과 </a:t>
              </a:r>
              <a:endParaRPr lang="en-US" altLang="ko-KR" b="1" dirty="0"/>
            </a:p>
            <a:p>
              <a:pPr algn="ctr">
                <a:defRPr/>
              </a:pPr>
              <a:r>
                <a:rPr lang="ko-KR" altLang="en-US" b="1" dirty="0"/>
                <a:t>신도시</a:t>
              </a: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FAC83A0-1E11-422E-BF11-0FAB8EA9D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914" y="2562223"/>
              <a:ext cx="1333499" cy="1047749"/>
            </a:xfrm>
            <a:custGeom>
              <a:avLst/>
              <a:gdLst/>
              <a:ahLst/>
              <a:cxnLst>
                <a:cxn ang="0">
                  <a:pos x="0" y="216"/>
                </a:cxn>
                <a:cxn ang="0">
                  <a:pos x="764" y="660"/>
                </a:cxn>
                <a:cxn ang="0">
                  <a:pos x="840" y="0"/>
                </a:cxn>
                <a:cxn ang="0">
                  <a:pos x="0" y="216"/>
                </a:cxn>
              </a:cxnLst>
              <a:rect l="0" t="0" r="r" b="b"/>
              <a:pathLst>
                <a:path w="840" h="660">
                  <a:moveTo>
                    <a:pt x="0" y="216"/>
                  </a:moveTo>
                  <a:lnTo>
                    <a:pt x="764" y="660"/>
                  </a:lnTo>
                  <a:lnTo>
                    <a:pt x="840" y="0"/>
                  </a:lnTo>
                  <a:lnTo>
                    <a:pt x="0" y="216"/>
                  </a:lnTo>
                  <a:close/>
                </a:path>
              </a:pathLst>
            </a:custGeom>
            <a:solidFill>
              <a:srgbClr val="467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67DC339B-EBA4-4BC3-89E4-19F624B72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763" y="1860549"/>
              <a:ext cx="425449" cy="1749424"/>
            </a:xfrm>
            <a:custGeom>
              <a:avLst/>
              <a:gdLst/>
              <a:ahLst/>
              <a:cxnLst>
                <a:cxn ang="0">
                  <a:pos x="0" y="1102"/>
                </a:cxn>
                <a:cxn ang="0">
                  <a:pos x="76" y="442"/>
                </a:cxn>
                <a:cxn ang="0">
                  <a:pos x="268" y="0"/>
                </a:cxn>
                <a:cxn ang="0">
                  <a:pos x="0" y="1102"/>
                </a:cxn>
              </a:cxnLst>
              <a:rect l="0" t="0" r="r" b="b"/>
              <a:pathLst>
                <a:path w="268" h="1102">
                  <a:moveTo>
                    <a:pt x="0" y="1102"/>
                  </a:moveTo>
                  <a:lnTo>
                    <a:pt x="76" y="442"/>
                  </a:lnTo>
                  <a:lnTo>
                    <a:pt x="268" y="0"/>
                  </a:lnTo>
                  <a:lnTo>
                    <a:pt x="0" y="1102"/>
                  </a:lnTo>
                  <a:close/>
                </a:path>
              </a:pathLst>
            </a:custGeom>
            <a:solidFill>
              <a:srgbClr val="B75C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99311A2-3437-4922-B409-AF608C092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587" y="1793874"/>
              <a:ext cx="1028699" cy="895349"/>
            </a:xfrm>
            <a:custGeom>
              <a:avLst/>
              <a:gdLst/>
              <a:ahLst/>
              <a:cxnLst>
                <a:cxn ang="0">
                  <a:pos x="0" y="204"/>
                </a:cxn>
                <a:cxn ang="0">
                  <a:pos x="648" y="564"/>
                </a:cxn>
                <a:cxn ang="0">
                  <a:pos x="326" y="0"/>
                </a:cxn>
                <a:cxn ang="0">
                  <a:pos x="0" y="204"/>
                </a:cxn>
              </a:cxnLst>
              <a:rect l="0" t="0" r="r" b="b"/>
              <a:pathLst>
                <a:path w="648" h="564">
                  <a:moveTo>
                    <a:pt x="0" y="204"/>
                  </a:moveTo>
                  <a:lnTo>
                    <a:pt x="648" y="564"/>
                  </a:lnTo>
                  <a:lnTo>
                    <a:pt x="326" y="0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467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3AAB50B8-B311-49E1-895F-59939718C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763" y="2689223"/>
              <a:ext cx="1914524" cy="920749"/>
            </a:xfrm>
            <a:custGeom>
              <a:avLst/>
              <a:gdLst/>
              <a:ahLst/>
              <a:cxnLst>
                <a:cxn ang="0">
                  <a:pos x="0" y="580"/>
                </a:cxn>
                <a:cxn ang="0">
                  <a:pos x="1054" y="336"/>
                </a:cxn>
                <a:cxn ang="0">
                  <a:pos x="1206" y="0"/>
                </a:cxn>
                <a:cxn ang="0">
                  <a:pos x="0" y="580"/>
                </a:cxn>
              </a:cxnLst>
              <a:rect l="0" t="0" r="r" b="b"/>
              <a:pathLst>
                <a:path w="1206" h="580">
                  <a:moveTo>
                    <a:pt x="0" y="580"/>
                  </a:moveTo>
                  <a:lnTo>
                    <a:pt x="1054" y="336"/>
                  </a:lnTo>
                  <a:lnTo>
                    <a:pt x="1206" y="0"/>
                  </a:lnTo>
                  <a:lnTo>
                    <a:pt x="0" y="580"/>
                  </a:lnTo>
                  <a:close/>
                </a:path>
              </a:pathLst>
            </a:custGeom>
            <a:solidFill>
              <a:srgbClr val="DBD8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5CC97134-94B0-4FEF-8443-FD193CEFF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7287" y="2689223"/>
              <a:ext cx="1396999" cy="2133599"/>
            </a:xfrm>
            <a:custGeom>
              <a:avLst/>
              <a:gdLst/>
              <a:ahLst/>
              <a:cxnLst>
                <a:cxn ang="0">
                  <a:pos x="92" y="1344"/>
                </a:cxn>
                <a:cxn ang="0">
                  <a:pos x="0" y="0"/>
                </a:cxn>
                <a:cxn ang="0">
                  <a:pos x="880" y="606"/>
                </a:cxn>
                <a:cxn ang="0">
                  <a:pos x="92" y="1344"/>
                </a:cxn>
              </a:cxnLst>
              <a:rect l="0" t="0" r="r" b="b"/>
              <a:pathLst>
                <a:path w="880" h="1344">
                  <a:moveTo>
                    <a:pt x="92" y="1344"/>
                  </a:moveTo>
                  <a:lnTo>
                    <a:pt x="0" y="0"/>
                  </a:lnTo>
                  <a:lnTo>
                    <a:pt x="880" y="606"/>
                  </a:lnTo>
                  <a:lnTo>
                    <a:pt x="92" y="1344"/>
                  </a:lnTo>
                  <a:close/>
                </a:path>
              </a:pathLst>
            </a:custGeom>
            <a:solidFill>
              <a:srgbClr val="4277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ko-KR" altLang="en-US" b="1" dirty="0"/>
                <a:t>재개발</a:t>
              </a:r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9FBED6E5-C5B5-4BB2-864A-34D612E6D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5987" y="2689223"/>
              <a:ext cx="387350" cy="2133599"/>
            </a:xfrm>
            <a:custGeom>
              <a:avLst/>
              <a:gdLst/>
              <a:ahLst/>
              <a:cxnLst>
                <a:cxn ang="0">
                  <a:pos x="0" y="336"/>
                </a:cxn>
                <a:cxn ang="0">
                  <a:pos x="152" y="0"/>
                </a:cxn>
                <a:cxn ang="0">
                  <a:pos x="244" y="1344"/>
                </a:cxn>
                <a:cxn ang="0">
                  <a:pos x="0" y="336"/>
                </a:cxn>
              </a:cxnLst>
              <a:rect l="0" t="0" r="r" b="b"/>
              <a:pathLst>
                <a:path w="244" h="1344">
                  <a:moveTo>
                    <a:pt x="0" y="336"/>
                  </a:moveTo>
                  <a:lnTo>
                    <a:pt x="152" y="0"/>
                  </a:lnTo>
                  <a:lnTo>
                    <a:pt x="244" y="1344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rgbClr val="BBB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767BB319-B423-4BAD-A21A-22C09550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914" y="2905123"/>
              <a:ext cx="1549016" cy="1285875"/>
            </a:xfrm>
            <a:custGeom>
              <a:avLst/>
              <a:gdLst/>
              <a:ahLst/>
              <a:cxnLst>
                <a:cxn ang="0">
                  <a:pos x="764" y="444"/>
                </a:cxn>
                <a:cxn ang="0">
                  <a:pos x="0" y="0"/>
                </a:cxn>
                <a:cxn ang="0">
                  <a:pos x="240" y="810"/>
                </a:cxn>
                <a:cxn ang="0">
                  <a:pos x="764" y="444"/>
                </a:cxn>
              </a:cxnLst>
              <a:rect l="0" t="0" r="r" b="b"/>
              <a:pathLst>
                <a:path w="764" h="810">
                  <a:moveTo>
                    <a:pt x="764" y="444"/>
                  </a:moveTo>
                  <a:lnTo>
                    <a:pt x="0" y="0"/>
                  </a:lnTo>
                  <a:lnTo>
                    <a:pt x="240" y="810"/>
                  </a:lnTo>
                  <a:lnTo>
                    <a:pt x="764" y="444"/>
                  </a:lnTo>
                  <a:close/>
                </a:path>
              </a:pathLst>
            </a:custGeom>
            <a:solidFill>
              <a:srgbClr val="3B69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US" altLang="ko-KR" b="1" dirty="0"/>
                <a:t>4</a:t>
              </a:r>
              <a:r>
                <a:rPr lang="ko-KR" altLang="en-US" b="1" dirty="0"/>
                <a:t>차 산업</a:t>
              </a:r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C8E80CC3-546C-438B-95FE-5BA4C07B0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089" y="3609972"/>
              <a:ext cx="1336674" cy="1206499"/>
            </a:xfrm>
            <a:custGeom>
              <a:avLst/>
              <a:gdLst/>
              <a:ahLst/>
              <a:cxnLst>
                <a:cxn ang="0">
                  <a:pos x="0" y="760"/>
                </a:cxn>
                <a:cxn ang="0">
                  <a:pos x="318" y="366"/>
                </a:cxn>
                <a:cxn ang="0">
                  <a:pos x="842" y="0"/>
                </a:cxn>
                <a:cxn ang="0">
                  <a:pos x="0" y="760"/>
                </a:cxn>
              </a:cxnLst>
              <a:rect l="0" t="0" r="r" b="b"/>
              <a:pathLst>
                <a:path w="842" h="760">
                  <a:moveTo>
                    <a:pt x="0" y="760"/>
                  </a:moveTo>
                  <a:lnTo>
                    <a:pt x="318" y="366"/>
                  </a:lnTo>
                  <a:lnTo>
                    <a:pt x="842" y="0"/>
                  </a:lnTo>
                  <a:lnTo>
                    <a:pt x="0" y="760"/>
                  </a:lnTo>
                  <a:close/>
                </a:path>
              </a:pathLst>
            </a:custGeom>
            <a:solidFill>
              <a:srgbClr val="E0DD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C1D8D5B8-8311-42CD-9779-8497D2898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64" y="5099046"/>
              <a:ext cx="990599" cy="625474"/>
            </a:xfrm>
            <a:custGeom>
              <a:avLst/>
              <a:gdLst/>
              <a:ahLst/>
              <a:cxnLst>
                <a:cxn ang="0">
                  <a:pos x="0" y="360"/>
                </a:cxn>
                <a:cxn ang="0">
                  <a:pos x="4" y="0"/>
                </a:cxn>
                <a:cxn ang="0">
                  <a:pos x="624" y="394"/>
                </a:cxn>
                <a:cxn ang="0">
                  <a:pos x="0" y="360"/>
                </a:cxn>
              </a:cxnLst>
              <a:rect l="0" t="0" r="r" b="b"/>
              <a:pathLst>
                <a:path w="624" h="394">
                  <a:moveTo>
                    <a:pt x="0" y="360"/>
                  </a:moveTo>
                  <a:lnTo>
                    <a:pt x="4" y="0"/>
                  </a:lnTo>
                  <a:lnTo>
                    <a:pt x="624" y="394"/>
                  </a:lnTo>
                  <a:lnTo>
                    <a:pt x="0" y="360"/>
                  </a:lnTo>
                  <a:close/>
                </a:path>
              </a:pathLst>
            </a:custGeom>
            <a:solidFill>
              <a:srgbClr val="467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EAFA0146-3CFA-4748-857C-45EEC891A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363" y="4836545"/>
              <a:ext cx="1958974" cy="1691250"/>
            </a:xfrm>
            <a:custGeom>
              <a:avLst/>
              <a:gdLst/>
              <a:ahLst/>
              <a:cxnLst>
                <a:cxn ang="0">
                  <a:pos x="0" y="568"/>
                </a:cxn>
                <a:cxn ang="0">
                  <a:pos x="944" y="1066"/>
                </a:cxn>
                <a:cxn ang="0">
                  <a:pos x="1234" y="0"/>
                </a:cxn>
                <a:cxn ang="0">
                  <a:pos x="0" y="568"/>
                </a:cxn>
              </a:cxnLst>
              <a:rect l="0" t="0" r="r" b="b"/>
              <a:pathLst>
                <a:path w="1234" h="1066">
                  <a:moveTo>
                    <a:pt x="0" y="568"/>
                  </a:moveTo>
                  <a:lnTo>
                    <a:pt x="944" y="1066"/>
                  </a:lnTo>
                  <a:lnTo>
                    <a:pt x="1234" y="0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D96E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262C7CBD-3DA6-4338-A5B5-9C3B84DE8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363" y="5724522"/>
              <a:ext cx="958850" cy="803274"/>
            </a:xfrm>
            <a:custGeom>
              <a:avLst/>
              <a:gdLst/>
              <a:ahLst/>
              <a:cxnLst>
                <a:cxn ang="0">
                  <a:pos x="304" y="506"/>
                </a:cxn>
                <a:cxn ang="0">
                  <a:pos x="604" y="320"/>
                </a:cxn>
                <a:cxn ang="0">
                  <a:pos x="0" y="0"/>
                </a:cxn>
                <a:cxn ang="0">
                  <a:pos x="304" y="506"/>
                </a:cxn>
              </a:cxnLst>
              <a:rect l="0" t="0" r="r" b="b"/>
              <a:pathLst>
                <a:path w="604" h="506">
                  <a:moveTo>
                    <a:pt x="304" y="506"/>
                  </a:moveTo>
                  <a:lnTo>
                    <a:pt x="604" y="320"/>
                  </a:lnTo>
                  <a:lnTo>
                    <a:pt x="0" y="0"/>
                  </a:lnTo>
                  <a:lnTo>
                    <a:pt x="304" y="506"/>
                  </a:lnTo>
                  <a:close/>
                </a:path>
              </a:pathLst>
            </a:custGeom>
            <a:solidFill>
              <a:srgbClr val="BD42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3E2805D6-411E-4AB0-B1E2-A67DC2E8D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9337" y="4822821"/>
              <a:ext cx="1323974" cy="933449"/>
            </a:xfrm>
            <a:custGeom>
              <a:avLst/>
              <a:gdLst/>
              <a:ahLst/>
              <a:cxnLst>
                <a:cxn ang="0">
                  <a:pos x="0" y="588"/>
                </a:cxn>
                <a:cxn ang="0">
                  <a:pos x="834" y="404"/>
                </a:cxn>
                <a:cxn ang="0">
                  <a:pos x="160" y="0"/>
                </a:cxn>
                <a:cxn ang="0">
                  <a:pos x="0" y="588"/>
                </a:cxn>
              </a:cxnLst>
              <a:rect l="0" t="0" r="r" b="b"/>
              <a:pathLst>
                <a:path w="834" h="588">
                  <a:moveTo>
                    <a:pt x="0" y="588"/>
                  </a:moveTo>
                  <a:lnTo>
                    <a:pt x="834" y="404"/>
                  </a:lnTo>
                  <a:lnTo>
                    <a:pt x="160" y="0"/>
                  </a:lnTo>
                  <a:lnTo>
                    <a:pt x="0" y="588"/>
                  </a:lnTo>
                  <a:close/>
                </a:path>
              </a:pathLst>
            </a:custGeom>
            <a:solidFill>
              <a:srgbClr val="BBB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101663F9-E7D4-497E-B538-E9648C7FF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763" y="3609972"/>
              <a:ext cx="425450" cy="2114548"/>
            </a:xfrm>
            <a:custGeom>
              <a:avLst/>
              <a:gdLst/>
              <a:ahLst/>
              <a:cxnLst>
                <a:cxn ang="0">
                  <a:pos x="268" y="1082"/>
                </a:cxn>
                <a:cxn ang="0">
                  <a:pos x="0" y="0"/>
                </a:cxn>
                <a:cxn ang="0">
                  <a:pos x="64" y="1332"/>
                </a:cxn>
                <a:cxn ang="0">
                  <a:pos x="268" y="1082"/>
                </a:cxn>
              </a:cxnLst>
              <a:rect l="0" t="0" r="r" b="b"/>
              <a:pathLst>
                <a:path w="268" h="1332">
                  <a:moveTo>
                    <a:pt x="268" y="1082"/>
                  </a:moveTo>
                  <a:lnTo>
                    <a:pt x="0" y="0"/>
                  </a:lnTo>
                  <a:lnTo>
                    <a:pt x="64" y="1332"/>
                  </a:lnTo>
                  <a:lnTo>
                    <a:pt x="268" y="1082"/>
                  </a:lnTo>
                  <a:close/>
                </a:path>
              </a:pathLst>
            </a:custGeom>
            <a:solidFill>
              <a:srgbClr val="D25A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D819AEDE-2571-4363-B97F-D9774E402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9336" y="4146547"/>
              <a:ext cx="1545016" cy="1317624"/>
            </a:xfrm>
            <a:custGeom>
              <a:avLst/>
              <a:gdLst/>
              <a:ahLst/>
              <a:cxnLst>
                <a:cxn ang="0">
                  <a:pos x="454" y="0"/>
                </a:cxn>
                <a:cxn ang="0">
                  <a:pos x="674" y="830"/>
                </a:cxn>
                <a:cxn ang="0">
                  <a:pos x="0" y="426"/>
                </a:cxn>
                <a:cxn ang="0">
                  <a:pos x="454" y="0"/>
                </a:cxn>
              </a:cxnLst>
              <a:rect l="0" t="0" r="r" b="b"/>
              <a:pathLst>
                <a:path w="674" h="830">
                  <a:moveTo>
                    <a:pt x="454" y="0"/>
                  </a:moveTo>
                  <a:lnTo>
                    <a:pt x="674" y="830"/>
                  </a:lnTo>
                  <a:lnTo>
                    <a:pt x="0" y="426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rgbClr val="D4D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ko-KR" altLang="en-US" b="1" dirty="0"/>
                <a:t>지방분권</a:t>
              </a:r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0CB6D182-836C-4061-81D6-7DF98F831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764" y="3609972"/>
              <a:ext cx="2060573" cy="171767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8" y="1082"/>
                </a:cxn>
                <a:cxn ang="0">
                  <a:pos x="1298" y="764"/>
                </a:cxn>
                <a:cxn ang="0">
                  <a:pos x="0" y="0"/>
                </a:cxn>
              </a:cxnLst>
              <a:rect l="0" t="0" r="r" b="b"/>
              <a:pathLst>
                <a:path w="1298" h="1082">
                  <a:moveTo>
                    <a:pt x="0" y="0"/>
                  </a:moveTo>
                  <a:lnTo>
                    <a:pt x="268" y="1082"/>
                  </a:lnTo>
                  <a:lnTo>
                    <a:pt x="1298" y="7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48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DDF75A32-6C37-4494-AEFD-120BEF3A5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155" y="3210104"/>
              <a:ext cx="2060573" cy="1600200"/>
            </a:xfrm>
            <a:custGeom>
              <a:avLst/>
              <a:gdLst/>
              <a:ahLst/>
              <a:cxnLst>
                <a:cxn ang="0">
                  <a:pos x="1298" y="1008"/>
                </a:cxn>
                <a:cxn ang="0">
                  <a:pos x="0" y="244"/>
                </a:cxn>
                <a:cxn ang="0">
                  <a:pos x="1054" y="0"/>
                </a:cxn>
                <a:cxn ang="0">
                  <a:pos x="1298" y="1008"/>
                </a:cxn>
              </a:cxnLst>
              <a:rect l="0" t="0" r="r" b="b"/>
              <a:pathLst>
                <a:path w="1298" h="1008">
                  <a:moveTo>
                    <a:pt x="1298" y="1008"/>
                  </a:moveTo>
                  <a:lnTo>
                    <a:pt x="0" y="244"/>
                  </a:lnTo>
                  <a:lnTo>
                    <a:pt x="1054" y="0"/>
                  </a:lnTo>
                  <a:lnTo>
                    <a:pt x="1298" y="1008"/>
                  </a:lnTo>
                  <a:close/>
                </a:path>
              </a:pathLst>
            </a:custGeom>
            <a:solidFill>
              <a:srgbClr val="CFCB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ko-KR" altLang="en-US" sz="3200" b="1" dirty="0">
                  <a:solidFill>
                    <a:srgbClr val="7030A0"/>
                  </a:solidFill>
                </a:rPr>
                <a:t>성남시</a:t>
              </a:r>
              <a:endParaRPr lang="ko-KR" altLang="en-US" b="1" dirty="0">
                <a:solidFill>
                  <a:srgbClr val="7030A0"/>
                </a:solidFill>
              </a:endParaRPr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623B3D31-1A80-4567-A60E-597E27E05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7290" y="2689225"/>
              <a:ext cx="933450" cy="62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88" y="2"/>
                </a:cxn>
                <a:cxn ang="0">
                  <a:pos x="568" y="392"/>
                </a:cxn>
                <a:cxn ang="0">
                  <a:pos x="0" y="0"/>
                </a:cxn>
              </a:cxnLst>
              <a:rect l="0" t="0" r="r" b="b"/>
              <a:pathLst>
                <a:path w="588" h="392">
                  <a:moveTo>
                    <a:pt x="0" y="0"/>
                  </a:moveTo>
                  <a:lnTo>
                    <a:pt x="588" y="2"/>
                  </a:lnTo>
                  <a:lnTo>
                    <a:pt x="568" y="3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48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5F236316-4195-4BDE-92B7-4A731463A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363" y="4822822"/>
              <a:ext cx="1958974" cy="901699"/>
            </a:xfrm>
            <a:custGeom>
              <a:avLst/>
              <a:gdLst/>
              <a:ahLst/>
              <a:cxnLst>
                <a:cxn ang="0">
                  <a:pos x="0" y="568"/>
                </a:cxn>
                <a:cxn ang="0">
                  <a:pos x="204" y="318"/>
                </a:cxn>
                <a:cxn ang="0">
                  <a:pos x="1234" y="0"/>
                </a:cxn>
                <a:cxn ang="0">
                  <a:pos x="0" y="568"/>
                </a:cxn>
              </a:cxnLst>
              <a:rect l="0" t="0" r="r" b="b"/>
              <a:pathLst>
                <a:path w="1234" h="568">
                  <a:moveTo>
                    <a:pt x="0" y="568"/>
                  </a:moveTo>
                  <a:lnTo>
                    <a:pt x="204" y="318"/>
                  </a:lnTo>
                  <a:lnTo>
                    <a:pt x="1234" y="0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C645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ko-KR" altLang="en-US" b="1" dirty="0"/>
                <a:t>판교 </a:t>
              </a:r>
              <a:r>
                <a:rPr lang="ko-KR" altLang="en-US" b="1" dirty="0" err="1"/>
                <a:t>테크노밸리</a:t>
              </a:r>
              <a:endParaRPr lang="ko-KR" altLang="en-US" b="1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ACCCF279-8A09-4CF5-8A34-4E1C3BFB8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045" y="3609972"/>
              <a:ext cx="1603910" cy="2114548"/>
            </a:xfrm>
            <a:custGeom>
              <a:avLst/>
              <a:gdLst/>
              <a:ahLst/>
              <a:cxnLst>
                <a:cxn ang="0">
                  <a:pos x="0" y="760"/>
                </a:cxn>
                <a:cxn ang="0">
                  <a:pos x="906" y="1332"/>
                </a:cxn>
                <a:cxn ang="0">
                  <a:pos x="842" y="0"/>
                </a:cxn>
                <a:cxn ang="0">
                  <a:pos x="0" y="760"/>
                </a:cxn>
              </a:cxnLst>
              <a:rect l="0" t="0" r="r" b="b"/>
              <a:pathLst>
                <a:path w="906" h="1332">
                  <a:moveTo>
                    <a:pt x="0" y="760"/>
                  </a:moveTo>
                  <a:lnTo>
                    <a:pt x="906" y="1332"/>
                  </a:lnTo>
                  <a:lnTo>
                    <a:pt x="842" y="0"/>
                  </a:lnTo>
                  <a:lnTo>
                    <a:pt x="0" y="760"/>
                  </a:lnTo>
                  <a:close/>
                </a:path>
              </a:pathLst>
            </a:custGeom>
            <a:solidFill>
              <a:srgbClr val="D4D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ko-KR" altLang="en-US" b="1" dirty="0"/>
                <a:t> </a:t>
              </a:r>
              <a:endParaRPr lang="en-US" altLang="ko-KR" b="1" dirty="0"/>
            </a:p>
            <a:p>
              <a:pPr algn="ctr">
                <a:defRPr/>
              </a:pPr>
              <a:r>
                <a:rPr lang="ko-KR" altLang="en-US" sz="1400" b="1" dirty="0"/>
                <a:t>복지서비스</a:t>
              </a:r>
              <a:endParaRPr lang="en-US" altLang="ko-KR" sz="1400" b="1" dirty="0"/>
            </a:p>
            <a:p>
              <a:pPr algn="ctr">
                <a:defRPr/>
              </a:pPr>
              <a:r>
                <a:rPr lang="ko-KR" altLang="en-US" sz="1400" b="1" dirty="0"/>
                <a:t>공급 축소 우려</a:t>
              </a:r>
            </a:p>
          </p:txBody>
        </p:sp>
      </p:grpSp>
      <p:pic>
        <p:nvPicPr>
          <p:cNvPr id="32" name="Picture 2" descr="소스 이미지 보기">
            <a:extLst>
              <a:ext uri="{FF2B5EF4-FFF2-40B4-BE49-F238E27FC236}">
                <a16:creationId xmlns:a16="http://schemas.microsoft.com/office/drawing/2014/main" id="{AC78751E-D751-446E-B752-E158CFBD1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647" y="1556871"/>
            <a:ext cx="4232597" cy="2218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그림 32" descr="숫자로 디지털 렌더링된 도시">
            <a:extLst>
              <a:ext uri="{FF2B5EF4-FFF2-40B4-BE49-F238E27FC236}">
                <a16:creationId xmlns:a16="http://schemas.microsoft.com/office/drawing/2014/main" id="{A30FB15F-C51E-42DA-AEAA-B27A528FE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642" y="3783383"/>
            <a:ext cx="4230171" cy="2510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FDCE71E6-403D-4EAA-B4BC-FE81C289AF8B}"/>
              </a:ext>
            </a:extLst>
          </p:cNvPr>
          <p:cNvSpPr/>
          <p:nvPr/>
        </p:nvSpPr>
        <p:spPr>
          <a:xfrm>
            <a:off x="7519596" y="687407"/>
            <a:ext cx="4385454" cy="7697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3EFD24B-0DB9-4E2D-B680-D9B0D30FF331}"/>
              </a:ext>
            </a:extLst>
          </p:cNvPr>
          <p:cNvSpPr txBox="1"/>
          <p:nvPr/>
        </p:nvSpPr>
        <p:spPr>
          <a:xfrm>
            <a:off x="7672452" y="839674"/>
            <a:ext cx="4168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첨단</a:t>
            </a:r>
            <a:r>
              <a:rPr lang="ko-KR" altLang="en-US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과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혁신</a:t>
            </a:r>
            <a:r>
              <a:rPr lang="ko-KR" altLang="en-US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의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희망</a:t>
            </a:r>
            <a:r>
              <a:rPr lang="ko-KR" altLang="en-US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도시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성남</a:t>
            </a:r>
          </a:p>
        </p:txBody>
      </p:sp>
    </p:spTree>
    <p:extLst>
      <p:ext uri="{BB962C8B-B14F-4D97-AF65-F5344CB8AC3E}">
        <p14:creationId xmlns:p14="http://schemas.microsoft.com/office/powerpoint/2010/main" val="344118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F5A522-1136-49F5-BB5E-5474882C0DB7}"/>
              </a:ext>
            </a:extLst>
          </p:cNvPr>
          <p:cNvSpPr txBox="1"/>
          <p:nvPr/>
        </p:nvSpPr>
        <p:spPr>
          <a:xfrm>
            <a:off x="1464590" y="1145949"/>
            <a:ext cx="9084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핵심과제</a:t>
            </a: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헬스케어와 복지기술 인프라 구축과 운영</a:t>
            </a:r>
          </a:p>
        </p:txBody>
      </p:sp>
      <p:sp>
        <p:nvSpPr>
          <p:cNvPr id="5" name="원호 4">
            <a:extLst>
              <a:ext uri="{FF2B5EF4-FFF2-40B4-BE49-F238E27FC236}">
                <a16:creationId xmlns:a16="http://schemas.microsoft.com/office/drawing/2014/main" id="{1329053D-74DC-4AAC-907C-7AE7D82A0333}"/>
              </a:ext>
            </a:extLst>
          </p:cNvPr>
          <p:cNvSpPr/>
          <p:nvPr/>
        </p:nvSpPr>
        <p:spPr bwMode="auto">
          <a:xfrm>
            <a:off x="4084189" y="2287738"/>
            <a:ext cx="4044904" cy="4044904"/>
          </a:xfrm>
          <a:prstGeom prst="arc">
            <a:avLst>
              <a:gd name="adj1" fmla="val 10881283"/>
              <a:gd name="adj2" fmla="val 10653765"/>
            </a:avLst>
          </a:prstGeom>
          <a:ln w="22225">
            <a:solidFill>
              <a:schemeClr val="tx1">
                <a:lumMod val="65000"/>
                <a:lumOff val="35000"/>
              </a:schemeClr>
            </a:solidFill>
            <a:prstDash val="sysDash"/>
            <a:headEnd type="none"/>
            <a:tailEnd type="none"/>
          </a:ln>
        </p:spPr>
        <p:txBody>
          <a:bodyPr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D595F2C-6F71-44AB-94E0-B87FA5BE3A3C}"/>
              </a:ext>
            </a:extLst>
          </p:cNvPr>
          <p:cNvSpPr/>
          <p:nvPr/>
        </p:nvSpPr>
        <p:spPr>
          <a:xfrm>
            <a:off x="4815513" y="3539015"/>
            <a:ext cx="24387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Y견고딕" pitchFamily="18" charset="-127"/>
                <a:cs typeface="Arial" charset="0"/>
              </a:rPr>
              <a:t>지역 </a:t>
            </a:r>
            <a:endParaRPr lang="en-US" altLang="ko-KR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HY견고딕" pitchFamily="18" charset="-127"/>
              <a:cs typeface="Arial" charset="0"/>
            </a:endParaRPr>
          </a:p>
          <a:p>
            <a:pPr algn="ctr"/>
            <a:r>
              <a:rPr lang="ko-KR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Y견고딕" pitchFamily="18" charset="-127"/>
                <a:cs typeface="Arial" charset="0"/>
              </a:rPr>
              <a:t>커뮤니티</a:t>
            </a:r>
            <a:endParaRPr lang="en-US" altLang="ko-KR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HY견고딕" pitchFamily="18" charset="-127"/>
              <a:cs typeface="Arial" charset="0"/>
            </a:endParaRPr>
          </a:p>
          <a:p>
            <a:pPr algn="ctr"/>
            <a:r>
              <a:rPr lang="ko-KR" alt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Y견고딕" pitchFamily="18" charset="-127"/>
                <a:cs typeface="Arial" charset="0"/>
              </a:rPr>
              <a:t>케어</a:t>
            </a:r>
            <a:endParaRPr lang="en-US" altLang="ko-KR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HY견고딕" pitchFamily="18" charset="-127"/>
              <a:cs typeface="Arial" charset="0"/>
            </a:endParaRPr>
          </a:p>
        </p:txBody>
      </p:sp>
      <p:grpSp>
        <p:nvGrpSpPr>
          <p:cNvPr id="7" name="Group 123">
            <a:extLst>
              <a:ext uri="{FF2B5EF4-FFF2-40B4-BE49-F238E27FC236}">
                <a16:creationId xmlns:a16="http://schemas.microsoft.com/office/drawing/2014/main" id="{A1783A53-F859-4356-A53F-6FE08239FD79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773497" y="2820285"/>
            <a:ext cx="649536" cy="614075"/>
            <a:chOff x="6348" y="851"/>
            <a:chExt cx="1123" cy="545"/>
          </a:xfrm>
        </p:grpSpPr>
        <p:sp>
          <p:nvSpPr>
            <p:cNvPr id="8" name="Freeform 124">
              <a:extLst>
                <a:ext uri="{FF2B5EF4-FFF2-40B4-BE49-F238E27FC236}">
                  <a16:creationId xmlns:a16="http://schemas.microsoft.com/office/drawing/2014/main" id="{C170CE05-4C39-4760-9AA8-CF7E06464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8" y="85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65000"/>
                  </a:schemeClr>
                </a:gs>
                <a:gs pos="100000">
                  <a:srgbClr val="EAEAEA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Freeform 125">
              <a:extLst>
                <a:ext uri="{FF2B5EF4-FFF2-40B4-BE49-F238E27FC236}">
                  <a16:creationId xmlns:a16="http://schemas.microsoft.com/office/drawing/2014/main" id="{F3ADCDD7-C4E0-420D-84A5-6773CB054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8" y="90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rgbClr val="C0C0C0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0" name="Group 123">
            <a:extLst>
              <a:ext uri="{FF2B5EF4-FFF2-40B4-BE49-F238E27FC236}">
                <a16:creationId xmlns:a16="http://schemas.microsoft.com/office/drawing/2014/main" id="{418590D4-2697-45A0-8DD7-95C04E608C14}"/>
              </a:ext>
            </a:extLst>
          </p:cNvPr>
          <p:cNvGrpSpPr>
            <a:grpSpLocks/>
          </p:cNvGrpSpPr>
          <p:nvPr/>
        </p:nvGrpSpPr>
        <p:grpSpPr bwMode="auto">
          <a:xfrm rot="6163966">
            <a:off x="4613133" y="3783559"/>
            <a:ext cx="649536" cy="614075"/>
            <a:chOff x="6348" y="851"/>
            <a:chExt cx="1123" cy="545"/>
          </a:xfrm>
        </p:grpSpPr>
        <p:sp>
          <p:nvSpPr>
            <p:cNvPr id="11" name="Freeform 124">
              <a:extLst>
                <a:ext uri="{FF2B5EF4-FFF2-40B4-BE49-F238E27FC236}">
                  <a16:creationId xmlns:a16="http://schemas.microsoft.com/office/drawing/2014/main" id="{87EEE70A-135C-499E-AA0F-C9E20C5BE88A}"/>
                </a:ext>
              </a:extLst>
            </p:cNvPr>
            <p:cNvSpPr>
              <a:spLocks/>
            </p:cNvSpPr>
            <p:nvPr/>
          </p:nvSpPr>
          <p:spPr bwMode="auto">
            <a:xfrm rot="21600000">
              <a:off x="6348" y="85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65000"/>
                  </a:schemeClr>
                </a:gs>
                <a:gs pos="100000">
                  <a:srgbClr val="EAEAEA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Freeform 125">
              <a:extLst>
                <a:ext uri="{FF2B5EF4-FFF2-40B4-BE49-F238E27FC236}">
                  <a16:creationId xmlns:a16="http://schemas.microsoft.com/office/drawing/2014/main" id="{DE99D7A0-4363-433E-8C97-DC98E91FF94C}"/>
                </a:ext>
              </a:extLst>
            </p:cNvPr>
            <p:cNvSpPr>
              <a:spLocks/>
            </p:cNvSpPr>
            <p:nvPr/>
          </p:nvSpPr>
          <p:spPr bwMode="auto">
            <a:xfrm rot="21600000">
              <a:off x="6348" y="90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rgbClr val="C0C0C0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3" name="Group 123">
            <a:extLst>
              <a:ext uri="{FF2B5EF4-FFF2-40B4-BE49-F238E27FC236}">
                <a16:creationId xmlns:a16="http://schemas.microsoft.com/office/drawing/2014/main" id="{07A5F178-B7A8-4C89-975F-8AEFF403ED38}"/>
              </a:ext>
            </a:extLst>
          </p:cNvPr>
          <p:cNvGrpSpPr>
            <a:grpSpLocks/>
          </p:cNvGrpSpPr>
          <p:nvPr/>
        </p:nvGrpSpPr>
        <p:grpSpPr bwMode="auto">
          <a:xfrm rot="2640746">
            <a:off x="5130157" y="5074364"/>
            <a:ext cx="649536" cy="614075"/>
            <a:chOff x="6348" y="851"/>
            <a:chExt cx="1123" cy="545"/>
          </a:xfrm>
        </p:grpSpPr>
        <p:sp>
          <p:nvSpPr>
            <p:cNvPr id="14" name="Freeform 124">
              <a:extLst>
                <a:ext uri="{FF2B5EF4-FFF2-40B4-BE49-F238E27FC236}">
                  <a16:creationId xmlns:a16="http://schemas.microsoft.com/office/drawing/2014/main" id="{975C3679-FB54-4115-B67F-7932B553D9BA}"/>
                </a:ext>
              </a:extLst>
            </p:cNvPr>
            <p:cNvSpPr>
              <a:spLocks/>
            </p:cNvSpPr>
            <p:nvPr/>
          </p:nvSpPr>
          <p:spPr bwMode="auto">
            <a:xfrm rot="21600000">
              <a:off x="6348" y="85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65000"/>
                  </a:schemeClr>
                </a:gs>
                <a:gs pos="100000">
                  <a:srgbClr val="EAEAEA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Freeform 125">
              <a:extLst>
                <a:ext uri="{FF2B5EF4-FFF2-40B4-BE49-F238E27FC236}">
                  <a16:creationId xmlns:a16="http://schemas.microsoft.com/office/drawing/2014/main" id="{0A04F485-44F3-410D-B8F4-BF2E57A04A3F}"/>
                </a:ext>
              </a:extLst>
            </p:cNvPr>
            <p:cNvSpPr>
              <a:spLocks/>
            </p:cNvSpPr>
            <p:nvPr/>
          </p:nvSpPr>
          <p:spPr bwMode="auto">
            <a:xfrm rot="21600000">
              <a:off x="6348" y="90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rgbClr val="C0C0C0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6" name="그룹 78">
            <a:extLst>
              <a:ext uri="{FF2B5EF4-FFF2-40B4-BE49-F238E27FC236}">
                <a16:creationId xmlns:a16="http://schemas.microsoft.com/office/drawing/2014/main" id="{FE7BE569-8823-4DE5-AFF6-1FA009DDB9AF}"/>
              </a:ext>
            </a:extLst>
          </p:cNvPr>
          <p:cNvGrpSpPr/>
          <p:nvPr/>
        </p:nvGrpSpPr>
        <p:grpSpPr>
          <a:xfrm>
            <a:off x="3520599" y="3267765"/>
            <a:ext cx="1323844" cy="1289718"/>
            <a:chOff x="1391859" y="3109848"/>
            <a:chExt cx="1396680" cy="1360677"/>
          </a:xfrm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0B12CC64-D128-4AEB-8C5E-4E88F2003574}"/>
                </a:ext>
              </a:extLst>
            </p:cNvPr>
            <p:cNvSpPr/>
            <p:nvPr/>
          </p:nvSpPr>
          <p:spPr bwMode="auto">
            <a:xfrm>
              <a:off x="1391859" y="3109848"/>
              <a:ext cx="1396680" cy="1360677"/>
            </a:xfrm>
            <a:prstGeom prst="ellipse">
              <a:avLst/>
            </a:prstGeom>
            <a:solidFill>
              <a:srgbClr val="D4D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/>
            </a:p>
          </p:txBody>
        </p:sp>
        <p:sp>
          <p:nvSpPr>
            <p:cNvPr id="18" name="현 17">
              <a:extLst>
                <a:ext uri="{FF2B5EF4-FFF2-40B4-BE49-F238E27FC236}">
                  <a16:creationId xmlns:a16="http://schemas.microsoft.com/office/drawing/2014/main" id="{0F47BA29-165C-4550-B82B-FC38746B0D0D}"/>
                </a:ext>
              </a:extLst>
            </p:cNvPr>
            <p:cNvSpPr/>
            <p:nvPr/>
          </p:nvSpPr>
          <p:spPr bwMode="auto">
            <a:xfrm>
              <a:off x="1391859" y="3109848"/>
              <a:ext cx="1396680" cy="1360677"/>
            </a:xfrm>
            <a:prstGeom prst="chord">
              <a:avLst>
                <a:gd name="adj1" fmla="val 9249801"/>
                <a:gd name="adj2" fmla="val 18344471"/>
              </a:avLst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  <p:sp>
          <p:nvSpPr>
            <p:cNvPr id="19" name="현 18">
              <a:extLst>
                <a:ext uri="{FF2B5EF4-FFF2-40B4-BE49-F238E27FC236}">
                  <a16:creationId xmlns:a16="http://schemas.microsoft.com/office/drawing/2014/main" id="{8316AE0E-3238-404F-AF7A-629CE3B2F5AE}"/>
                </a:ext>
              </a:extLst>
            </p:cNvPr>
            <p:cNvSpPr/>
            <p:nvPr/>
          </p:nvSpPr>
          <p:spPr bwMode="auto">
            <a:xfrm>
              <a:off x="1391859" y="3109848"/>
              <a:ext cx="1396680" cy="1360677"/>
            </a:xfrm>
            <a:prstGeom prst="chord">
              <a:avLst>
                <a:gd name="adj1" fmla="val 2729692"/>
                <a:gd name="adj2" fmla="val 11553140"/>
              </a:avLst>
            </a:prstGeom>
            <a:solidFill>
              <a:schemeClr val="tx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</p:grpSp>
      <p:grpSp>
        <p:nvGrpSpPr>
          <p:cNvPr id="20" name="그룹 77">
            <a:extLst>
              <a:ext uri="{FF2B5EF4-FFF2-40B4-BE49-F238E27FC236}">
                <a16:creationId xmlns:a16="http://schemas.microsoft.com/office/drawing/2014/main" id="{D6424405-1D95-4301-917A-547FC7688FC0}"/>
              </a:ext>
            </a:extLst>
          </p:cNvPr>
          <p:cNvGrpSpPr/>
          <p:nvPr/>
        </p:nvGrpSpPr>
        <p:grpSpPr>
          <a:xfrm>
            <a:off x="5439929" y="1700808"/>
            <a:ext cx="1326576" cy="1290029"/>
            <a:chOff x="3868607" y="2132856"/>
            <a:chExt cx="1399563" cy="1361005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38048A36-6FA1-40AB-9B0E-84E6960CB91B}"/>
                </a:ext>
              </a:extLst>
            </p:cNvPr>
            <p:cNvSpPr/>
            <p:nvPr/>
          </p:nvSpPr>
          <p:spPr bwMode="auto">
            <a:xfrm>
              <a:off x="3871204" y="2132856"/>
              <a:ext cx="1396966" cy="1360983"/>
            </a:xfrm>
            <a:prstGeom prst="ellipse">
              <a:avLst/>
            </a:prstGeom>
            <a:solidFill>
              <a:srgbClr val="EA7E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/>
            </a:p>
          </p:txBody>
        </p:sp>
        <p:sp>
          <p:nvSpPr>
            <p:cNvPr id="22" name="현 21">
              <a:extLst>
                <a:ext uri="{FF2B5EF4-FFF2-40B4-BE49-F238E27FC236}">
                  <a16:creationId xmlns:a16="http://schemas.microsoft.com/office/drawing/2014/main" id="{A98DBA80-D7EC-459F-BE62-56D83308F9C7}"/>
                </a:ext>
              </a:extLst>
            </p:cNvPr>
            <p:cNvSpPr/>
            <p:nvPr/>
          </p:nvSpPr>
          <p:spPr bwMode="auto">
            <a:xfrm>
              <a:off x="3868607" y="2133184"/>
              <a:ext cx="1396680" cy="1360677"/>
            </a:xfrm>
            <a:prstGeom prst="chord">
              <a:avLst>
                <a:gd name="adj1" fmla="val 9249801"/>
                <a:gd name="adj2" fmla="val 18344471"/>
              </a:avLst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  <p:sp>
          <p:nvSpPr>
            <p:cNvPr id="23" name="현 22">
              <a:extLst>
                <a:ext uri="{FF2B5EF4-FFF2-40B4-BE49-F238E27FC236}">
                  <a16:creationId xmlns:a16="http://schemas.microsoft.com/office/drawing/2014/main" id="{14F08707-EFBD-455B-B8E8-3CD4F62E830D}"/>
                </a:ext>
              </a:extLst>
            </p:cNvPr>
            <p:cNvSpPr/>
            <p:nvPr/>
          </p:nvSpPr>
          <p:spPr bwMode="auto">
            <a:xfrm>
              <a:off x="3868607" y="2133184"/>
              <a:ext cx="1396680" cy="1360677"/>
            </a:xfrm>
            <a:prstGeom prst="chord">
              <a:avLst>
                <a:gd name="adj1" fmla="val 2729692"/>
                <a:gd name="adj2" fmla="val 11553140"/>
              </a:avLst>
            </a:prstGeom>
            <a:solidFill>
              <a:schemeClr val="tx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</p:grpSp>
      <p:grpSp>
        <p:nvGrpSpPr>
          <p:cNvPr id="24" name="그룹 79">
            <a:extLst>
              <a:ext uri="{FF2B5EF4-FFF2-40B4-BE49-F238E27FC236}">
                <a16:creationId xmlns:a16="http://schemas.microsoft.com/office/drawing/2014/main" id="{B4478839-23D3-4DD6-B6C1-9B2CD172355A}"/>
              </a:ext>
            </a:extLst>
          </p:cNvPr>
          <p:cNvGrpSpPr/>
          <p:nvPr/>
        </p:nvGrpSpPr>
        <p:grpSpPr>
          <a:xfrm>
            <a:off x="7274786" y="3267178"/>
            <a:ext cx="1331172" cy="1290890"/>
            <a:chOff x="6370507" y="3109848"/>
            <a:chExt cx="1404411" cy="1361913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88E0BE3E-2B98-4B5D-B147-D35E851747F7}"/>
                </a:ext>
              </a:extLst>
            </p:cNvPr>
            <p:cNvSpPr/>
            <p:nvPr/>
          </p:nvSpPr>
          <p:spPr bwMode="auto">
            <a:xfrm>
              <a:off x="6378238" y="3109848"/>
              <a:ext cx="1396680" cy="1360677"/>
            </a:xfrm>
            <a:prstGeom prst="ellipse">
              <a:avLst/>
            </a:prstGeom>
            <a:solidFill>
              <a:srgbClr val="467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/>
            </a:p>
          </p:txBody>
        </p:sp>
        <p:sp>
          <p:nvSpPr>
            <p:cNvPr id="26" name="현 25">
              <a:extLst>
                <a:ext uri="{FF2B5EF4-FFF2-40B4-BE49-F238E27FC236}">
                  <a16:creationId xmlns:a16="http://schemas.microsoft.com/office/drawing/2014/main" id="{27336CB4-6E45-4841-A2EA-3C0B3EF43207}"/>
                </a:ext>
              </a:extLst>
            </p:cNvPr>
            <p:cNvSpPr/>
            <p:nvPr/>
          </p:nvSpPr>
          <p:spPr bwMode="auto">
            <a:xfrm>
              <a:off x="6370507" y="3111084"/>
              <a:ext cx="1396680" cy="1360677"/>
            </a:xfrm>
            <a:prstGeom prst="chord">
              <a:avLst>
                <a:gd name="adj1" fmla="val 9249801"/>
                <a:gd name="adj2" fmla="val 18344471"/>
              </a:avLst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  <p:sp>
          <p:nvSpPr>
            <p:cNvPr id="27" name="현 26">
              <a:extLst>
                <a:ext uri="{FF2B5EF4-FFF2-40B4-BE49-F238E27FC236}">
                  <a16:creationId xmlns:a16="http://schemas.microsoft.com/office/drawing/2014/main" id="{254488B4-CC7C-4E6E-BD79-2FEB604154FF}"/>
                </a:ext>
              </a:extLst>
            </p:cNvPr>
            <p:cNvSpPr/>
            <p:nvPr/>
          </p:nvSpPr>
          <p:spPr bwMode="auto">
            <a:xfrm>
              <a:off x="6370507" y="3111084"/>
              <a:ext cx="1396680" cy="1360677"/>
            </a:xfrm>
            <a:prstGeom prst="chord">
              <a:avLst>
                <a:gd name="adj1" fmla="val 2729692"/>
                <a:gd name="adj2" fmla="val 11553140"/>
              </a:avLst>
            </a:prstGeom>
            <a:solidFill>
              <a:schemeClr val="tx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</p:grpSp>
      <p:grpSp>
        <p:nvGrpSpPr>
          <p:cNvPr id="28" name="그룹 82">
            <a:extLst>
              <a:ext uri="{FF2B5EF4-FFF2-40B4-BE49-F238E27FC236}">
                <a16:creationId xmlns:a16="http://schemas.microsoft.com/office/drawing/2014/main" id="{C163DA8F-0B22-4E1A-B0CF-311F65CEAEAC}"/>
              </a:ext>
            </a:extLst>
          </p:cNvPr>
          <p:cNvGrpSpPr/>
          <p:nvPr/>
        </p:nvGrpSpPr>
        <p:grpSpPr>
          <a:xfrm>
            <a:off x="6696018" y="5167390"/>
            <a:ext cx="1328537" cy="1301756"/>
            <a:chOff x="7584756" y="5143084"/>
            <a:chExt cx="1401631" cy="1373377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21E282C9-AD35-422A-9CCB-FBD0BAC1B60F}"/>
                </a:ext>
              </a:extLst>
            </p:cNvPr>
            <p:cNvSpPr/>
            <p:nvPr/>
          </p:nvSpPr>
          <p:spPr bwMode="auto">
            <a:xfrm>
              <a:off x="7584756" y="5155784"/>
              <a:ext cx="1396680" cy="1360677"/>
            </a:xfrm>
            <a:prstGeom prst="ellipse">
              <a:avLst/>
            </a:prstGeom>
            <a:solidFill>
              <a:srgbClr val="CC48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/>
            </a:p>
          </p:txBody>
        </p:sp>
        <p:sp>
          <p:nvSpPr>
            <p:cNvPr id="30" name="현 29">
              <a:extLst>
                <a:ext uri="{FF2B5EF4-FFF2-40B4-BE49-F238E27FC236}">
                  <a16:creationId xmlns:a16="http://schemas.microsoft.com/office/drawing/2014/main" id="{D2EF1283-BD88-426D-B3F2-53462B9917CD}"/>
                </a:ext>
              </a:extLst>
            </p:cNvPr>
            <p:cNvSpPr/>
            <p:nvPr/>
          </p:nvSpPr>
          <p:spPr bwMode="auto">
            <a:xfrm>
              <a:off x="7589707" y="5143084"/>
              <a:ext cx="1396680" cy="1360677"/>
            </a:xfrm>
            <a:prstGeom prst="chord">
              <a:avLst>
                <a:gd name="adj1" fmla="val 9249801"/>
                <a:gd name="adj2" fmla="val 18344471"/>
              </a:avLst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  <p:sp>
          <p:nvSpPr>
            <p:cNvPr id="31" name="현 30">
              <a:extLst>
                <a:ext uri="{FF2B5EF4-FFF2-40B4-BE49-F238E27FC236}">
                  <a16:creationId xmlns:a16="http://schemas.microsoft.com/office/drawing/2014/main" id="{4FA06260-1C00-4151-9936-691B9AABFADF}"/>
                </a:ext>
              </a:extLst>
            </p:cNvPr>
            <p:cNvSpPr/>
            <p:nvPr/>
          </p:nvSpPr>
          <p:spPr bwMode="auto">
            <a:xfrm>
              <a:off x="7589707" y="5143084"/>
              <a:ext cx="1396680" cy="1360677"/>
            </a:xfrm>
            <a:prstGeom prst="chord">
              <a:avLst>
                <a:gd name="adj1" fmla="val 2729692"/>
                <a:gd name="adj2" fmla="val 11553140"/>
              </a:avLst>
            </a:prstGeom>
            <a:solidFill>
              <a:schemeClr val="tx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</p:grpSp>
      <p:grpSp>
        <p:nvGrpSpPr>
          <p:cNvPr id="32" name="그룹 81">
            <a:extLst>
              <a:ext uri="{FF2B5EF4-FFF2-40B4-BE49-F238E27FC236}">
                <a16:creationId xmlns:a16="http://schemas.microsoft.com/office/drawing/2014/main" id="{7C791887-49F2-498A-A48A-2E2E16867D35}"/>
              </a:ext>
            </a:extLst>
          </p:cNvPr>
          <p:cNvGrpSpPr/>
          <p:nvPr/>
        </p:nvGrpSpPr>
        <p:grpSpPr>
          <a:xfrm>
            <a:off x="4195561" y="5247681"/>
            <a:ext cx="1324693" cy="1289718"/>
            <a:chOff x="2238282" y="4983898"/>
            <a:chExt cx="1397576" cy="1360677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EBECBA73-350D-4420-92F0-91FBBFA0EAE8}"/>
                </a:ext>
              </a:extLst>
            </p:cNvPr>
            <p:cNvSpPr/>
            <p:nvPr/>
          </p:nvSpPr>
          <p:spPr bwMode="auto">
            <a:xfrm>
              <a:off x="2238282" y="4983898"/>
              <a:ext cx="1397576" cy="136067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/>
            </a:p>
          </p:txBody>
        </p:sp>
        <p:sp>
          <p:nvSpPr>
            <p:cNvPr id="34" name="현 33">
              <a:extLst>
                <a:ext uri="{FF2B5EF4-FFF2-40B4-BE49-F238E27FC236}">
                  <a16:creationId xmlns:a16="http://schemas.microsoft.com/office/drawing/2014/main" id="{492B3D1A-D991-4DAB-95BE-10298FDAAEA5}"/>
                </a:ext>
              </a:extLst>
            </p:cNvPr>
            <p:cNvSpPr/>
            <p:nvPr/>
          </p:nvSpPr>
          <p:spPr bwMode="auto">
            <a:xfrm>
              <a:off x="2239178" y="4983898"/>
              <a:ext cx="1396680" cy="1360677"/>
            </a:xfrm>
            <a:prstGeom prst="chord">
              <a:avLst>
                <a:gd name="adj1" fmla="val 9249801"/>
                <a:gd name="adj2" fmla="val 18344471"/>
              </a:avLst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  <p:sp>
          <p:nvSpPr>
            <p:cNvPr id="35" name="현 34">
              <a:extLst>
                <a:ext uri="{FF2B5EF4-FFF2-40B4-BE49-F238E27FC236}">
                  <a16:creationId xmlns:a16="http://schemas.microsoft.com/office/drawing/2014/main" id="{BCAC6A2F-8159-476D-8CC5-7120DB8308BD}"/>
                </a:ext>
              </a:extLst>
            </p:cNvPr>
            <p:cNvSpPr/>
            <p:nvPr/>
          </p:nvSpPr>
          <p:spPr bwMode="auto">
            <a:xfrm>
              <a:off x="2239178" y="4983898"/>
              <a:ext cx="1396680" cy="1360677"/>
            </a:xfrm>
            <a:prstGeom prst="chord">
              <a:avLst>
                <a:gd name="adj1" fmla="val 2729692"/>
                <a:gd name="adj2" fmla="val 11553140"/>
              </a:avLst>
            </a:prstGeom>
            <a:solidFill>
              <a:schemeClr val="tx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  <a:defRPr/>
              </a:pPr>
              <a:endParaRPr lang="ko-KR" altLang="en-US" sz="1400"/>
            </a:p>
          </p:txBody>
        </p:sp>
      </p:grpSp>
      <p:grpSp>
        <p:nvGrpSpPr>
          <p:cNvPr id="36" name="Group 123">
            <a:extLst>
              <a:ext uri="{FF2B5EF4-FFF2-40B4-BE49-F238E27FC236}">
                <a16:creationId xmlns:a16="http://schemas.microsoft.com/office/drawing/2014/main" id="{5F1262EC-5B7F-43CB-9183-608611FAF6FF}"/>
              </a:ext>
            </a:extLst>
          </p:cNvPr>
          <p:cNvGrpSpPr>
            <a:grpSpLocks/>
          </p:cNvGrpSpPr>
          <p:nvPr/>
        </p:nvGrpSpPr>
        <p:grpSpPr bwMode="auto">
          <a:xfrm rot="15436034" flipH="1">
            <a:off x="6821600" y="3751699"/>
            <a:ext cx="649536" cy="614075"/>
            <a:chOff x="6348" y="851"/>
            <a:chExt cx="1123" cy="545"/>
          </a:xfrm>
        </p:grpSpPr>
        <p:sp>
          <p:nvSpPr>
            <p:cNvPr id="37" name="Freeform 124">
              <a:extLst>
                <a:ext uri="{FF2B5EF4-FFF2-40B4-BE49-F238E27FC236}">
                  <a16:creationId xmlns:a16="http://schemas.microsoft.com/office/drawing/2014/main" id="{5A6CF02A-F801-46C3-8930-BF3C83A27082}"/>
                </a:ext>
              </a:extLst>
            </p:cNvPr>
            <p:cNvSpPr>
              <a:spLocks/>
            </p:cNvSpPr>
            <p:nvPr/>
          </p:nvSpPr>
          <p:spPr bwMode="auto">
            <a:xfrm rot="21600000">
              <a:off x="6348" y="85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65000"/>
                  </a:schemeClr>
                </a:gs>
                <a:gs pos="100000">
                  <a:srgbClr val="EAEAEA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125">
              <a:extLst>
                <a:ext uri="{FF2B5EF4-FFF2-40B4-BE49-F238E27FC236}">
                  <a16:creationId xmlns:a16="http://schemas.microsoft.com/office/drawing/2014/main" id="{355B8CE9-8D15-478F-9591-B1D65C26A82C}"/>
                </a:ext>
              </a:extLst>
            </p:cNvPr>
            <p:cNvSpPr>
              <a:spLocks/>
            </p:cNvSpPr>
            <p:nvPr/>
          </p:nvSpPr>
          <p:spPr bwMode="auto">
            <a:xfrm rot="21600000">
              <a:off x="6348" y="90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rgbClr val="C0C0C0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9" name="Group 123">
            <a:extLst>
              <a:ext uri="{FF2B5EF4-FFF2-40B4-BE49-F238E27FC236}">
                <a16:creationId xmlns:a16="http://schemas.microsoft.com/office/drawing/2014/main" id="{0EC88370-3A8B-4114-86EC-3FD960700C18}"/>
              </a:ext>
            </a:extLst>
          </p:cNvPr>
          <p:cNvGrpSpPr>
            <a:grpSpLocks/>
          </p:cNvGrpSpPr>
          <p:nvPr/>
        </p:nvGrpSpPr>
        <p:grpSpPr bwMode="auto">
          <a:xfrm rot="18959254" flipH="1">
            <a:off x="6346388" y="5062325"/>
            <a:ext cx="649536" cy="614075"/>
            <a:chOff x="6348" y="851"/>
            <a:chExt cx="1123" cy="545"/>
          </a:xfrm>
        </p:grpSpPr>
        <p:sp>
          <p:nvSpPr>
            <p:cNvPr id="40" name="Freeform 124">
              <a:extLst>
                <a:ext uri="{FF2B5EF4-FFF2-40B4-BE49-F238E27FC236}">
                  <a16:creationId xmlns:a16="http://schemas.microsoft.com/office/drawing/2014/main" id="{55D08C3A-56D4-4FD3-AC06-C8D4A92315BD}"/>
                </a:ext>
              </a:extLst>
            </p:cNvPr>
            <p:cNvSpPr>
              <a:spLocks/>
            </p:cNvSpPr>
            <p:nvPr/>
          </p:nvSpPr>
          <p:spPr bwMode="auto">
            <a:xfrm rot="21600000">
              <a:off x="6348" y="85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65000"/>
                  </a:schemeClr>
                </a:gs>
                <a:gs pos="100000">
                  <a:srgbClr val="EAEAEA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Freeform 125">
              <a:extLst>
                <a:ext uri="{FF2B5EF4-FFF2-40B4-BE49-F238E27FC236}">
                  <a16:creationId xmlns:a16="http://schemas.microsoft.com/office/drawing/2014/main" id="{8FDBCF3A-EF9B-4BC4-99E2-B32CFE358594}"/>
                </a:ext>
              </a:extLst>
            </p:cNvPr>
            <p:cNvSpPr>
              <a:spLocks/>
            </p:cNvSpPr>
            <p:nvPr/>
          </p:nvSpPr>
          <p:spPr bwMode="auto">
            <a:xfrm rot="21600000">
              <a:off x="6348" y="901"/>
              <a:ext cx="1123" cy="495"/>
            </a:xfrm>
            <a:custGeom>
              <a:avLst/>
              <a:gdLst/>
              <a:ahLst/>
              <a:cxnLst>
                <a:cxn ang="0">
                  <a:pos x="2281" y="1456"/>
                </a:cxn>
                <a:cxn ang="0">
                  <a:pos x="2737" y="1445"/>
                </a:cxn>
                <a:cxn ang="0">
                  <a:pos x="2680" y="1419"/>
                </a:cxn>
                <a:cxn ang="0">
                  <a:pos x="2622" y="1390"/>
                </a:cxn>
                <a:cxn ang="0">
                  <a:pos x="2567" y="1359"/>
                </a:cxn>
                <a:cxn ang="0">
                  <a:pos x="2483" y="1308"/>
                </a:cxn>
                <a:cxn ang="0">
                  <a:pos x="2375" y="1233"/>
                </a:cxn>
                <a:cxn ang="0">
                  <a:pos x="2271" y="1151"/>
                </a:cxn>
                <a:cxn ang="0">
                  <a:pos x="2171" y="1063"/>
                </a:cxn>
                <a:cxn ang="0">
                  <a:pos x="2075" y="968"/>
                </a:cxn>
                <a:cxn ang="0">
                  <a:pos x="1981" y="870"/>
                </a:cxn>
                <a:cxn ang="0">
                  <a:pos x="1893" y="768"/>
                </a:cxn>
                <a:cxn ang="0">
                  <a:pos x="1808" y="664"/>
                </a:cxn>
                <a:cxn ang="0">
                  <a:pos x="1729" y="558"/>
                </a:cxn>
                <a:cxn ang="0">
                  <a:pos x="1654" y="453"/>
                </a:cxn>
                <a:cxn ang="0">
                  <a:pos x="1584" y="347"/>
                </a:cxn>
                <a:cxn ang="0">
                  <a:pos x="1519" y="244"/>
                </a:cxn>
                <a:cxn ang="0">
                  <a:pos x="1461" y="144"/>
                </a:cxn>
                <a:cxn ang="0">
                  <a:pos x="1408" y="47"/>
                </a:cxn>
                <a:cxn ang="0">
                  <a:pos x="1358" y="47"/>
                </a:cxn>
                <a:cxn ang="0">
                  <a:pos x="1305" y="144"/>
                </a:cxn>
                <a:cxn ang="0">
                  <a:pos x="1245" y="244"/>
                </a:cxn>
                <a:cxn ang="0">
                  <a:pos x="1182" y="347"/>
                </a:cxn>
                <a:cxn ang="0">
                  <a:pos x="1112" y="453"/>
                </a:cxn>
                <a:cxn ang="0">
                  <a:pos x="1037" y="558"/>
                </a:cxn>
                <a:cxn ang="0">
                  <a:pos x="958" y="664"/>
                </a:cxn>
                <a:cxn ang="0">
                  <a:pos x="873" y="768"/>
                </a:cxn>
                <a:cxn ang="0">
                  <a:pos x="785" y="870"/>
                </a:cxn>
                <a:cxn ang="0">
                  <a:pos x="693" y="968"/>
                </a:cxn>
                <a:cxn ang="0">
                  <a:pos x="595" y="1063"/>
                </a:cxn>
                <a:cxn ang="0">
                  <a:pos x="495" y="1151"/>
                </a:cxn>
                <a:cxn ang="0">
                  <a:pos x="391" y="1233"/>
                </a:cxn>
                <a:cxn ang="0">
                  <a:pos x="283" y="1308"/>
                </a:cxn>
                <a:cxn ang="0">
                  <a:pos x="199" y="1359"/>
                </a:cxn>
                <a:cxn ang="0">
                  <a:pos x="144" y="1390"/>
                </a:cxn>
                <a:cxn ang="0">
                  <a:pos x="86" y="1419"/>
                </a:cxn>
                <a:cxn ang="0">
                  <a:pos x="29" y="1445"/>
                </a:cxn>
                <a:cxn ang="0">
                  <a:pos x="485" y="1456"/>
                </a:cxn>
                <a:cxn ang="0">
                  <a:pos x="2696" y="2744"/>
                </a:cxn>
              </a:cxnLst>
              <a:rect l="0" t="0" r="r" b="b"/>
              <a:pathLst>
                <a:path w="2766" h="2744">
                  <a:moveTo>
                    <a:pt x="2696" y="2744"/>
                  </a:moveTo>
                  <a:lnTo>
                    <a:pt x="2281" y="1456"/>
                  </a:lnTo>
                  <a:lnTo>
                    <a:pt x="2766" y="1456"/>
                  </a:lnTo>
                  <a:lnTo>
                    <a:pt x="2737" y="1445"/>
                  </a:lnTo>
                  <a:lnTo>
                    <a:pt x="2707" y="1432"/>
                  </a:lnTo>
                  <a:lnTo>
                    <a:pt x="2680" y="1419"/>
                  </a:lnTo>
                  <a:lnTo>
                    <a:pt x="2650" y="1404"/>
                  </a:lnTo>
                  <a:lnTo>
                    <a:pt x="2622" y="1390"/>
                  </a:lnTo>
                  <a:lnTo>
                    <a:pt x="2595" y="1375"/>
                  </a:lnTo>
                  <a:lnTo>
                    <a:pt x="2567" y="1359"/>
                  </a:lnTo>
                  <a:lnTo>
                    <a:pt x="2539" y="1343"/>
                  </a:lnTo>
                  <a:lnTo>
                    <a:pt x="2483" y="1308"/>
                  </a:lnTo>
                  <a:lnTo>
                    <a:pt x="2429" y="1271"/>
                  </a:lnTo>
                  <a:lnTo>
                    <a:pt x="2375" y="1233"/>
                  </a:lnTo>
                  <a:lnTo>
                    <a:pt x="2324" y="1193"/>
                  </a:lnTo>
                  <a:lnTo>
                    <a:pt x="2271" y="1151"/>
                  </a:lnTo>
                  <a:lnTo>
                    <a:pt x="2221" y="1108"/>
                  </a:lnTo>
                  <a:lnTo>
                    <a:pt x="2171" y="1063"/>
                  </a:lnTo>
                  <a:lnTo>
                    <a:pt x="2121" y="1015"/>
                  </a:lnTo>
                  <a:lnTo>
                    <a:pt x="2075" y="968"/>
                  </a:lnTo>
                  <a:lnTo>
                    <a:pt x="2028" y="920"/>
                  </a:lnTo>
                  <a:lnTo>
                    <a:pt x="1981" y="870"/>
                  </a:lnTo>
                  <a:lnTo>
                    <a:pt x="1937" y="820"/>
                  </a:lnTo>
                  <a:lnTo>
                    <a:pt x="1893" y="768"/>
                  </a:lnTo>
                  <a:lnTo>
                    <a:pt x="1850" y="717"/>
                  </a:lnTo>
                  <a:lnTo>
                    <a:pt x="1808" y="664"/>
                  </a:lnTo>
                  <a:lnTo>
                    <a:pt x="1768" y="611"/>
                  </a:lnTo>
                  <a:lnTo>
                    <a:pt x="1729" y="558"/>
                  </a:lnTo>
                  <a:lnTo>
                    <a:pt x="1691" y="506"/>
                  </a:lnTo>
                  <a:lnTo>
                    <a:pt x="1654" y="453"/>
                  </a:lnTo>
                  <a:lnTo>
                    <a:pt x="1619" y="400"/>
                  </a:lnTo>
                  <a:lnTo>
                    <a:pt x="1584" y="347"/>
                  </a:lnTo>
                  <a:lnTo>
                    <a:pt x="1551" y="296"/>
                  </a:lnTo>
                  <a:lnTo>
                    <a:pt x="1519" y="244"/>
                  </a:lnTo>
                  <a:lnTo>
                    <a:pt x="1490" y="194"/>
                  </a:lnTo>
                  <a:lnTo>
                    <a:pt x="1461" y="144"/>
                  </a:lnTo>
                  <a:lnTo>
                    <a:pt x="1433" y="95"/>
                  </a:lnTo>
                  <a:lnTo>
                    <a:pt x="1408" y="47"/>
                  </a:lnTo>
                  <a:lnTo>
                    <a:pt x="1383" y="0"/>
                  </a:lnTo>
                  <a:lnTo>
                    <a:pt x="1358" y="47"/>
                  </a:lnTo>
                  <a:lnTo>
                    <a:pt x="1332" y="95"/>
                  </a:lnTo>
                  <a:lnTo>
                    <a:pt x="1305" y="144"/>
                  </a:lnTo>
                  <a:lnTo>
                    <a:pt x="1276" y="194"/>
                  </a:lnTo>
                  <a:lnTo>
                    <a:pt x="1245" y="244"/>
                  </a:lnTo>
                  <a:lnTo>
                    <a:pt x="1215" y="296"/>
                  </a:lnTo>
                  <a:lnTo>
                    <a:pt x="1182" y="347"/>
                  </a:lnTo>
                  <a:lnTo>
                    <a:pt x="1147" y="400"/>
                  </a:lnTo>
                  <a:lnTo>
                    <a:pt x="1112" y="453"/>
                  </a:lnTo>
                  <a:lnTo>
                    <a:pt x="1075" y="506"/>
                  </a:lnTo>
                  <a:lnTo>
                    <a:pt x="1037" y="558"/>
                  </a:lnTo>
                  <a:lnTo>
                    <a:pt x="998" y="611"/>
                  </a:lnTo>
                  <a:lnTo>
                    <a:pt x="958" y="664"/>
                  </a:lnTo>
                  <a:lnTo>
                    <a:pt x="916" y="717"/>
                  </a:lnTo>
                  <a:lnTo>
                    <a:pt x="873" y="768"/>
                  </a:lnTo>
                  <a:lnTo>
                    <a:pt x="829" y="820"/>
                  </a:lnTo>
                  <a:lnTo>
                    <a:pt x="785" y="870"/>
                  </a:lnTo>
                  <a:lnTo>
                    <a:pt x="740" y="920"/>
                  </a:lnTo>
                  <a:lnTo>
                    <a:pt x="693" y="968"/>
                  </a:lnTo>
                  <a:lnTo>
                    <a:pt x="645" y="1015"/>
                  </a:lnTo>
                  <a:lnTo>
                    <a:pt x="595" y="1063"/>
                  </a:lnTo>
                  <a:lnTo>
                    <a:pt x="545" y="1108"/>
                  </a:lnTo>
                  <a:lnTo>
                    <a:pt x="495" y="1151"/>
                  </a:lnTo>
                  <a:lnTo>
                    <a:pt x="442" y="1193"/>
                  </a:lnTo>
                  <a:lnTo>
                    <a:pt x="391" y="1233"/>
                  </a:lnTo>
                  <a:lnTo>
                    <a:pt x="337" y="1271"/>
                  </a:lnTo>
                  <a:lnTo>
                    <a:pt x="283" y="1308"/>
                  </a:lnTo>
                  <a:lnTo>
                    <a:pt x="227" y="1343"/>
                  </a:lnTo>
                  <a:lnTo>
                    <a:pt x="199" y="1359"/>
                  </a:lnTo>
                  <a:lnTo>
                    <a:pt x="171" y="1375"/>
                  </a:lnTo>
                  <a:lnTo>
                    <a:pt x="144" y="1390"/>
                  </a:lnTo>
                  <a:lnTo>
                    <a:pt x="116" y="1404"/>
                  </a:lnTo>
                  <a:lnTo>
                    <a:pt x="86" y="1419"/>
                  </a:lnTo>
                  <a:lnTo>
                    <a:pt x="59" y="1432"/>
                  </a:lnTo>
                  <a:lnTo>
                    <a:pt x="29" y="1445"/>
                  </a:lnTo>
                  <a:lnTo>
                    <a:pt x="0" y="1456"/>
                  </a:lnTo>
                  <a:lnTo>
                    <a:pt x="485" y="1456"/>
                  </a:lnTo>
                  <a:lnTo>
                    <a:pt x="70" y="2744"/>
                  </a:lnTo>
                  <a:lnTo>
                    <a:pt x="2696" y="2744"/>
                  </a:lnTo>
                  <a:close/>
                </a:path>
              </a:pathLst>
            </a:cu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100000">
                  <a:srgbClr val="C0C0C0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791467E-6C09-43D3-A700-C4683DF2C131}"/>
              </a:ext>
            </a:extLst>
          </p:cNvPr>
          <p:cNvSpPr/>
          <p:nvPr/>
        </p:nvSpPr>
        <p:spPr>
          <a:xfrm>
            <a:off x="4941278" y="2004319"/>
            <a:ext cx="2313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동 </a:t>
            </a:r>
            <a:r>
              <a:rPr lang="ko-KR" alt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간호직</a:t>
            </a:r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배치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A5A0DA3-9A56-462E-B31B-7B8242F4F0DB}"/>
              </a:ext>
            </a:extLst>
          </p:cNvPr>
          <p:cNvSpPr/>
          <p:nvPr/>
        </p:nvSpPr>
        <p:spPr>
          <a:xfrm>
            <a:off x="6830252" y="3718559"/>
            <a:ext cx="2313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시스템 개발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ADF6CD4-2ADD-4E76-8E38-975F2685A7D8}"/>
              </a:ext>
            </a:extLst>
          </p:cNvPr>
          <p:cNvSpPr/>
          <p:nvPr/>
        </p:nvSpPr>
        <p:spPr>
          <a:xfrm>
            <a:off x="3038574" y="3612979"/>
            <a:ext cx="2313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건강돌봄센터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구축 운영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89E0513-1172-4A0B-A2DB-5611D5D525D9}"/>
              </a:ext>
            </a:extLst>
          </p:cNvPr>
          <p:cNvSpPr/>
          <p:nvPr/>
        </p:nvSpPr>
        <p:spPr>
          <a:xfrm>
            <a:off x="3687456" y="5530188"/>
            <a:ext cx="2313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복지서비스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연계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32D226D0-18D0-4D3D-A320-F3A240BCA358}"/>
              </a:ext>
            </a:extLst>
          </p:cNvPr>
          <p:cNvSpPr/>
          <p:nvPr/>
        </p:nvSpPr>
        <p:spPr>
          <a:xfrm>
            <a:off x="6200953" y="5557957"/>
            <a:ext cx="2313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재가의료 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지원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95FB992-B869-4771-814E-FEDCAEBEC4F1}"/>
              </a:ext>
            </a:extLst>
          </p:cNvPr>
          <p:cNvSpPr/>
          <p:nvPr/>
        </p:nvSpPr>
        <p:spPr>
          <a:xfrm>
            <a:off x="2573986" y="2385973"/>
            <a:ext cx="30296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보건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+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복지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7DF1F8A-8B7F-407E-933A-F23F3329CFE5}"/>
              </a:ext>
            </a:extLst>
          </p:cNvPr>
          <p:cNvSpPr/>
          <p:nvPr/>
        </p:nvSpPr>
        <p:spPr>
          <a:xfrm>
            <a:off x="1602889" y="4771524"/>
            <a:ext cx="24625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Y견고딕" pitchFamily="18" charset="-127"/>
                <a:cs typeface="Arial" charset="0"/>
              </a:rPr>
              <a:t>재가 의료서비스 제공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E5005A2-F977-4838-8075-CDFBAB69B0F9}"/>
              </a:ext>
            </a:extLst>
          </p:cNvPr>
          <p:cNvSpPr/>
          <p:nvPr/>
        </p:nvSpPr>
        <p:spPr>
          <a:xfrm>
            <a:off x="265174" y="183147"/>
            <a:ext cx="4232597" cy="7697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FC303D-ECDE-4CD6-BED8-47A3EB3A9744}"/>
              </a:ext>
            </a:extLst>
          </p:cNvPr>
          <p:cNvSpPr txBox="1"/>
          <p:nvPr/>
        </p:nvSpPr>
        <p:spPr>
          <a:xfrm>
            <a:off x="692844" y="335615"/>
            <a:ext cx="3448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복지와 보건의 융합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BE87A9C2-B536-40A1-9433-098255B7306E}"/>
              </a:ext>
            </a:extLst>
          </p:cNvPr>
          <p:cNvSpPr/>
          <p:nvPr/>
        </p:nvSpPr>
        <p:spPr>
          <a:xfrm>
            <a:off x="7524163" y="2385973"/>
            <a:ext cx="3442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44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개 동 </a:t>
            </a:r>
            <a:r>
              <a:rPr lang="ko-KR" alt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간호직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 정원 반영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83588E3-2A1B-477A-B26F-9869A9CF211B}"/>
              </a:ext>
            </a:extLst>
          </p:cNvPr>
          <p:cNvSpPr/>
          <p:nvPr/>
        </p:nvSpPr>
        <p:spPr>
          <a:xfrm>
            <a:off x="8210760" y="4699376"/>
            <a:ext cx="30615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동 행정복지센터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&amp;</a:t>
            </a:r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보건소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  <a:ea typeface="HY견고딕" pitchFamily="18" charset="-127"/>
              <a:cs typeface="Arial" charset="0"/>
            </a:endParaRPr>
          </a:p>
          <a:p>
            <a:r>
              <a: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ea typeface="HY견고딕" pitchFamily="18" charset="-127"/>
                <a:cs typeface="Arial" charset="0"/>
              </a:rPr>
              <a:t>대상자 정보공유</a:t>
            </a:r>
          </a:p>
        </p:txBody>
      </p:sp>
    </p:spTree>
    <p:extLst>
      <p:ext uri="{BB962C8B-B14F-4D97-AF65-F5344CB8AC3E}">
        <p14:creationId xmlns:p14="http://schemas.microsoft.com/office/powerpoint/2010/main" val="364818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51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56">
            <a:extLst>
              <a:ext uri="{FF2B5EF4-FFF2-40B4-BE49-F238E27FC236}">
                <a16:creationId xmlns:a16="http://schemas.microsoft.com/office/drawing/2014/main" id="{E8E274D9-C26A-4C5D-8D26-BA5477E00598}"/>
              </a:ext>
            </a:extLst>
          </p:cNvPr>
          <p:cNvGrpSpPr/>
          <p:nvPr/>
        </p:nvGrpSpPr>
        <p:grpSpPr>
          <a:xfrm>
            <a:off x="1847528" y="2228066"/>
            <a:ext cx="2028720" cy="1758224"/>
            <a:chOff x="395550" y="1956850"/>
            <a:chExt cx="2028720" cy="1758224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006ED3A-10B4-4027-A6A2-6ACD9F263D8C}"/>
                </a:ext>
              </a:extLst>
            </p:cNvPr>
            <p:cNvSpPr/>
            <p:nvPr/>
          </p:nvSpPr>
          <p:spPr>
            <a:xfrm>
              <a:off x="395550" y="1956850"/>
              <a:ext cx="2028720" cy="175822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6" name="자유형 62">
              <a:extLst>
                <a:ext uri="{FF2B5EF4-FFF2-40B4-BE49-F238E27FC236}">
                  <a16:creationId xmlns:a16="http://schemas.microsoft.com/office/drawing/2014/main" id="{B7A83EB7-6D35-48A6-A771-14071377DBB3}"/>
                </a:ext>
              </a:extLst>
            </p:cNvPr>
            <p:cNvSpPr/>
            <p:nvPr/>
          </p:nvSpPr>
          <p:spPr>
            <a:xfrm>
              <a:off x="395550" y="1956850"/>
              <a:ext cx="2028720" cy="1758224"/>
            </a:xfrm>
            <a:custGeom>
              <a:avLst/>
              <a:gdLst>
                <a:gd name="connsiteX0" fmla="*/ 0 w 2028720"/>
                <a:gd name="connsiteY0" fmla="*/ 0 h 1758224"/>
                <a:gd name="connsiteX1" fmla="*/ 2028720 w 2028720"/>
                <a:gd name="connsiteY1" fmla="*/ 0 h 1758224"/>
                <a:gd name="connsiteX2" fmla="*/ 2028720 w 2028720"/>
                <a:gd name="connsiteY2" fmla="*/ 1758224 h 1758224"/>
                <a:gd name="connsiteX3" fmla="*/ 0 w 2028720"/>
                <a:gd name="connsiteY3" fmla="*/ 1758224 h 1758224"/>
                <a:gd name="connsiteX4" fmla="*/ 0 w 2028720"/>
                <a:gd name="connsiteY4" fmla="*/ 0 h 1758224"/>
                <a:gd name="connsiteX0" fmla="*/ 0 w 2028720"/>
                <a:gd name="connsiteY0" fmla="*/ 0 h 1758224"/>
                <a:gd name="connsiteX1" fmla="*/ 2028720 w 2028720"/>
                <a:gd name="connsiteY1" fmla="*/ 0 h 1758224"/>
                <a:gd name="connsiteX2" fmla="*/ 2028720 w 2028720"/>
                <a:gd name="connsiteY2" fmla="*/ 320022 h 1758224"/>
                <a:gd name="connsiteX3" fmla="*/ 0 w 2028720"/>
                <a:gd name="connsiteY3" fmla="*/ 1758224 h 1758224"/>
                <a:gd name="connsiteX4" fmla="*/ 0 w 2028720"/>
                <a:gd name="connsiteY4" fmla="*/ 0 h 1758224"/>
                <a:gd name="connsiteX0" fmla="*/ 0 w 2028720"/>
                <a:gd name="connsiteY0" fmla="*/ 0 h 1758224"/>
                <a:gd name="connsiteX1" fmla="*/ 2028720 w 2028720"/>
                <a:gd name="connsiteY1" fmla="*/ 0 h 1758224"/>
                <a:gd name="connsiteX2" fmla="*/ 2028720 w 2028720"/>
                <a:gd name="connsiteY2" fmla="*/ 320022 h 1758224"/>
                <a:gd name="connsiteX3" fmla="*/ 0 w 2028720"/>
                <a:gd name="connsiteY3" fmla="*/ 1758224 h 1758224"/>
                <a:gd name="connsiteX4" fmla="*/ 0 w 2028720"/>
                <a:gd name="connsiteY4" fmla="*/ 0 h 1758224"/>
                <a:gd name="connsiteX0" fmla="*/ 0 w 2028720"/>
                <a:gd name="connsiteY0" fmla="*/ 0 h 1758224"/>
                <a:gd name="connsiteX1" fmla="*/ 2028720 w 2028720"/>
                <a:gd name="connsiteY1" fmla="*/ 0 h 1758224"/>
                <a:gd name="connsiteX2" fmla="*/ 2028720 w 2028720"/>
                <a:gd name="connsiteY2" fmla="*/ 320022 h 1758224"/>
                <a:gd name="connsiteX3" fmla="*/ 0 w 2028720"/>
                <a:gd name="connsiteY3" fmla="*/ 1758224 h 1758224"/>
                <a:gd name="connsiteX4" fmla="*/ 0 w 2028720"/>
                <a:gd name="connsiteY4" fmla="*/ 0 h 1758224"/>
                <a:gd name="connsiteX0" fmla="*/ 0 w 2028720"/>
                <a:gd name="connsiteY0" fmla="*/ 0 h 1758224"/>
                <a:gd name="connsiteX1" fmla="*/ 2028720 w 2028720"/>
                <a:gd name="connsiteY1" fmla="*/ 0 h 1758224"/>
                <a:gd name="connsiteX2" fmla="*/ 2028720 w 2028720"/>
                <a:gd name="connsiteY2" fmla="*/ 320022 h 1758224"/>
                <a:gd name="connsiteX3" fmla="*/ 0 w 2028720"/>
                <a:gd name="connsiteY3" fmla="*/ 1758224 h 1758224"/>
                <a:gd name="connsiteX4" fmla="*/ 0 w 2028720"/>
                <a:gd name="connsiteY4" fmla="*/ 0 h 1758224"/>
                <a:gd name="connsiteX0" fmla="*/ 0 w 2028720"/>
                <a:gd name="connsiteY0" fmla="*/ 0 h 1758224"/>
                <a:gd name="connsiteX1" fmla="*/ 2028720 w 2028720"/>
                <a:gd name="connsiteY1" fmla="*/ 0 h 1758224"/>
                <a:gd name="connsiteX2" fmla="*/ 2017450 w 2028720"/>
                <a:gd name="connsiteY2" fmla="*/ 164050 h 1758224"/>
                <a:gd name="connsiteX3" fmla="*/ 0 w 2028720"/>
                <a:gd name="connsiteY3" fmla="*/ 1758224 h 1758224"/>
                <a:gd name="connsiteX4" fmla="*/ 0 w 2028720"/>
                <a:gd name="connsiteY4" fmla="*/ 0 h 1758224"/>
                <a:gd name="connsiteX0" fmla="*/ 0 w 2028720"/>
                <a:gd name="connsiteY0" fmla="*/ 0 h 1758224"/>
                <a:gd name="connsiteX1" fmla="*/ 2028720 w 2028720"/>
                <a:gd name="connsiteY1" fmla="*/ 0 h 1758224"/>
                <a:gd name="connsiteX2" fmla="*/ 2017450 w 2028720"/>
                <a:gd name="connsiteY2" fmla="*/ 164050 h 1758224"/>
                <a:gd name="connsiteX3" fmla="*/ 0 w 2028720"/>
                <a:gd name="connsiteY3" fmla="*/ 1758224 h 1758224"/>
                <a:gd name="connsiteX4" fmla="*/ 0 w 2028720"/>
                <a:gd name="connsiteY4" fmla="*/ 0 h 1758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8720" h="1758224">
                  <a:moveTo>
                    <a:pt x="0" y="0"/>
                  </a:moveTo>
                  <a:lnTo>
                    <a:pt x="2028720" y="0"/>
                  </a:lnTo>
                  <a:lnTo>
                    <a:pt x="2017450" y="164050"/>
                  </a:lnTo>
                  <a:cubicBezTo>
                    <a:pt x="487754" y="474101"/>
                    <a:pt x="267632" y="1063047"/>
                    <a:pt x="0" y="175822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" name="자유형 63">
              <a:extLst>
                <a:ext uri="{FF2B5EF4-FFF2-40B4-BE49-F238E27FC236}">
                  <a16:creationId xmlns:a16="http://schemas.microsoft.com/office/drawing/2014/main" id="{5E5D7624-C472-4496-894F-EE0A334E6AEF}"/>
                </a:ext>
              </a:extLst>
            </p:cNvPr>
            <p:cNvSpPr/>
            <p:nvPr/>
          </p:nvSpPr>
          <p:spPr>
            <a:xfrm>
              <a:off x="395550" y="1956850"/>
              <a:ext cx="2028720" cy="1758224"/>
            </a:xfrm>
            <a:custGeom>
              <a:avLst/>
              <a:gdLst>
                <a:gd name="connsiteX0" fmla="*/ 0 w 2028720"/>
                <a:gd name="connsiteY0" fmla="*/ 0 h 1758224"/>
                <a:gd name="connsiteX1" fmla="*/ 2028720 w 2028720"/>
                <a:gd name="connsiteY1" fmla="*/ 0 h 1758224"/>
                <a:gd name="connsiteX2" fmla="*/ 2028720 w 2028720"/>
                <a:gd name="connsiteY2" fmla="*/ 1758224 h 1758224"/>
                <a:gd name="connsiteX3" fmla="*/ 0 w 2028720"/>
                <a:gd name="connsiteY3" fmla="*/ 1758224 h 1758224"/>
                <a:gd name="connsiteX4" fmla="*/ 0 w 2028720"/>
                <a:gd name="connsiteY4" fmla="*/ 0 h 1758224"/>
                <a:gd name="connsiteX0" fmla="*/ 0 w 2028720"/>
                <a:gd name="connsiteY0" fmla="*/ 0 h 1758224"/>
                <a:gd name="connsiteX1" fmla="*/ 2028720 w 2028720"/>
                <a:gd name="connsiteY1" fmla="*/ 1758224 h 1758224"/>
                <a:gd name="connsiteX2" fmla="*/ 0 w 2028720"/>
                <a:gd name="connsiteY2" fmla="*/ 1758224 h 1758224"/>
                <a:gd name="connsiteX3" fmla="*/ 0 w 2028720"/>
                <a:gd name="connsiteY3" fmla="*/ 0 h 1758224"/>
                <a:gd name="connsiteX0" fmla="*/ 0 w 2028720"/>
                <a:gd name="connsiteY0" fmla="*/ 0 h 1758224"/>
                <a:gd name="connsiteX1" fmla="*/ 2028720 w 2028720"/>
                <a:gd name="connsiteY1" fmla="*/ 1758224 h 1758224"/>
                <a:gd name="connsiteX2" fmla="*/ 0 w 2028720"/>
                <a:gd name="connsiteY2" fmla="*/ 1758224 h 1758224"/>
                <a:gd name="connsiteX3" fmla="*/ 0 w 2028720"/>
                <a:gd name="connsiteY3" fmla="*/ 0 h 1758224"/>
                <a:gd name="connsiteX0" fmla="*/ 0 w 2028720"/>
                <a:gd name="connsiteY0" fmla="*/ 0 h 1758224"/>
                <a:gd name="connsiteX1" fmla="*/ 2028720 w 2028720"/>
                <a:gd name="connsiteY1" fmla="*/ 1758224 h 1758224"/>
                <a:gd name="connsiteX2" fmla="*/ 0 w 2028720"/>
                <a:gd name="connsiteY2" fmla="*/ 1758224 h 1758224"/>
                <a:gd name="connsiteX3" fmla="*/ 0 w 2028720"/>
                <a:gd name="connsiteY3" fmla="*/ 0 h 1758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720" h="1758224">
                  <a:moveTo>
                    <a:pt x="0" y="0"/>
                  </a:moveTo>
                  <a:cubicBezTo>
                    <a:pt x="119424" y="256371"/>
                    <a:pt x="54500" y="952181"/>
                    <a:pt x="2028720" y="1758224"/>
                  </a:cubicBezTo>
                  <a:lnTo>
                    <a:pt x="0" y="17582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grpSp>
        <p:nvGrpSpPr>
          <p:cNvPr id="8" name="그룹 57">
            <a:extLst>
              <a:ext uri="{FF2B5EF4-FFF2-40B4-BE49-F238E27FC236}">
                <a16:creationId xmlns:a16="http://schemas.microsoft.com/office/drawing/2014/main" id="{E334A5D3-ABB9-4677-AE80-EA1A99FEB58E}"/>
              </a:ext>
            </a:extLst>
          </p:cNvPr>
          <p:cNvGrpSpPr/>
          <p:nvPr/>
        </p:nvGrpSpPr>
        <p:grpSpPr>
          <a:xfrm>
            <a:off x="4007768" y="2228066"/>
            <a:ext cx="2028720" cy="1758224"/>
            <a:chOff x="2483768" y="2228066"/>
            <a:chExt cx="2028720" cy="1758224"/>
          </a:xfrm>
        </p:grpSpPr>
        <p:grpSp>
          <p:nvGrpSpPr>
            <p:cNvPr id="9" name="그룹 69">
              <a:extLst>
                <a:ext uri="{FF2B5EF4-FFF2-40B4-BE49-F238E27FC236}">
                  <a16:creationId xmlns:a16="http://schemas.microsoft.com/office/drawing/2014/main" id="{E54AA612-9EDC-4C7A-B711-9BC4159904AF}"/>
                </a:ext>
              </a:extLst>
            </p:cNvPr>
            <p:cNvGrpSpPr/>
            <p:nvPr/>
          </p:nvGrpSpPr>
          <p:grpSpPr>
            <a:xfrm>
              <a:off x="2483768" y="2228066"/>
              <a:ext cx="2028720" cy="1758224"/>
              <a:chOff x="395550" y="1956850"/>
              <a:chExt cx="2028720" cy="1758224"/>
            </a:xfrm>
          </p:grpSpPr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EA31911B-B980-4113-898C-0AE0D9B26E2A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prstGeom prst="rect">
                <a:avLst/>
              </a:prstGeom>
              <a:solidFill>
                <a:srgbClr val="EA7E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" name="자유형 68">
                <a:extLst>
                  <a:ext uri="{FF2B5EF4-FFF2-40B4-BE49-F238E27FC236}">
                    <a16:creationId xmlns:a16="http://schemas.microsoft.com/office/drawing/2014/main" id="{B19AF2AA-DDCD-49B4-A844-2FB136DBFD50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lnTo>
                      <a:pt x="2028720" y="0"/>
                    </a:lnTo>
                    <a:lnTo>
                      <a:pt x="2017450" y="164050"/>
                    </a:lnTo>
                    <a:cubicBezTo>
                      <a:pt x="487754" y="474101"/>
                      <a:pt x="267632" y="1063047"/>
                      <a:pt x="0" y="17582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13" name="자유형 69">
                <a:extLst>
                  <a:ext uri="{FF2B5EF4-FFF2-40B4-BE49-F238E27FC236}">
                    <a16:creationId xmlns:a16="http://schemas.microsoft.com/office/drawing/2014/main" id="{F688A54B-820D-4AEB-AA60-EA1255DE90FC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cubicBezTo>
                      <a:pt x="119424" y="256371"/>
                      <a:pt x="54500" y="952181"/>
                      <a:pt x="2028720" y="1758224"/>
                    </a:cubicBezTo>
                    <a:lnTo>
                      <a:pt x="0" y="17582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pic>
          <p:nvPicPr>
            <p:cNvPr id="10" name="그림 9" descr="그림1.png">
              <a:extLst>
                <a:ext uri="{FF2B5EF4-FFF2-40B4-BE49-F238E27FC236}">
                  <a16:creationId xmlns:a16="http://schemas.microsoft.com/office/drawing/2014/main" id="{4A53F5B5-E003-4578-B6BC-F6E7852F5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rcRect r="40186"/>
            <a:stretch>
              <a:fillRect/>
            </a:stretch>
          </p:blipFill>
          <p:spPr>
            <a:xfrm>
              <a:off x="3645591" y="2393684"/>
              <a:ext cx="850272" cy="1469737"/>
            </a:xfrm>
            <a:prstGeom prst="rect">
              <a:avLst/>
            </a:prstGeom>
          </p:spPr>
        </p:pic>
      </p:grpSp>
      <p:grpSp>
        <p:nvGrpSpPr>
          <p:cNvPr id="14" name="그룹 58">
            <a:extLst>
              <a:ext uri="{FF2B5EF4-FFF2-40B4-BE49-F238E27FC236}">
                <a16:creationId xmlns:a16="http://schemas.microsoft.com/office/drawing/2014/main" id="{AD0BC5FF-886F-4256-87E0-77B80D00592D}"/>
              </a:ext>
            </a:extLst>
          </p:cNvPr>
          <p:cNvGrpSpPr/>
          <p:nvPr/>
        </p:nvGrpSpPr>
        <p:grpSpPr>
          <a:xfrm>
            <a:off x="6168009" y="2228066"/>
            <a:ext cx="2032529" cy="1758224"/>
            <a:chOff x="4644008" y="2228066"/>
            <a:chExt cx="2032529" cy="1758224"/>
          </a:xfrm>
        </p:grpSpPr>
        <p:grpSp>
          <p:nvGrpSpPr>
            <p:cNvPr id="15" name="그룹 73">
              <a:extLst>
                <a:ext uri="{FF2B5EF4-FFF2-40B4-BE49-F238E27FC236}">
                  <a16:creationId xmlns:a16="http://schemas.microsoft.com/office/drawing/2014/main" id="{860D9EF0-6E06-4300-835D-6B1BDB2AEEE8}"/>
                </a:ext>
              </a:extLst>
            </p:cNvPr>
            <p:cNvGrpSpPr/>
            <p:nvPr/>
          </p:nvGrpSpPr>
          <p:grpSpPr>
            <a:xfrm>
              <a:off x="4644008" y="2228066"/>
              <a:ext cx="2028720" cy="1758224"/>
              <a:chOff x="395550" y="1956850"/>
              <a:chExt cx="2028720" cy="1758224"/>
            </a:xfrm>
          </p:grpSpPr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065F7976-E7EB-4CDE-8012-599212F7C222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prstGeom prst="rect">
                <a:avLst/>
              </a:prstGeom>
              <a:solidFill>
                <a:srgbClr val="D4D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자유형 86">
                <a:extLst>
                  <a:ext uri="{FF2B5EF4-FFF2-40B4-BE49-F238E27FC236}">
                    <a16:creationId xmlns:a16="http://schemas.microsoft.com/office/drawing/2014/main" id="{8BB8CE63-87E9-4546-BDFB-E29E4D860AB2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lnTo>
                      <a:pt x="2028720" y="0"/>
                    </a:lnTo>
                    <a:lnTo>
                      <a:pt x="2017450" y="164050"/>
                    </a:lnTo>
                    <a:cubicBezTo>
                      <a:pt x="487754" y="474101"/>
                      <a:pt x="267632" y="1063047"/>
                      <a:pt x="0" y="17582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2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19" name="자유형 90">
                <a:extLst>
                  <a:ext uri="{FF2B5EF4-FFF2-40B4-BE49-F238E27FC236}">
                    <a16:creationId xmlns:a16="http://schemas.microsoft.com/office/drawing/2014/main" id="{417B2CED-7D6A-4E66-8744-453BDAED194B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cubicBezTo>
                      <a:pt x="119424" y="256371"/>
                      <a:pt x="54500" y="952181"/>
                      <a:pt x="2028720" y="1758224"/>
                    </a:cubicBezTo>
                    <a:lnTo>
                      <a:pt x="0" y="17582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pic>
          <p:nvPicPr>
            <p:cNvPr id="16" name="그림 15" descr="그림2.png">
              <a:extLst>
                <a:ext uri="{FF2B5EF4-FFF2-40B4-BE49-F238E27FC236}">
                  <a16:creationId xmlns:a16="http://schemas.microsoft.com/office/drawing/2014/main" id="{6043F3ED-27F0-4A59-9C72-90EAEAC4E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r="41352"/>
            <a:stretch>
              <a:fillRect/>
            </a:stretch>
          </p:blipFill>
          <p:spPr>
            <a:xfrm>
              <a:off x="5907314" y="2459108"/>
              <a:ext cx="769223" cy="1311601"/>
            </a:xfrm>
            <a:prstGeom prst="rect">
              <a:avLst/>
            </a:prstGeom>
          </p:spPr>
        </p:pic>
      </p:grpSp>
      <p:grpSp>
        <p:nvGrpSpPr>
          <p:cNvPr id="20" name="그룹 60">
            <a:extLst>
              <a:ext uri="{FF2B5EF4-FFF2-40B4-BE49-F238E27FC236}">
                <a16:creationId xmlns:a16="http://schemas.microsoft.com/office/drawing/2014/main" id="{104BCAF8-04E9-4FEC-B22D-E09EC0725ED0}"/>
              </a:ext>
            </a:extLst>
          </p:cNvPr>
          <p:cNvGrpSpPr/>
          <p:nvPr/>
        </p:nvGrpSpPr>
        <p:grpSpPr>
          <a:xfrm>
            <a:off x="8328248" y="4191056"/>
            <a:ext cx="2050942" cy="1758224"/>
            <a:chOff x="6804248" y="4191056"/>
            <a:chExt cx="2050942" cy="1758224"/>
          </a:xfrm>
        </p:grpSpPr>
        <p:grpSp>
          <p:nvGrpSpPr>
            <p:cNvPr id="21" name="그룹 94">
              <a:extLst>
                <a:ext uri="{FF2B5EF4-FFF2-40B4-BE49-F238E27FC236}">
                  <a16:creationId xmlns:a16="http://schemas.microsoft.com/office/drawing/2014/main" id="{DFADECFF-BC4B-464D-8F7E-BE1FB615AE94}"/>
                </a:ext>
              </a:extLst>
            </p:cNvPr>
            <p:cNvGrpSpPr/>
            <p:nvPr/>
          </p:nvGrpSpPr>
          <p:grpSpPr>
            <a:xfrm>
              <a:off x="6804248" y="4191056"/>
              <a:ext cx="2028720" cy="1758224"/>
              <a:chOff x="395550" y="1956850"/>
              <a:chExt cx="2028720" cy="1758224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1D1AA0B0-47AC-44D9-9AD9-4A1CB46B2535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prstGeom prst="rect">
                <a:avLst/>
              </a:prstGeom>
              <a:solidFill>
                <a:srgbClr val="EA7E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자유형 111">
                <a:extLst>
                  <a:ext uri="{FF2B5EF4-FFF2-40B4-BE49-F238E27FC236}">
                    <a16:creationId xmlns:a16="http://schemas.microsoft.com/office/drawing/2014/main" id="{649F4325-EE41-4501-9609-8525D5A027C8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lnTo>
                      <a:pt x="2028720" y="0"/>
                    </a:lnTo>
                    <a:lnTo>
                      <a:pt x="2017450" y="164050"/>
                    </a:lnTo>
                    <a:cubicBezTo>
                      <a:pt x="487754" y="474101"/>
                      <a:pt x="267632" y="1063047"/>
                      <a:pt x="0" y="17582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25" name="자유형 119">
                <a:extLst>
                  <a:ext uri="{FF2B5EF4-FFF2-40B4-BE49-F238E27FC236}">
                    <a16:creationId xmlns:a16="http://schemas.microsoft.com/office/drawing/2014/main" id="{91F36D99-6ACF-4578-B2F5-A98249825994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cubicBezTo>
                      <a:pt x="119424" y="256371"/>
                      <a:pt x="54500" y="952181"/>
                      <a:pt x="2028720" y="1758224"/>
                    </a:cubicBezTo>
                    <a:lnTo>
                      <a:pt x="0" y="17582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pic>
          <p:nvPicPr>
            <p:cNvPr id="22" name="그림 21" descr="그림5.png">
              <a:extLst>
                <a:ext uri="{FF2B5EF4-FFF2-40B4-BE49-F238E27FC236}">
                  <a16:creationId xmlns:a16="http://schemas.microsoft.com/office/drawing/2014/main" id="{579E3CA4-68BC-427A-9529-423284C6D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r="40034"/>
            <a:stretch>
              <a:fillRect/>
            </a:stretch>
          </p:blipFill>
          <p:spPr>
            <a:xfrm>
              <a:off x="7959895" y="4340629"/>
              <a:ext cx="895295" cy="1497644"/>
            </a:xfrm>
            <a:prstGeom prst="rect">
              <a:avLst/>
            </a:prstGeom>
          </p:spPr>
        </p:pic>
      </p:grpSp>
      <p:grpSp>
        <p:nvGrpSpPr>
          <p:cNvPr id="26" name="그룹 63">
            <a:extLst>
              <a:ext uri="{FF2B5EF4-FFF2-40B4-BE49-F238E27FC236}">
                <a16:creationId xmlns:a16="http://schemas.microsoft.com/office/drawing/2014/main" id="{99ABCB76-994F-4D3F-9821-4C94212AB52D}"/>
              </a:ext>
            </a:extLst>
          </p:cNvPr>
          <p:cNvGrpSpPr/>
          <p:nvPr/>
        </p:nvGrpSpPr>
        <p:grpSpPr>
          <a:xfrm>
            <a:off x="1847528" y="4191056"/>
            <a:ext cx="2028720" cy="1758224"/>
            <a:chOff x="323528" y="4191056"/>
            <a:chExt cx="2028720" cy="1758224"/>
          </a:xfrm>
        </p:grpSpPr>
        <p:grpSp>
          <p:nvGrpSpPr>
            <p:cNvPr id="27" name="그룹 82">
              <a:extLst>
                <a:ext uri="{FF2B5EF4-FFF2-40B4-BE49-F238E27FC236}">
                  <a16:creationId xmlns:a16="http://schemas.microsoft.com/office/drawing/2014/main" id="{17BF5727-A314-46C4-8AC7-F5B4117ABD14}"/>
                </a:ext>
              </a:extLst>
            </p:cNvPr>
            <p:cNvGrpSpPr/>
            <p:nvPr/>
          </p:nvGrpSpPr>
          <p:grpSpPr>
            <a:xfrm>
              <a:off x="323528" y="4191056"/>
              <a:ext cx="2028720" cy="1758224"/>
              <a:chOff x="395550" y="1956850"/>
              <a:chExt cx="2028720" cy="1758224"/>
            </a:xfrm>
          </p:grpSpPr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98C80404-CC97-4F6D-B584-2F280DC6BE0C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prstGeom prst="rect">
                <a:avLst/>
              </a:prstGeom>
              <a:solidFill>
                <a:srgbClr val="D4D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ko-KR" altLang="en-US" sz="2400" b="1" dirty="0"/>
                  <a:t>시스템</a:t>
                </a:r>
                <a:endParaRPr lang="en-US" altLang="ko-KR" sz="2400" b="1" dirty="0"/>
              </a:p>
              <a:p>
                <a:r>
                  <a:rPr lang="ko-KR" altLang="en-US" sz="2400" b="1" dirty="0"/>
                  <a:t>고도화</a:t>
                </a:r>
              </a:p>
            </p:txBody>
          </p:sp>
          <p:sp>
            <p:nvSpPr>
              <p:cNvPr id="30" name="자유형 124">
                <a:extLst>
                  <a:ext uri="{FF2B5EF4-FFF2-40B4-BE49-F238E27FC236}">
                    <a16:creationId xmlns:a16="http://schemas.microsoft.com/office/drawing/2014/main" id="{044CB392-9084-4DB4-88A0-A8D0B200E2C9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lnTo>
                      <a:pt x="2028720" y="0"/>
                    </a:lnTo>
                    <a:lnTo>
                      <a:pt x="2017450" y="164050"/>
                    </a:lnTo>
                    <a:cubicBezTo>
                      <a:pt x="487754" y="474101"/>
                      <a:pt x="267632" y="1063047"/>
                      <a:pt x="0" y="17582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2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31" name="자유형 125">
                <a:extLst>
                  <a:ext uri="{FF2B5EF4-FFF2-40B4-BE49-F238E27FC236}">
                    <a16:creationId xmlns:a16="http://schemas.microsoft.com/office/drawing/2014/main" id="{13ABA2D5-AB4B-40EE-B249-A4ACF0EDB211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cubicBezTo>
                      <a:pt x="119424" y="256371"/>
                      <a:pt x="54500" y="952181"/>
                      <a:pt x="2028720" y="1758224"/>
                    </a:cubicBezTo>
                    <a:lnTo>
                      <a:pt x="0" y="17582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pic>
          <p:nvPicPr>
            <p:cNvPr id="28" name="그림 27" descr="그림3.png">
              <a:extLst>
                <a:ext uri="{FF2B5EF4-FFF2-40B4-BE49-F238E27FC236}">
                  <a16:creationId xmlns:a16="http://schemas.microsoft.com/office/drawing/2014/main" id="{7098CEDE-EADF-4B86-AFB4-E6B70BFB0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 r="39522"/>
            <a:stretch>
              <a:fillRect/>
            </a:stretch>
          </p:blipFill>
          <p:spPr>
            <a:xfrm>
              <a:off x="1510243" y="4366274"/>
              <a:ext cx="824168" cy="1423226"/>
            </a:xfrm>
            <a:prstGeom prst="rect">
              <a:avLst/>
            </a:prstGeom>
          </p:spPr>
        </p:pic>
      </p:grpSp>
      <p:grpSp>
        <p:nvGrpSpPr>
          <p:cNvPr id="32" name="그룹 62">
            <a:extLst>
              <a:ext uri="{FF2B5EF4-FFF2-40B4-BE49-F238E27FC236}">
                <a16:creationId xmlns:a16="http://schemas.microsoft.com/office/drawing/2014/main" id="{4453127A-1C2F-4996-8553-C94932B3AAF0}"/>
              </a:ext>
            </a:extLst>
          </p:cNvPr>
          <p:cNvGrpSpPr/>
          <p:nvPr/>
        </p:nvGrpSpPr>
        <p:grpSpPr>
          <a:xfrm>
            <a:off x="4007768" y="4191056"/>
            <a:ext cx="2028720" cy="1758224"/>
            <a:chOff x="2483768" y="4191056"/>
            <a:chExt cx="2028720" cy="1758224"/>
          </a:xfrm>
        </p:grpSpPr>
        <p:grpSp>
          <p:nvGrpSpPr>
            <p:cNvPr id="33" name="그룹 86">
              <a:extLst>
                <a:ext uri="{FF2B5EF4-FFF2-40B4-BE49-F238E27FC236}">
                  <a16:creationId xmlns:a16="http://schemas.microsoft.com/office/drawing/2014/main" id="{6AAD73FE-95A3-41C5-8ECB-35A1B51C32B7}"/>
                </a:ext>
              </a:extLst>
            </p:cNvPr>
            <p:cNvGrpSpPr/>
            <p:nvPr/>
          </p:nvGrpSpPr>
          <p:grpSpPr>
            <a:xfrm>
              <a:off x="2483768" y="4191056"/>
              <a:ext cx="2028720" cy="1758224"/>
              <a:chOff x="395550" y="1956850"/>
              <a:chExt cx="2028720" cy="1758224"/>
            </a:xfrm>
          </p:grpSpPr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57447EA9-988B-404A-A6B4-8F3B7FA9D55E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prstGeom prst="rect">
                <a:avLst/>
              </a:prstGeom>
              <a:solidFill>
                <a:srgbClr val="467D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자유형 130">
                <a:extLst>
                  <a:ext uri="{FF2B5EF4-FFF2-40B4-BE49-F238E27FC236}">
                    <a16:creationId xmlns:a16="http://schemas.microsoft.com/office/drawing/2014/main" id="{89344F76-08F0-4359-95EB-ED6836D5E295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lnTo>
                      <a:pt x="2028720" y="0"/>
                    </a:lnTo>
                    <a:lnTo>
                      <a:pt x="2017450" y="164050"/>
                    </a:lnTo>
                    <a:cubicBezTo>
                      <a:pt x="487754" y="474101"/>
                      <a:pt x="267632" y="1063047"/>
                      <a:pt x="0" y="17582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23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37" name="자유형 131">
                <a:extLst>
                  <a:ext uri="{FF2B5EF4-FFF2-40B4-BE49-F238E27FC236}">
                    <a16:creationId xmlns:a16="http://schemas.microsoft.com/office/drawing/2014/main" id="{2CFDE0E1-4BFF-44C9-9B70-72C2B664EC1C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cubicBezTo>
                      <a:pt x="119424" y="256371"/>
                      <a:pt x="54500" y="952181"/>
                      <a:pt x="2028720" y="1758224"/>
                    </a:cubicBezTo>
                    <a:lnTo>
                      <a:pt x="0" y="17582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pic>
          <p:nvPicPr>
            <p:cNvPr id="34" name="그림 33" descr="그림4.png">
              <a:extLst>
                <a:ext uri="{FF2B5EF4-FFF2-40B4-BE49-F238E27FC236}">
                  <a16:creationId xmlns:a16="http://schemas.microsoft.com/office/drawing/2014/main" id="{B4D4FAC5-5B1E-4C10-B30F-D6E6C2455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r="44780"/>
            <a:stretch>
              <a:fillRect/>
            </a:stretch>
          </p:blipFill>
          <p:spPr>
            <a:xfrm>
              <a:off x="3543192" y="4310765"/>
              <a:ext cx="963128" cy="1604618"/>
            </a:xfrm>
            <a:prstGeom prst="rect">
              <a:avLst/>
            </a:prstGeom>
          </p:spPr>
        </p:pic>
      </p:grpSp>
      <p:grpSp>
        <p:nvGrpSpPr>
          <p:cNvPr id="38" name="그룹 59">
            <a:extLst>
              <a:ext uri="{FF2B5EF4-FFF2-40B4-BE49-F238E27FC236}">
                <a16:creationId xmlns:a16="http://schemas.microsoft.com/office/drawing/2014/main" id="{0750EB5E-3F29-4E15-91BC-2D3D6C89CB14}"/>
              </a:ext>
            </a:extLst>
          </p:cNvPr>
          <p:cNvGrpSpPr/>
          <p:nvPr/>
        </p:nvGrpSpPr>
        <p:grpSpPr>
          <a:xfrm>
            <a:off x="8328248" y="2228066"/>
            <a:ext cx="2028720" cy="1758224"/>
            <a:chOff x="6804248" y="2228066"/>
            <a:chExt cx="2028720" cy="1758224"/>
          </a:xfrm>
        </p:grpSpPr>
        <p:grpSp>
          <p:nvGrpSpPr>
            <p:cNvPr id="39" name="그룹 77">
              <a:extLst>
                <a:ext uri="{FF2B5EF4-FFF2-40B4-BE49-F238E27FC236}">
                  <a16:creationId xmlns:a16="http://schemas.microsoft.com/office/drawing/2014/main" id="{610BBFA0-2075-43BA-B7AE-22877A7DC72E}"/>
                </a:ext>
              </a:extLst>
            </p:cNvPr>
            <p:cNvGrpSpPr/>
            <p:nvPr/>
          </p:nvGrpSpPr>
          <p:grpSpPr>
            <a:xfrm>
              <a:off x="6804248" y="2228066"/>
              <a:ext cx="2028720" cy="1758224"/>
              <a:chOff x="395550" y="1956850"/>
              <a:chExt cx="2028720" cy="1758224"/>
            </a:xfrm>
          </p:grpSpPr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70D0DE51-0C49-4AD6-99AC-8908111A981E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prstGeom prst="rect">
                <a:avLst/>
              </a:prstGeom>
              <a:solidFill>
                <a:srgbClr val="CC48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자유형 136">
                <a:extLst>
                  <a:ext uri="{FF2B5EF4-FFF2-40B4-BE49-F238E27FC236}">
                    <a16:creationId xmlns:a16="http://schemas.microsoft.com/office/drawing/2014/main" id="{73D333DD-E3BE-4802-A4A9-68D84E29D6DB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lnTo>
                      <a:pt x="2028720" y="0"/>
                    </a:lnTo>
                    <a:lnTo>
                      <a:pt x="2017450" y="164050"/>
                    </a:lnTo>
                    <a:cubicBezTo>
                      <a:pt x="487754" y="474101"/>
                      <a:pt x="267632" y="1063047"/>
                      <a:pt x="0" y="17582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43" name="자유형 137">
                <a:extLst>
                  <a:ext uri="{FF2B5EF4-FFF2-40B4-BE49-F238E27FC236}">
                    <a16:creationId xmlns:a16="http://schemas.microsoft.com/office/drawing/2014/main" id="{880A863B-F500-4CC9-BFFA-837D98F6A612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cubicBezTo>
                      <a:pt x="119424" y="256371"/>
                      <a:pt x="54500" y="952181"/>
                      <a:pt x="2028720" y="1758224"/>
                    </a:cubicBezTo>
                    <a:lnTo>
                      <a:pt x="0" y="17582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pic>
          <p:nvPicPr>
            <p:cNvPr id="40" name="그림 39" descr="0105.png">
              <a:extLst>
                <a:ext uri="{FF2B5EF4-FFF2-40B4-BE49-F238E27FC236}">
                  <a16:creationId xmlns:a16="http://schemas.microsoft.com/office/drawing/2014/main" id="{75C17D46-1161-4AD7-9FA7-5DF0464CE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lum bright="100000" contrast="100000"/>
            </a:blip>
            <a:srcRect r="23414"/>
            <a:stretch>
              <a:fillRect/>
            </a:stretch>
          </p:blipFill>
          <p:spPr>
            <a:xfrm>
              <a:off x="8100438" y="2460661"/>
              <a:ext cx="732530" cy="1324629"/>
            </a:xfrm>
            <a:prstGeom prst="rect">
              <a:avLst/>
            </a:prstGeom>
          </p:spPr>
        </p:pic>
      </p:grpSp>
      <p:grpSp>
        <p:nvGrpSpPr>
          <p:cNvPr id="44" name="그룹 61">
            <a:extLst>
              <a:ext uri="{FF2B5EF4-FFF2-40B4-BE49-F238E27FC236}">
                <a16:creationId xmlns:a16="http://schemas.microsoft.com/office/drawing/2014/main" id="{4E88E3FB-DA0A-4281-977E-38E159C5BED7}"/>
              </a:ext>
            </a:extLst>
          </p:cNvPr>
          <p:cNvGrpSpPr/>
          <p:nvPr/>
        </p:nvGrpSpPr>
        <p:grpSpPr>
          <a:xfrm>
            <a:off x="6168009" y="4191056"/>
            <a:ext cx="2043415" cy="1758224"/>
            <a:chOff x="4644008" y="4191056"/>
            <a:chExt cx="2043415" cy="1758224"/>
          </a:xfrm>
        </p:grpSpPr>
        <p:grpSp>
          <p:nvGrpSpPr>
            <p:cNvPr id="45" name="그룹 90">
              <a:extLst>
                <a:ext uri="{FF2B5EF4-FFF2-40B4-BE49-F238E27FC236}">
                  <a16:creationId xmlns:a16="http://schemas.microsoft.com/office/drawing/2014/main" id="{231FA244-C236-489C-B7C7-DA4E69BA4046}"/>
                </a:ext>
              </a:extLst>
            </p:cNvPr>
            <p:cNvGrpSpPr/>
            <p:nvPr/>
          </p:nvGrpSpPr>
          <p:grpSpPr>
            <a:xfrm>
              <a:off x="4644008" y="4191056"/>
              <a:ext cx="2028720" cy="1758224"/>
              <a:chOff x="395550" y="1956850"/>
              <a:chExt cx="2028720" cy="1758224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6F66F254-D9D0-446E-A746-AE50CE864824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prstGeom prst="rect">
                <a:avLst/>
              </a:prstGeom>
              <a:solidFill>
                <a:srgbClr val="CC48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자유형 142">
                <a:extLst>
                  <a:ext uri="{FF2B5EF4-FFF2-40B4-BE49-F238E27FC236}">
                    <a16:creationId xmlns:a16="http://schemas.microsoft.com/office/drawing/2014/main" id="{7F47A7C8-7C71-4AAF-8301-0A1B5410BAB5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320022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17450 w 2028720"/>
                  <a:gd name="connsiteY2" fmla="*/ 164050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lnTo>
                      <a:pt x="2028720" y="0"/>
                    </a:lnTo>
                    <a:lnTo>
                      <a:pt x="2017450" y="164050"/>
                    </a:lnTo>
                    <a:cubicBezTo>
                      <a:pt x="487754" y="474101"/>
                      <a:pt x="267632" y="1063047"/>
                      <a:pt x="0" y="175822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49" name="자유형 143">
                <a:extLst>
                  <a:ext uri="{FF2B5EF4-FFF2-40B4-BE49-F238E27FC236}">
                    <a16:creationId xmlns:a16="http://schemas.microsoft.com/office/drawing/2014/main" id="{3AC79460-E4C5-42BD-AEE5-47B55DD0054A}"/>
                  </a:ext>
                </a:extLst>
              </p:cNvPr>
              <p:cNvSpPr/>
              <p:nvPr/>
            </p:nvSpPr>
            <p:spPr>
              <a:xfrm>
                <a:off x="395550" y="1956850"/>
                <a:ext cx="2028720" cy="1758224"/>
              </a:xfrm>
              <a:custGeom>
                <a:avLst/>
                <a:gdLst>
                  <a:gd name="connsiteX0" fmla="*/ 0 w 2028720"/>
                  <a:gd name="connsiteY0" fmla="*/ 0 h 1758224"/>
                  <a:gd name="connsiteX1" fmla="*/ 2028720 w 2028720"/>
                  <a:gd name="connsiteY1" fmla="*/ 0 h 1758224"/>
                  <a:gd name="connsiteX2" fmla="*/ 2028720 w 2028720"/>
                  <a:gd name="connsiteY2" fmla="*/ 1758224 h 1758224"/>
                  <a:gd name="connsiteX3" fmla="*/ 0 w 2028720"/>
                  <a:gd name="connsiteY3" fmla="*/ 1758224 h 1758224"/>
                  <a:gd name="connsiteX4" fmla="*/ 0 w 2028720"/>
                  <a:gd name="connsiteY4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  <a:gd name="connsiteX0" fmla="*/ 0 w 2028720"/>
                  <a:gd name="connsiteY0" fmla="*/ 0 h 1758224"/>
                  <a:gd name="connsiteX1" fmla="*/ 2028720 w 2028720"/>
                  <a:gd name="connsiteY1" fmla="*/ 1758224 h 1758224"/>
                  <a:gd name="connsiteX2" fmla="*/ 0 w 2028720"/>
                  <a:gd name="connsiteY2" fmla="*/ 1758224 h 1758224"/>
                  <a:gd name="connsiteX3" fmla="*/ 0 w 2028720"/>
                  <a:gd name="connsiteY3" fmla="*/ 0 h 1758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28720" h="1758224">
                    <a:moveTo>
                      <a:pt x="0" y="0"/>
                    </a:moveTo>
                    <a:cubicBezTo>
                      <a:pt x="119424" y="256371"/>
                      <a:pt x="54500" y="952181"/>
                      <a:pt x="2028720" y="1758224"/>
                    </a:cubicBezTo>
                    <a:lnTo>
                      <a:pt x="0" y="17582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pic>
          <p:nvPicPr>
            <p:cNvPr id="46" name="그림 45" descr="0108.png">
              <a:extLst>
                <a:ext uri="{FF2B5EF4-FFF2-40B4-BE49-F238E27FC236}">
                  <a16:creationId xmlns:a16="http://schemas.microsoft.com/office/drawing/2014/main" id="{02337CE7-8E20-4B3F-83F9-2B27C3440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lum bright="100000" contrast="100000"/>
            </a:blip>
            <a:srcRect r="48858"/>
            <a:stretch>
              <a:fillRect/>
            </a:stretch>
          </p:blipFill>
          <p:spPr>
            <a:xfrm>
              <a:off x="5965406" y="4419147"/>
              <a:ext cx="722017" cy="1423226"/>
            </a:xfrm>
            <a:prstGeom prst="rect">
              <a:avLst/>
            </a:prstGeom>
          </p:spPr>
        </p:pic>
      </p:grp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8D90107C-E8E5-4F71-86BF-C21A19F3E296}"/>
              </a:ext>
            </a:extLst>
          </p:cNvPr>
          <p:cNvSpPr/>
          <p:nvPr/>
        </p:nvSpPr>
        <p:spPr>
          <a:xfrm>
            <a:off x="1782554" y="3034562"/>
            <a:ext cx="20778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HY견고딕" pitchFamily="18" charset="-127"/>
                <a:cs typeface="Arial" charset="0"/>
              </a:rPr>
              <a:t>복지</a:t>
            </a:r>
            <a:endParaRPr lang="en-US" altLang="ko-K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HY견고딕" pitchFamily="18" charset="-127"/>
              <a:cs typeface="Arial" charset="0"/>
            </a:endParaRPr>
          </a:p>
          <a:p>
            <a:pPr algn="r"/>
            <a:r>
              <a:rPr lang="ko-KR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HY견고딕" pitchFamily="18" charset="-127"/>
                <a:cs typeface="Arial" charset="0"/>
              </a:rPr>
              <a:t>사각지대 발굴</a:t>
            </a:r>
            <a:endParaRPr lang="en-US" altLang="ko-K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HY견고딕" pitchFamily="18" charset="-127"/>
              <a:cs typeface="Arial" charset="0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9297891B-8119-44FD-BC85-32F3FF22CAA0}"/>
              </a:ext>
            </a:extLst>
          </p:cNvPr>
          <p:cNvSpPr/>
          <p:nvPr/>
        </p:nvSpPr>
        <p:spPr>
          <a:xfrm>
            <a:off x="3979525" y="2583313"/>
            <a:ext cx="19000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민간</a:t>
            </a:r>
            <a:endParaRPr lang="en-US" altLang="ko-KR" sz="2000" b="1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 +  =</a:t>
            </a:r>
            <a:r>
              <a:rPr lang="ko-KR" altLang="en-US" sz="20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융합</a:t>
            </a:r>
            <a:endParaRPr lang="en-US" altLang="ko-KR" sz="2000" b="1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r>
              <a:rPr lang="ko-KR" altLang="en-US" sz="20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공공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E7654A7-4F71-4335-A8EB-84F23FCE75C4}"/>
              </a:ext>
            </a:extLst>
          </p:cNvPr>
          <p:cNvSpPr/>
          <p:nvPr/>
        </p:nvSpPr>
        <p:spPr>
          <a:xfrm>
            <a:off x="8331095" y="2677294"/>
            <a:ext cx="160044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err="1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복지이음</a:t>
            </a:r>
            <a:r>
              <a:rPr lang="ko-KR" altLang="en-US" sz="24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  <a:endParaRPr lang="en-US" altLang="ko-KR" sz="2400" b="1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r>
              <a:rPr lang="ko-KR" altLang="en-US" sz="24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정보센터</a:t>
            </a:r>
            <a:endParaRPr lang="en-US" altLang="ko-KR" sz="2400" b="1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endParaRPr lang="ko-KR" altLang="en-US" b="1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1A5D6AB1-AF73-4422-9DB3-8E02B6F5E683}"/>
              </a:ext>
            </a:extLst>
          </p:cNvPr>
          <p:cNvSpPr/>
          <p:nvPr/>
        </p:nvSpPr>
        <p:spPr>
          <a:xfrm>
            <a:off x="6241942" y="4396953"/>
            <a:ext cx="16004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찾</a:t>
            </a:r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아내어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r>
              <a:rPr lang="ko-KR" altLang="en-US" sz="28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지</a:t>
            </a:r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원하고</a:t>
            </a:r>
            <a:endParaRPr lang="en-US" altLang="ko-KR" b="1" dirty="0">
              <a:solidFill>
                <a:schemeClr val="bg1"/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r>
              <a:rPr lang="ko-KR" altLang="en-US" sz="2800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돌</a:t>
            </a:r>
            <a:r>
              <a:rPr lang="ko-KR" altLang="en-US" b="1" dirty="0"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보는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17EA74E-2DA6-4D00-B2AE-14D7730B21B6}"/>
              </a:ext>
            </a:extLst>
          </p:cNvPr>
          <p:cNvSpPr txBox="1"/>
          <p:nvPr/>
        </p:nvSpPr>
        <p:spPr>
          <a:xfrm>
            <a:off x="6255974" y="2512475"/>
            <a:ext cx="157238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50</a:t>
            </a:r>
            <a:r>
              <a:rPr lang="ko-KR" altLang="en-US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개 동</a:t>
            </a:r>
            <a:endParaRPr lang="en-US" altLang="ko-KR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r>
              <a:rPr lang="en-US" altLang="ko-KR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560</a:t>
            </a:r>
            <a:r>
              <a:rPr lang="ko-KR" altLang="en-US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명</a:t>
            </a:r>
            <a:endParaRPr lang="en-US" altLang="ko-KR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r>
              <a:rPr lang="ko-KR" altLang="en-US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협의체</a:t>
            </a:r>
            <a:endParaRPr lang="en-US" altLang="ko-KR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r>
              <a:rPr lang="ko-KR" altLang="en-US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민간 위원 </a:t>
            </a:r>
            <a:endParaRPr lang="en-US" altLang="ko-KR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endParaRPr lang="ko-KR" altLang="en-US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A3045AF-B3C0-43EA-A166-C34883CC1743}"/>
              </a:ext>
            </a:extLst>
          </p:cNvPr>
          <p:cNvSpPr txBox="1"/>
          <p:nvPr/>
        </p:nvSpPr>
        <p:spPr>
          <a:xfrm>
            <a:off x="4154964" y="4598972"/>
            <a:ext cx="1354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종합</a:t>
            </a:r>
            <a:endParaRPr lang="en-US" altLang="ko-KR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r>
              <a:rPr lang="ko-KR" altLang="en-US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사회복지관 </a:t>
            </a:r>
            <a:endParaRPr lang="en-US" altLang="ko-KR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r>
              <a:rPr lang="en-US" altLang="ko-KR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10</a:t>
            </a:r>
            <a:r>
              <a:rPr lang="ko-KR" altLang="en-US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개소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6DC8680-33ED-4D41-9FD0-8CB0E390E0EE}"/>
              </a:ext>
            </a:extLst>
          </p:cNvPr>
          <p:cNvSpPr txBox="1"/>
          <p:nvPr/>
        </p:nvSpPr>
        <p:spPr>
          <a:xfrm>
            <a:off x="8373845" y="4376752"/>
            <a:ext cx="1432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민관복지자원 </a:t>
            </a:r>
            <a:endParaRPr lang="en-US" altLang="ko-KR" sz="24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r>
              <a:rPr lang="ko-KR" altLang="en-US" sz="24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조사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A66FE5F0-7011-49EC-84B6-94B3F1632B5C}"/>
              </a:ext>
            </a:extLst>
          </p:cNvPr>
          <p:cNvSpPr/>
          <p:nvPr/>
        </p:nvSpPr>
        <p:spPr>
          <a:xfrm>
            <a:off x="265174" y="183147"/>
            <a:ext cx="4742847" cy="7697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F3F09B0-435E-4DF6-B2AF-B5725FAC9C0E}"/>
              </a:ext>
            </a:extLst>
          </p:cNvPr>
          <p:cNvSpPr txBox="1"/>
          <p:nvPr/>
        </p:nvSpPr>
        <p:spPr>
          <a:xfrm>
            <a:off x="484094" y="335615"/>
            <a:ext cx="445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공적</a:t>
            </a:r>
            <a:r>
              <a:rPr lang="en-US" altLang="ko-KR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사적 복지 자원의 융합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5AF3F40-6A10-4B71-A1BB-D843CDE4ECB8}"/>
              </a:ext>
            </a:extLst>
          </p:cNvPr>
          <p:cNvSpPr txBox="1"/>
          <p:nvPr/>
        </p:nvSpPr>
        <p:spPr>
          <a:xfrm>
            <a:off x="1338326" y="1154463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핵심과제</a:t>
            </a: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공적자원과 사적자원을 활용한 위기가구 발굴 및</a:t>
            </a:r>
            <a:endParaRPr lang="en-US" altLang="ko-KR" sz="24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ko-KR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지원시스템 가동 고도화</a:t>
            </a:r>
          </a:p>
        </p:txBody>
      </p:sp>
    </p:spTree>
    <p:extLst>
      <p:ext uri="{BB962C8B-B14F-4D97-AF65-F5344CB8AC3E}">
        <p14:creationId xmlns:p14="http://schemas.microsoft.com/office/powerpoint/2010/main" val="319570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"/>
                            </p:stCondLst>
                            <p:childTnLst>
                              <p:par>
                                <p:cTn id="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"/>
                            </p:stCondLst>
                            <p:childTnLst>
                              <p:par>
                                <p:cTn id="3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"/>
                            </p:stCondLst>
                            <p:childTnLst>
                              <p:par>
                                <p:cTn id="4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700"/>
                            </p:stCondLst>
                            <p:childTnLst>
                              <p:par>
                                <p:cTn id="5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9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400"/>
                            </p:stCondLst>
                            <p:childTnLst>
                              <p:par>
                                <p:cTn id="6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A91450F-0F43-4883-910A-810E99253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291" y="2215897"/>
            <a:ext cx="1133475" cy="1394079"/>
          </a:xfrm>
          <a:prstGeom prst="rect">
            <a:avLst/>
          </a:prstGeom>
        </p:spPr>
      </p:pic>
      <p:sp>
        <p:nvSpPr>
          <p:cNvPr id="5" name="도넛 35">
            <a:extLst>
              <a:ext uri="{FF2B5EF4-FFF2-40B4-BE49-F238E27FC236}">
                <a16:creationId xmlns:a16="http://schemas.microsoft.com/office/drawing/2014/main" id="{7A1ACC32-5C26-4A55-81E9-CC736A1F315A}"/>
              </a:ext>
            </a:extLst>
          </p:cNvPr>
          <p:cNvSpPr/>
          <p:nvPr/>
        </p:nvSpPr>
        <p:spPr>
          <a:xfrm>
            <a:off x="2501130" y="1778346"/>
            <a:ext cx="714550" cy="714550"/>
          </a:xfrm>
          <a:prstGeom prst="donut">
            <a:avLst>
              <a:gd name="adj" fmla="val 11097"/>
            </a:avLst>
          </a:prstGeom>
          <a:solidFill>
            <a:srgbClr val="3FB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도넛 43">
            <a:extLst>
              <a:ext uri="{FF2B5EF4-FFF2-40B4-BE49-F238E27FC236}">
                <a16:creationId xmlns:a16="http://schemas.microsoft.com/office/drawing/2014/main" id="{240E2886-6B53-43A0-9008-5F31D5C3BD5B}"/>
              </a:ext>
            </a:extLst>
          </p:cNvPr>
          <p:cNvSpPr/>
          <p:nvPr/>
        </p:nvSpPr>
        <p:spPr>
          <a:xfrm>
            <a:off x="9264353" y="4293097"/>
            <a:ext cx="803573" cy="803573"/>
          </a:xfrm>
          <a:prstGeom prst="donut">
            <a:avLst>
              <a:gd name="adj" fmla="val 1109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E815C22C-239E-40E1-A40C-B43D2782C8D7}"/>
              </a:ext>
            </a:extLst>
          </p:cNvPr>
          <p:cNvSpPr/>
          <p:nvPr/>
        </p:nvSpPr>
        <p:spPr>
          <a:xfrm>
            <a:off x="6469236" y="5258681"/>
            <a:ext cx="217314" cy="21731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F1055128-0CFA-4158-9B71-CB235646A942}"/>
              </a:ext>
            </a:extLst>
          </p:cNvPr>
          <p:cNvSpPr/>
          <p:nvPr/>
        </p:nvSpPr>
        <p:spPr>
          <a:xfrm>
            <a:off x="9260061" y="4001381"/>
            <a:ext cx="217314" cy="21731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50">
            <a:extLst>
              <a:ext uri="{FF2B5EF4-FFF2-40B4-BE49-F238E27FC236}">
                <a16:creationId xmlns:a16="http://schemas.microsoft.com/office/drawing/2014/main" id="{2D55B23B-88C0-4ED2-A965-5CFC8731FA23}"/>
              </a:ext>
            </a:extLst>
          </p:cNvPr>
          <p:cNvGrpSpPr/>
          <p:nvPr/>
        </p:nvGrpSpPr>
        <p:grpSpPr>
          <a:xfrm>
            <a:off x="2847975" y="4057652"/>
            <a:ext cx="781050" cy="781050"/>
            <a:chOff x="1323975" y="4057652"/>
            <a:chExt cx="781050" cy="781050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09CBAF21-11DF-4734-9A02-F2DE32040B4B}"/>
                </a:ext>
              </a:extLst>
            </p:cNvPr>
            <p:cNvSpPr/>
            <p:nvPr/>
          </p:nvSpPr>
          <p:spPr>
            <a:xfrm>
              <a:off x="1323975" y="4057652"/>
              <a:ext cx="781050" cy="781050"/>
            </a:xfrm>
            <a:prstGeom prst="ellipse">
              <a:avLst/>
            </a:prstGeom>
            <a:solidFill>
              <a:srgbClr val="CC48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" name="그림 10" descr="0116.png">
              <a:extLst>
                <a:ext uri="{FF2B5EF4-FFF2-40B4-BE49-F238E27FC236}">
                  <a16:creationId xmlns:a16="http://schemas.microsoft.com/office/drawing/2014/main" id="{851089B4-470D-410F-8EF0-5741B0677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lum bright="100000" contrast="100000"/>
            </a:blip>
            <a:stretch>
              <a:fillRect/>
            </a:stretch>
          </p:blipFill>
          <p:spPr>
            <a:xfrm>
              <a:off x="1462733" y="4257978"/>
              <a:ext cx="527992" cy="443030"/>
            </a:xfrm>
            <a:prstGeom prst="rect">
              <a:avLst/>
            </a:prstGeom>
          </p:spPr>
        </p:pic>
      </p:grpSp>
      <p:grpSp>
        <p:nvGrpSpPr>
          <p:cNvPr id="12" name="그룹 48">
            <a:extLst>
              <a:ext uri="{FF2B5EF4-FFF2-40B4-BE49-F238E27FC236}">
                <a16:creationId xmlns:a16="http://schemas.microsoft.com/office/drawing/2014/main" id="{2DCCF1C8-0656-48E8-84FA-E93833A23A3C}"/>
              </a:ext>
            </a:extLst>
          </p:cNvPr>
          <p:cNvGrpSpPr/>
          <p:nvPr/>
        </p:nvGrpSpPr>
        <p:grpSpPr>
          <a:xfrm>
            <a:off x="6931316" y="4218620"/>
            <a:ext cx="1717129" cy="1717129"/>
            <a:chOff x="5658667" y="4293096"/>
            <a:chExt cx="1717129" cy="1717129"/>
          </a:xfrm>
        </p:grpSpPr>
        <p:grpSp>
          <p:nvGrpSpPr>
            <p:cNvPr id="13" name="그룹 15">
              <a:extLst>
                <a:ext uri="{FF2B5EF4-FFF2-40B4-BE49-F238E27FC236}">
                  <a16:creationId xmlns:a16="http://schemas.microsoft.com/office/drawing/2014/main" id="{EA811CE5-D52C-4366-90F6-FB86E3289B38}"/>
                </a:ext>
              </a:extLst>
            </p:cNvPr>
            <p:cNvGrpSpPr/>
            <p:nvPr/>
          </p:nvGrpSpPr>
          <p:grpSpPr>
            <a:xfrm>
              <a:off x="5658667" y="4293096"/>
              <a:ext cx="1717129" cy="1717129"/>
              <a:chOff x="977130" y="2060848"/>
              <a:chExt cx="1717129" cy="1717129"/>
            </a:xfrm>
            <a:effectLst>
              <a:outerShdw blurRad="139700" dist="38100" dir="2700000" sx="102000" sy="102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타원 14">
                <a:extLst>
                  <a:ext uri="{FF2B5EF4-FFF2-40B4-BE49-F238E27FC236}">
                    <a16:creationId xmlns:a16="http://schemas.microsoft.com/office/drawing/2014/main" id="{57932388-0A5B-4C5D-964B-986B2B01A1F9}"/>
                  </a:ext>
                </a:extLst>
              </p:cNvPr>
              <p:cNvSpPr/>
              <p:nvPr/>
            </p:nvSpPr>
            <p:spPr>
              <a:xfrm>
                <a:off x="1120130" y="2228850"/>
                <a:ext cx="1381126" cy="13811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도넛 58">
                <a:extLst>
                  <a:ext uri="{FF2B5EF4-FFF2-40B4-BE49-F238E27FC236}">
                    <a16:creationId xmlns:a16="http://schemas.microsoft.com/office/drawing/2014/main" id="{2446B7DE-A195-45E7-9FD4-30C64539DCE5}"/>
                  </a:ext>
                </a:extLst>
              </p:cNvPr>
              <p:cNvSpPr/>
              <p:nvPr/>
            </p:nvSpPr>
            <p:spPr>
              <a:xfrm>
                <a:off x="977130" y="2060848"/>
                <a:ext cx="1717129" cy="1717129"/>
              </a:xfrm>
              <a:prstGeom prst="donut">
                <a:avLst>
                  <a:gd name="adj" fmla="val 11097"/>
                </a:avLst>
              </a:prstGeom>
              <a:solidFill>
                <a:srgbClr val="CC48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14" name="그림 13" descr="0120.png">
              <a:extLst>
                <a:ext uri="{FF2B5EF4-FFF2-40B4-BE49-F238E27FC236}">
                  <a16:creationId xmlns:a16="http://schemas.microsoft.com/office/drawing/2014/main" id="{86D58478-427F-4E05-BF1B-AA3EE29A5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3156" y="4912593"/>
              <a:ext cx="589102" cy="592312"/>
            </a:xfrm>
            <a:prstGeom prst="rect">
              <a:avLst/>
            </a:prstGeom>
          </p:spPr>
        </p:pic>
      </p:grpSp>
      <p:grpSp>
        <p:nvGrpSpPr>
          <p:cNvPr id="17" name="그룹 49">
            <a:extLst>
              <a:ext uri="{FF2B5EF4-FFF2-40B4-BE49-F238E27FC236}">
                <a16:creationId xmlns:a16="http://schemas.microsoft.com/office/drawing/2014/main" id="{C879EFCC-D64E-420A-A381-E174A2E5211C}"/>
              </a:ext>
            </a:extLst>
          </p:cNvPr>
          <p:cNvGrpSpPr/>
          <p:nvPr/>
        </p:nvGrpSpPr>
        <p:grpSpPr>
          <a:xfrm>
            <a:off x="6545163" y="5842224"/>
            <a:ext cx="781050" cy="781050"/>
            <a:chOff x="5021163" y="5842224"/>
            <a:chExt cx="781050" cy="781050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6D75153C-5159-4FF1-91D2-B41168E4D532}"/>
                </a:ext>
              </a:extLst>
            </p:cNvPr>
            <p:cNvSpPr/>
            <p:nvPr/>
          </p:nvSpPr>
          <p:spPr>
            <a:xfrm>
              <a:off x="5021163" y="5842224"/>
              <a:ext cx="781050" cy="781050"/>
            </a:xfrm>
            <a:prstGeom prst="ellipse">
              <a:avLst/>
            </a:prstGeom>
            <a:solidFill>
              <a:srgbClr val="D4D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9" name="그림 18" descr="0126.png">
              <a:extLst>
                <a:ext uri="{FF2B5EF4-FFF2-40B4-BE49-F238E27FC236}">
                  <a16:creationId xmlns:a16="http://schemas.microsoft.com/office/drawing/2014/main" id="{BC808387-3781-4FBA-979E-19E3B7C15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lum bright="100000" contrast="100000"/>
            </a:blip>
            <a:stretch>
              <a:fillRect/>
            </a:stretch>
          </p:blipFill>
          <p:spPr>
            <a:xfrm>
              <a:off x="5196705" y="6029275"/>
              <a:ext cx="428675" cy="428675"/>
            </a:xfrm>
            <a:prstGeom prst="rect">
              <a:avLst/>
            </a:prstGeom>
          </p:spPr>
        </p:pic>
      </p:grpSp>
      <p:pic>
        <p:nvPicPr>
          <p:cNvPr id="20" name="그림 19" descr="0127.png">
            <a:extLst>
              <a:ext uri="{FF2B5EF4-FFF2-40B4-BE49-F238E27FC236}">
                <a16:creationId xmlns:a16="http://schemas.microsoft.com/office/drawing/2014/main" id="{AC35D47E-1F02-49B2-8FE5-F3A163587B7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71767" y="4485143"/>
            <a:ext cx="382130" cy="382132"/>
          </a:xfrm>
          <a:prstGeom prst="rect">
            <a:avLst/>
          </a:prstGeom>
        </p:spPr>
      </p:pic>
      <p:grpSp>
        <p:nvGrpSpPr>
          <p:cNvPr id="21" name="그룹 46">
            <a:extLst>
              <a:ext uri="{FF2B5EF4-FFF2-40B4-BE49-F238E27FC236}">
                <a16:creationId xmlns:a16="http://schemas.microsoft.com/office/drawing/2014/main" id="{7DA7EB5F-3485-421B-9E53-A10820E47848}"/>
              </a:ext>
            </a:extLst>
          </p:cNvPr>
          <p:cNvGrpSpPr/>
          <p:nvPr/>
        </p:nvGrpSpPr>
        <p:grpSpPr>
          <a:xfrm>
            <a:off x="4239487" y="2962648"/>
            <a:ext cx="2194545" cy="2194545"/>
            <a:chOff x="2715486" y="2962647"/>
            <a:chExt cx="2194545" cy="2194545"/>
          </a:xfrm>
        </p:grpSpPr>
        <p:grpSp>
          <p:nvGrpSpPr>
            <p:cNvPr id="22" name="그룹 8">
              <a:extLst>
                <a:ext uri="{FF2B5EF4-FFF2-40B4-BE49-F238E27FC236}">
                  <a16:creationId xmlns:a16="http://schemas.microsoft.com/office/drawing/2014/main" id="{A0BA7055-61C7-4C9C-8AF8-0FEC891CF6E9}"/>
                </a:ext>
              </a:extLst>
            </p:cNvPr>
            <p:cNvGrpSpPr/>
            <p:nvPr/>
          </p:nvGrpSpPr>
          <p:grpSpPr>
            <a:xfrm>
              <a:off x="2715486" y="2962647"/>
              <a:ext cx="2194545" cy="2194545"/>
              <a:chOff x="977130" y="2060848"/>
              <a:chExt cx="1717129" cy="1717129"/>
            </a:xfrm>
            <a:effectLst>
              <a:outerShdw blurRad="114300" dist="38100" dir="2700000" sx="103000" sy="103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타원 9">
                <a:extLst>
                  <a:ext uri="{FF2B5EF4-FFF2-40B4-BE49-F238E27FC236}">
                    <a16:creationId xmlns:a16="http://schemas.microsoft.com/office/drawing/2014/main" id="{3C026B3F-EABA-4467-A0E4-C5FBB4C780F3}"/>
                  </a:ext>
                </a:extLst>
              </p:cNvPr>
              <p:cNvSpPr/>
              <p:nvPr/>
            </p:nvSpPr>
            <p:spPr>
              <a:xfrm>
                <a:off x="1120130" y="2228850"/>
                <a:ext cx="1381126" cy="13811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도넛 74">
                <a:extLst>
                  <a:ext uri="{FF2B5EF4-FFF2-40B4-BE49-F238E27FC236}">
                    <a16:creationId xmlns:a16="http://schemas.microsoft.com/office/drawing/2014/main" id="{F7EA0B79-8813-4510-85DE-BB5DD052FBDA}"/>
                  </a:ext>
                </a:extLst>
              </p:cNvPr>
              <p:cNvSpPr/>
              <p:nvPr/>
            </p:nvSpPr>
            <p:spPr>
              <a:xfrm>
                <a:off x="977130" y="2060848"/>
                <a:ext cx="1717129" cy="1717129"/>
              </a:xfrm>
              <a:prstGeom prst="donut">
                <a:avLst>
                  <a:gd name="adj" fmla="val 11097"/>
                </a:avLst>
              </a:prstGeom>
              <a:solidFill>
                <a:srgbClr val="467D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23" name="그림 22" descr="0102.png">
              <a:extLst>
                <a:ext uri="{FF2B5EF4-FFF2-40B4-BE49-F238E27FC236}">
                  <a16:creationId xmlns:a16="http://schemas.microsoft.com/office/drawing/2014/main" id="{F1BD2FBA-CBE6-40FD-B344-8DBEC3E44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7514" y="3690100"/>
              <a:ext cx="1173148" cy="681876"/>
            </a:xfrm>
            <a:prstGeom prst="rect">
              <a:avLst/>
            </a:prstGeom>
          </p:spPr>
        </p:pic>
      </p:grp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F8CCD8E-91FB-441D-94C2-432863413438}"/>
              </a:ext>
            </a:extLst>
          </p:cNvPr>
          <p:cNvSpPr/>
          <p:nvPr/>
        </p:nvSpPr>
        <p:spPr>
          <a:xfrm>
            <a:off x="255146" y="3765024"/>
            <a:ext cx="27315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o-KR" altLang="en-US" sz="2000" dirty="0">
                <a:solidFill>
                  <a:srgbClr val="C00000"/>
                </a:solidFill>
                <a:latin typeface="Arial" charset="0"/>
                <a:ea typeface="HY견고딕" pitchFamily="18" charset="-127"/>
                <a:cs typeface="Arial" charset="0"/>
              </a:rPr>
              <a:t>민선</a:t>
            </a:r>
            <a:r>
              <a:rPr lang="en-US" altLang="ko-KR" sz="2000" dirty="0">
                <a:solidFill>
                  <a:srgbClr val="C00000"/>
                </a:solidFill>
                <a:latin typeface="Arial" charset="0"/>
                <a:ea typeface="HY견고딕" pitchFamily="18" charset="-127"/>
                <a:cs typeface="Arial" charset="0"/>
              </a:rPr>
              <a:t>8</a:t>
            </a:r>
            <a:r>
              <a:rPr lang="ko-KR" altLang="en-US" sz="2000" dirty="0">
                <a:solidFill>
                  <a:srgbClr val="C00000"/>
                </a:solidFill>
                <a:latin typeface="Arial" charset="0"/>
                <a:ea typeface="HY견고딕" pitchFamily="18" charset="-127"/>
                <a:cs typeface="Arial" charset="0"/>
              </a:rPr>
              <a:t>기 공약사업</a:t>
            </a:r>
            <a:endParaRPr lang="en-US" altLang="ko-KR" sz="2000" dirty="0">
              <a:solidFill>
                <a:srgbClr val="C00000"/>
              </a:solidFill>
              <a:latin typeface="Arial" charset="0"/>
              <a:ea typeface="HY견고딕" pitchFamily="18" charset="-127"/>
              <a:cs typeface="Arial" charset="0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95776049-F1C1-4723-AB02-CD8E4E42B076}"/>
              </a:ext>
            </a:extLst>
          </p:cNvPr>
          <p:cNvSpPr/>
          <p:nvPr/>
        </p:nvSpPr>
        <p:spPr>
          <a:xfrm>
            <a:off x="2029098" y="2024943"/>
            <a:ext cx="285477" cy="285477"/>
          </a:xfrm>
          <a:prstGeom prst="ellipse">
            <a:avLst/>
          </a:prstGeom>
          <a:solidFill>
            <a:schemeClr val="bg1">
              <a:lumMod val="65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AC9DC8A-8E5A-4016-ABDA-E814043D25CA}"/>
              </a:ext>
            </a:extLst>
          </p:cNvPr>
          <p:cNvSpPr/>
          <p:nvPr/>
        </p:nvSpPr>
        <p:spPr>
          <a:xfrm>
            <a:off x="6672754" y="3159767"/>
            <a:ext cx="326731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</a:rPr>
              <a:t>전체 가구 중 </a:t>
            </a: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</a:rPr>
              <a:t>33%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</a:rPr>
              <a:t>가 </a:t>
            </a: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ko-KR" altLang="en-US" b="1" dirty="0">
                <a:solidFill>
                  <a:schemeClr val="accent5">
                    <a:lumMod val="75000"/>
                  </a:schemeClr>
                </a:solidFill>
              </a:rPr>
              <a:t>인 가구</a:t>
            </a:r>
            <a:endParaRPr lang="en-US" altLang="ko-KR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ko-KR" altLang="en-US" sz="1600" dirty="0"/>
              <a:t>사업</a:t>
            </a:r>
            <a:r>
              <a:rPr lang="en-US" altLang="ko-KR" sz="1600" dirty="0"/>
              <a:t>1. 1</a:t>
            </a:r>
            <a:r>
              <a:rPr lang="ko-KR" altLang="en-US" sz="1600" dirty="0" err="1"/>
              <a:t>인가구</a:t>
            </a:r>
            <a:r>
              <a:rPr lang="ko-KR" altLang="en-US" sz="1600" dirty="0"/>
              <a:t> 동아리 운영</a:t>
            </a:r>
            <a:endParaRPr lang="en-US" altLang="ko-KR" sz="1600" dirty="0"/>
          </a:p>
          <a:p>
            <a:r>
              <a:rPr lang="ko-KR" altLang="en-US" sz="1600" dirty="0"/>
              <a:t>사업</a:t>
            </a:r>
            <a:r>
              <a:rPr lang="en-US" altLang="ko-KR" sz="1600" dirty="0"/>
              <a:t>2. 1</a:t>
            </a:r>
            <a:r>
              <a:rPr lang="ko-KR" altLang="en-US" sz="1600" dirty="0" err="1"/>
              <a:t>인가구</a:t>
            </a:r>
            <a:r>
              <a:rPr lang="ko-KR" altLang="en-US" sz="1600" dirty="0"/>
              <a:t> 지원센터 설치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B79B951-C60E-4639-AA3F-7C42AAB6587D}"/>
              </a:ext>
            </a:extLst>
          </p:cNvPr>
          <p:cNvSpPr/>
          <p:nvPr/>
        </p:nvSpPr>
        <p:spPr>
          <a:xfrm>
            <a:off x="4294982" y="1742549"/>
            <a:ext cx="403127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2"/>
                </a:solidFill>
              </a:rPr>
              <a:t>전체 인구 대비 </a:t>
            </a:r>
            <a:r>
              <a:rPr lang="en-US" altLang="ko-KR" b="1" dirty="0">
                <a:solidFill>
                  <a:schemeClr val="accent2"/>
                </a:solidFill>
              </a:rPr>
              <a:t>15.5% </a:t>
            </a:r>
            <a:r>
              <a:rPr lang="ko-KR" altLang="en-US" b="1" dirty="0">
                <a:solidFill>
                  <a:schemeClr val="accent2"/>
                </a:solidFill>
              </a:rPr>
              <a:t>고령화 진입</a:t>
            </a:r>
            <a:endParaRPr lang="en-US" altLang="ko-KR" b="1" dirty="0">
              <a:solidFill>
                <a:schemeClr val="accent2"/>
              </a:solidFill>
            </a:endParaRPr>
          </a:p>
          <a:p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사업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노인 공동주택 설립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사업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치매안심병원 지정 운영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사업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공공요양원 건립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9F55DFB-0C1B-4B8D-8E76-F039278EF7BD}"/>
              </a:ext>
            </a:extLst>
          </p:cNvPr>
          <p:cNvSpPr/>
          <p:nvPr/>
        </p:nvSpPr>
        <p:spPr>
          <a:xfrm>
            <a:off x="265174" y="183147"/>
            <a:ext cx="5040250" cy="7697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4F54AA-4330-4EC0-BA40-7B2F2E0383EF}"/>
              </a:ext>
            </a:extLst>
          </p:cNvPr>
          <p:cNvSpPr txBox="1"/>
          <p:nvPr/>
        </p:nvSpPr>
        <p:spPr>
          <a:xfrm>
            <a:off x="484093" y="335615"/>
            <a:ext cx="4821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인구 변화에 대응 하기 위한 노력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E91ED3-719D-4C44-8A99-44375D4805ED}"/>
              </a:ext>
            </a:extLst>
          </p:cNvPr>
          <p:cNvSpPr txBox="1"/>
          <p:nvPr/>
        </p:nvSpPr>
        <p:spPr>
          <a:xfrm>
            <a:off x="1294108" y="1145949"/>
            <a:ext cx="9255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핵심과제</a:t>
            </a: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변화하는 복지수요</a:t>
            </a:r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ko-KR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맞춤형 복지</a:t>
            </a:r>
          </a:p>
        </p:txBody>
      </p:sp>
      <p:grpSp>
        <p:nvGrpSpPr>
          <p:cNvPr id="34" name="그룹 45">
            <a:extLst>
              <a:ext uri="{FF2B5EF4-FFF2-40B4-BE49-F238E27FC236}">
                <a16:creationId xmlns:a16="http://schemas.microsoft.com/office/drawing/2014/main" id="{78679456-3DBA-4BA2-9C6E-BBF96605878C}"/>
              </a:ext>
            </a:extLst>
          </p:cNvPr>
          <p:cNvGrpSpPr/>
          <p:nvPr/>
        </p:nvGrpSpPr>
        <p:grpSpPr>
          <a:xfrm>
            <a:off x="2501131" y="2060849"/>
            <a:ext cx="1717129" cy="1717129"/>
            <a:chOff x="977130" y="2060848"/>
            <a:chExt cx="1717129" cy="1717129"/>
          </a:xfrm>
        </p:grpSpPr>
        <p:grpSp>
          <p:nvGrpSpPr>
            <p:cNvPr id="35" name="그룹 7">
              <a:extLst>
                <a:ext uri="{FF2B5EF4-FFF2-40B4-BE49-F238E27FC236}">
                  <a16:creationId xmlns:a16="http://schemas.microsoft.com/office/drawing/2014/main" id="{8A0D7047-766B-48CB-B3B7-73AE019B1B10}"/>
                </a:ext>
              </a:extLst>
            </p:cNvPr>
            <p:cNvGrpSpPr/>
            <p:nvPr/>
          </p:nvGrpSpPr>
          <p:grpSpPr>
            <a:xfrm>
              <a:off x="977130" y="2060848"/>
              <a:ext cx="1717129" cy="1717129"/>
              <a:chOff x="977130" y="2060848"/>
              <a:chExt cx="1717129" cy="1717129"/>
            </a:xfrm>
            <a:effectLst/>
          </p:grpSpPr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157AA167-7A93-45D7-BDB7-C82548420432}"/>
                  </a:ext>
                </a:extLst>
              </p:cNvPr>
              <p:cNvSpPr/>
              <p:nvPr/>
            </p:nvSpPr>
            <p:spPr>
              <a:xfrm>
                <a:off x="1120130" y="2228850"/>
                <a:ext cx="1381126" cy="13811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도넛 53">
                <a:extLst>
                  <a:ext uri="{FF2B5EF4-FFF2-40B4-BE49-F238E27FC236}">
                    <a16:creationId xmlns:a16="http://schemas.microsoft.com/office/drawing/2014/main" id="{C18C13DD-B61A-4338-9152-3501DA2B0C4B}"/>
                  </a:ext>
                </a:extLst>
              </p:cNvPr>
              <p:cNvSpPr/>
              <p:nvPr/>
            </p:nvSpPr>
            <p:spPr>
              <a:xfrm>
                <a:off x="977130" y="2060848"/>
                <a:ext cx="1717129" cy="1717129"/>
              </a:xfrm>
              <a:prstGeom prst="donut">
                <a:avLst>
                  <a:gd name="adj" fmla="val 11097"/>
                </a:avLst>
              </a:prstGeom>
              <a:solidFill>
                <a:srgbClr val="EA7E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36" name="그림 35" descr="0118.png">
              <a:extLst>
                <a:ext uri="{FF2B5EF4-FFF2-40B4-BE49-F238E27FC236}">
                  <a16:creationId xmlns:a16="http://schemas.microsoft.com/office/drawing/2014/main" id="{8362C62A-96BF-4068-914F-086AEE55B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4950" y="2541308"/>
              <a:ext cx="723900" cy="656088"/>
            </a:xfrm>
            <a:prstGeom prst="rect">
              <a:avLst/>
            </a:prstGeom>
          </p:spPr>
        </p:pic>
      </p:grpSp>
      <p:pic>
        <p:nvPicPr>
          <p:cNvPr id="39" name="그림 38">
            <a:extLst>
              <a:ext uri="{FF2B5EF4-FFF2-40B4-BE49-F238E27FC236}">
                <a16:creationId xmlns:a16="http://schemas.microsoft.com/office/drawing/2014/main" id="{EECDA036-06AE-4C17-AB0A-F52F31FF9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975" y="2222242"/>
            <a:ext cx="1133475" cy="1419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B98FDEC0-F0BC-4B96-8040-372F085F19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5295" y="3207735"/>
            <a:ext cx="1356202" cy="17151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3FDA00EB-E796-40BE-8FD4-0D178E25BC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9604" y="4432049"/>
            <a:ext cx="1161503" cy="1270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직사각형 42">
            <a:extLst>
              <a:ext uri="{FF2B5EF4-FFF2-40B4-BE49-F238E27FC236}">
                <a16:creationId xmlns:a16="http://schemas.microsoft.com/office/drawing/2014/main" id="{8346B08F-02EC-4C71-A4EA-8E99B01EAD66}"/>
              </a:ext>
            </a:extLst>
          </p:cNvPr>
          <p:cNvSpPr/>
          <p:nvPr/>
        </p:nvSpPr>
        <p:spPr>
          <a:xfrm>
            <a:off x="3109111" y="5367338"/>
            <a:ext cx="341851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C00000"/>
                </a:solidFill>
              </a:rPr>
              <a:t>아동인구 지속감소에 따른</a:t>
            </a:r>
            <a:endParaRPr lang="en-US" altLang="ko-KR" b="1" dirty="0">
              <a:solidFill>
                <a:srgbClr val="C00000"/>
              </a:solidFill>
            </a:endParaRPr>
          </a:p>
          <a:p>
            <a:r>
              <a:rPr lang="ko-KR" altLang="en-US" sz="1600" dirty="0"/>
              <a:t>사업</a:t>
            </a:r>
            <a:r>
              <a:rPr lang="en-US" altLang="ko-KR" sz="1600" dirty="0"/>
              <a:t>1. </a:t>
            </a:r>
            <a:r>
              <a:rPr lang="ko-KR" altLang="en-US" sz="1600" dirty="0" err="1"/>
              <a:t>다함께</a:t>
            </a:r>
            <a:r>
              <a:rPr lang="ko-KR" altLang="en-US" sz="1600" dirty="0"/>
              <a:t> 돌봄</a:t>
            </a:r>
            <a:r>
              <a:rPr lang="en-US" altLang="ko-KR" sz="1600" dirty="0"/>
              <a:t>, </a:t>
            </a:r>
            <a:r>
              <a:rPr lang="ko-KR" altLang="en-US" sz="1600" dirty="0"/>
              <a:t>지역아동센터</a:t>
            </a:r>
            <a:endParaRPr lang="en-US" altLang="ko-KR" sz="1600" dirty="0"/>
          </a:p>
          <a:p>
            <a:r>
              <a:rPr lang="ko-KR" altLang="en-US" sz="1600" dirty="0"/>
              <a:t>사업</a:t>
            </a:r>
            <a:r>
              <a:rPr lang="en-US" altLang="ko-KR" sz="1600" dirty="0"/>
              <a:t>2. </a:t>
            </a:r>
            <a:r>
              <a:rPr lang="ko-KR" altLang="en-US" sz="1600" dirty="0"/>
              <a:t>국공립 어린이집 확충</a:t>
            </a:r>
            <a:endParaRPr lang="en-US" altLang="ko-KR" sz="1600" dirty="0"/>
          </a:p>
          <a:p>
            <a:r>
              <a:rPr lang="ko-KR" altLang="en-US" sz="1600" dirty="0"/>
              <a:t>사업</a:t>
            </a:r>
            <a:r>
              <a:rPr lang="en-US" altLang="ko-KR" sz="1600" dirty="0"/>
              <a:t>3. </a:t>
            </a:r>
            <a:r>
              <a:rPr lang="ko-KR" altLang="en-US" sz="1600" dirty="0"/>
              <a:t>출산 지원 및 양육수당지급</a:t>
            </a:r>
          </a:p>
        </p:txBody>
      </p:sp>
    </p:spTree>
    <p:extLst>
      <p:ext uri="{BB962C8B-B14F-4D97-AF65-F5344CB8AC3E}">
        <p14:creationId xmlns:p14="http://schemas.microsoft.com/office/powerpoint/2010/main" val="91448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1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6" grpId="0"/>
      <p:bldP spid="27" grpId="0" animBg="1"/>
      <p:bldP spid="28" grpId="0"/>
      <p:bldP spid="29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82">
            <a:extLst>
              <a:ext uri="{FF2B5EF4-FFF2-40B4-BE49-F238E27FC236}">
                <a16:creationId xmlns:a16="http://schemas.microsoft.com/office/drawing/2014/main" id="{1450B9DE-A9D3-48EE-8611-011B80406C79}"/>
              </a:ext>
            </a:extLst>
          </p:cNvPr>
          <p:cNvGrpSpPr/>
          <p:nvPr/>
        </p:nvGrpSpPr>
        <p:grpSpPr>
          <a:xfrm>
            <a:off x="4631994" y="1800653"/>
            <a:ext cx="2447925" cy="4721732"/>
            <a:chOff x="3257550" y="2077045"/>
            <a:chExt cx="2447925" cy="4232275"/>
          </a:xfrm>
        </p:grpSpPr>
        <p:grpSp>
          <p:nvGrpSpPr>
            <p:cNvPr id="5" name="그룹 259">
              <a:extLst>
                <a:ext uri="{FF2B5EF4-FFF2-40B4-BE49-F238E27FC236}">
                  <a16:creationId xmlns:a16="http://schemas.microsoft.com/office/drawing/2014/main" id="{D4D96426-BF90-4D4E-B5B3-7AAB7778A2C2}"/>
                </a:ext>
              </a:extLst>
            </p:cNvPr>
            <p:cNvGrpSpPr/>
            <p:nvPr/>
          </p:nvGrpSpPr>
          <p:grpSpPr>
            <a:xfrm>
              <a:off x="3708400" y="4474170"/>
              <a:ext cx="1546225" cy="714375"/>
              <a:chOff x="3708400" y="4330154"/>
              <a:chExt cx="1546225" cy="714375"/>
            </a:xfrm>
          </p:grpSpPr>
          <p:sp>
            <p:nvSpPr>
              <p:cNvPr id="46" name="Freeform 204">
                <a:extLst>
                  <a:ext uri="{FF2B5EF4-FFF2-40B4-BE49-F238E27FC236}">
                    <a16:creationId xmlns:a16="http://schemas.microsoft.com/office/drawing/2014/main" id="{F7B2235F-11DF-4C5D-A708-E984989770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8400" y="4330154"/>
                <a:ext cx="358775" cy="3714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6" y="40"/>
                  </a:cxn>
                  <a:cxn ang="0">
                    <a:pos x="28" y="76"/>
                  </a:cxn>
                  <a:cxn ang="0">
                    <a:pos x="38" y="106"/>
                  </a:cxn>
                  <a:cxn ang="0">
                    <a:pos x="42" y="128"/>
                  </a:cxn>
                  <a:cxn ang="0">
                    <a:pos x="42" y="128"/>
                  </a:cxn>
                  <a:cxn ang="0">
                    <a:pos x="42" y="180"/>
                  </a:cxn>
                  <a:cxn ang="0">
                    <a:pos x="46" y="234"/>
                  </a:cxn>
                  <a:cxn ang="0">
                    <a:pos x="226" y="234"/>
                  </a:cxn>
                  <a:cxn ang="0">
                    <a:pos x="226" y="0"/>
                  </a:cxn>
                  <a:cxn ang="0">
                    <a:pos x="0" y="0"/>
                  </a:cxn>
                </a:cxnLst>
                <a:rect l="0" t="0" r="r" b="b"/>
                <a:pathLst>
                  <a:path w="226" h="234">
                    <a:moveTo>
                      <a:pt x="0" y="0"/>
                    </a:moveTo>
                    <a:lnTo>
                      <a:pt x="0" y="0"/>
                    </a:lnTo>
                    <a:lnTo>
                      <a:pt x="16" y="40"/>
                    </a:lnTo>
                    <a:lnTo>
                      <a:pt x="28" y="76"/>
                    </a:lnTo>
                    <a:lnTo>
                      <a:pt x="38" y="106"/>
                    </a:lnTo>
                    <a:lnTo>
                      <a:pt x="42" y="128"/>
                    </a:lnTo>
                    <a:lnTo>
                      <a:pt x="42" y="128"/>
                    </a:lnTo>
                    <a:lnTo>
                      <a:pt x="42" y="180"/>
                    </a:lnTo>
                    <a:lnTo>
                      <a:pt x="46" y="234"/>
                    </a:lnTo>
                    <a:lnTo>
                      <a:pt x="226" y="234"/>
                    </a:lnTo>
                    <a:lnTo>
                      <a:pt x="22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DF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Rectangle 205">
                <a:extLst>
                  <a:ext uri="{FF2B5EF4-FFF2-40B4-BE49-F238E27FC236}">
                    <a16:creationId xmlns:a16="http://schemas.microsoft.com/office/drawing/2014/main" id="{84BE583E-45B5-4D70-A905-19BEB353E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7175" y="4330154"/>
                <a:ext cx="409575" cy="371475"/>
              </a:xfrm>
              <a:prstGeom prst="rect">
                <a:avLst/>
              </a:prstGeom>
              <a:solidFill>
                <a:srgbClr val="D4D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8" name="Rectangle 206">
                <a:extLst>
                  <a:ext uri="{FF2B5EF4-FFF2-40B4-BE49-F238E27FC236}">
                    <a16:creationId xmlns:a16="http://schemas.microsoft.com/office/drawing/2014/main" id="{3EF2FE3A-8FA0-4687-8FCE-368463A3E3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6750" y="4330154"/>
                <a:ext cx="422275" cy="371475"/>
              </a:xfrm>
              <a:prstGeom prst="rect">
                <a:avLst/>
              </a:prstGeom>
              <a:solidFill>
                <a:srgbClr val="E2DF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Freeform 207">
                <a:extLst>
                  <a:ext uri="{FF2B5EF4-FFF2-40B4-BE49-F238E27FC236}">
                    <a16:creationId xmlns:a16="http://schemas.microsoft.com/office/drawing/2014/main" id="{6C046A94-A409-4726-AE99-6184C1485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025" y="4330154"/>
                <a:ext cx="355600" cy="371475"/>
              </a:xfrm>
              <a:custGeom>
                <a:avLst/>
                <a:gdLst/>
                <a:ahLst/>
                <a:cxnLst>
                  <a:cxn ang="0">
                    <a:pos x="224" y="0"/>
                  </a:cxn>
                  <a:cxn ang="0">
                    <a:pos x="0" y="0"/>
                  </a:cxn>
                  <a:cxn ang="0">
                    <a:pos x="0" y="234"/>
                  </a:cxn>
                  <a:cxn ang="0">
                    <a:pos x="170" y="234"/>
                  </a:cxn>
                  <a:cxn ang="0">
                    <a:pos x="170" y="234"/>
                  </a:cxn>
                  <a:cxn ang="0">
                    <a:pos x="172" y="206"/>
                  </a:cxn>
                  <a:cxn ang="0">
                    <a:pos x="176" y="176"/>
                  </a:cxn>
                  <a:cxn ang="0">
                    <a:pos x="188" y="116"/>
                  </a:cxn>
                  <a:cxn ang="0">
                    <a:pos x="206" y="58"/>
                  </a:cxn>
                  <a:cxn ang="0">
                    <a:pos x="224" y="0"/>
                  </a:cxn>
                  <a:cxn ang="0">
                    <a:pos x="224" y="0"/>
                  </a:cxn>
                </a:cxnLst>
                <a:rect l="0" t="0" r="r" b="b"/>
                <a:pathLst>
                  <a:path w="224" h="234">
                    <a:moveTo>
                      <a:pt x="224" y="0"/>
                    </a:moveTo>
                    <a:lnTo>
                      <a:pt x="0" y="0"/>
                    </a:lnTo>
                    <a:lnTo>
                      <a:pt x="0" y="234"/>
                    </a:lnTo>
                    <a:lnTo>
                      <a:pt x="170" y="234"/>
                    </a:lnTo>
                    <a:lnTo>
                      <a:pt x="170" y="234"/>
                    </a:lnTo>
                    <a:lnTo>
                      <a:pt x="172" y="206"/>
                    </a:lnTo>
                    <a:lnTo>
                      <a:pt x="176" y="176"/>
                    </a:lnTo>
                    <a:lnTo>
                      <a:pt x="188" y="116"/>
                    </a:lnTo>
                    <a:lnTo>
                      <a:pt x="206" y="58"/>
                    </a:lnTo>
                    <a:lnTo>
                      <a:pt x="224" y="0"/>
                    </a:lnTo>
                    <a:lnTo>
                      <a:pt x="224" y="0"/>
                    </a:lnTo>
                    <a:close/>
                  </a:path>
                </a:pathLst>
              </a:custGeom>
              <a:solidFill>
                <a:srgbClr val="D4D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Freeform 208">
                <a:extLst>
                  <a:ext uri="{FF2B5EF4-FFF2-40B4-BE49-F238E27FC236}">
                    <a16:creationId xmlns:a16="http://schemas.microsoft.com/office/drawing/2014/main" id="{1442E19C-312B-4647-9D28-787312878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4701629"/>
                <a:ext cx="285750" cy="3429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30"/>
                  </a:cxn>
                  <a:cxn ang="0">
                    <a:pos x="8" y="60"/>
                  </a:cxn>
                  <a:cxn ang="0">
                    <a:pos x="18" y="90"/>
                  </a:cxn>
                  <a:cxn ang="0">
                    <a:pos x="30" y="118"/>
                  </a:cxn>
                  <a:cxn ang="0">
                    <a:pos x="38" y="132"/>
                  </a:cxn>
                  <a:cxn ang="0">
                    <a:pos x="48" y="146"/>
                  </a:cxn>
                  <a:cxn ang="0">
                    <a:pos x="58" y="160"/>
                  </a:cxn>
                  <a:cxn ang="0">
                    <a:pos x="70" y="172"/>
                  </a:cxn>
                  <a:cxn ang="0">
                    <a:pos x="84" y="184"/>
                  </a:cxn>
                  <a:cxn ang="0">
                    <a:pos x="100" y="196"/>
                  </a:cxn>
                  <a:cxn ang="0">
                    <a:pos x="118" y="206"/>
                  </a:cxn>
                  <a:cxn ang="0">
                    <a:pos x="136" y="216"/>
                  </a:cxn>
                  <a:cxn ang="0">
                    <a:pos x="180" y="216"/>
                  </a:cxn>
                  <a:cxn ang="0">
                    <a:pos x="180" y="0"/>
                  </a:cxn>
                  <a:cxn ang="0">
                    <a:pos x="0" y="0"/>
                  </a:cxn>
                </a:cxnLst>
                <a:rect l="0" t="0" r="r" b="b"/>
                <a:pathLst>
                  <a:path w="180" h="216">
                    <a:moveTo>
                      <a:pt x="0" y="0"/>
                    </a:moveTo>
                    <a:lnTo>
                      <a:pt x="0" y="0"/>
                    </a:lnTo>
                    <a:lnTo>
                      <a:pt x="2" y="30"/>
                    </a:lnTo>
                    <a:lnTo>
                      <a:pt x="8" y="60"/>
                    </a:lnTo>
                    <a:lnTo>
                      <a:pt x="18" y="90"/>
                    </a:lnTo>
                    <a:lnTo>
                      <a:pt x="30" y="118"/>
                    </a:lnTo>
                    <a:lnTo>
                      <a:pt x="38" y="132"/>
                    </a:lnTo>
                    <a:lnTo>
                      <a:pt x="48" y="146"/>
                    </a:lnTo>
                    <a:lnTo>
                      <a:pt x="58" y="160"/>
                    </a:lnTo>
                    <a:lnTo>
                      <a:pt x="70" y="172"/>
                    </a:lnTo>
                    <a:lnTo>
                      <a:pt x="84" y="184"/>
                    </a:lnTo>
                    <a:lnTo>
                      <a:pt x="100" y="196"/>
                    </a:lnTo>
                    <a:lnTo>
                      <a:pt x="118" y="206"/>
                    </a:lnTo>
                    <a:lnTo>
                      <a:pt x="136" y="216"/>
                    </a:lnTo>
                    <a:lnTo>
                      <a:pt x="180" y="216"/>
                    </a:lnTo>
                    <a:lnTo>
                      <a:pt x="18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Rectangle 209">
                <a:extLst>
                  <a:ext uri="{FF2B5EF4-FFF2-40B4-BE49-F238E27FC236}">
                    <a16:creationId xmlns:a16="http://schemas.microsoft.com/office/drawing/2014/main" id="{2175F5B2-3EB6-4834-A527-21C4F7E928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7175" y="4701629"/>
                <a:ext cx="409575" cy="342900"/>
              </a:xfrm>
              <a:prstGeom prst="rect">
                <a:avLst/>
              </a:prstGeom>
              <a:solidFill>
                <a:srgbClr val="E2DF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Rectangle 210">
                <a:extLst>
                  <a:ext uri="{FF2B5EF4-FFF2-40B4-BE49-F238E27FC236}">
                    <a16:creationId xmlns:a16="http://schemas.microsoft.com/office/drawing/2014/main" id="{F3986A4F-9E5C-4B6F-AB28-C52556F1D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6750" y="4701629"/>
                <a:ext cx="422275" cy="342900"/>
              </a:xfrm>
              <a:prstGeom prst="rect">
                <a:avLst/>
              </a:prstGeom>
              <a:solidFill>
                <a:srgbClr val="D4D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Freeform 211">
                <a:extLst>
                  <a:ext uri="{FF2B5EF4-FFF2-40B4-BE49-F238E27FC236}">
                    <a16:creationId xmlns:a16="http://schemas.microsoft.com/office/drawing/2014/main" id="{86AF0BF8-53E4-4EED-AC47-955F5CA580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025" y="4701629"/>
                <a:ext cx="269875" cy="3429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16"/>
                  </a:cxn>
                  <a:cxn ang="0">
                    <a:pos x="36" y="216"/>
                  </a:cxn>
                  <a:cxn ang="0">
                    <a:pos x="36" y="216"/>
                  </a:cxn>
                  <a:cxn ang="0">
                    <a:pos x="40" y="214"/>
                  </a:cxn>
                  <a:cxn ang="0">
                    <a:pos x="54" y="208"/>
                  </a:cxn>
                  <a:cxn ang="0">
                    <a:pos x="74" y="196"/>
                  </a:cxn>
                  <a:cxn ang="0">
                    <a:pos x="86" y="188"/>
                  </a:cxn>
                  <a:cxn ang="0">
                    <a:pos x="98" y="178"/>
                  </a:cxn>
                  <a:cxn ang="0">
                    <a:pos x="110" y="164"/>
                  </a:cxn>
                  <a:cxn ang="0">
                    <a:pos x="122" y="150"/>
                  </a:cxn>
                  <a:cxn ang="0">
                    <a:pos x="134" y="132"/>
                  </a:cxn>
                  <a:cxn ang="0">
                    <a:pos x="144" y="114"/>
                  </a:cxn>
                  <a:cxn ang="0">
                    <a:pos x="152" y="90"/>
                  </a:cxn>
                  <a:cxn ang="0">
                    <a:pos x="160" y="66"/>
                  </a:cxn>
                  <a:cxn ang="0">
                    <a:pos x="166" y="38"/>
                  </a:cxn>
                  <a:cxn ang="0">
                    <a:pos x="168" y="6"/>
                  </a:cxn>
                  <a:cxn ang="0">
                    <a:pos x="168" y="6"/>
                  </a:cxn>
                  <a:cxn ang="0">
                    <a:pos x="170" y="0"/>
                  </a:cxn>
                  <a:cxn ang="0">
                    <a:pos x="0" y="0"/>
                  </a:cxn>
                </a:cxnLst>
                <a:rect l="0" t="0" r="r" b="b"/>
                <a:pathLst>
                  <a:path w="170" h="216">
                    <a:moveTo>
                      <a:pt x="0" y="0"/>
                    </a:moveTo>
                    <a:lnTo>
                      <a:pt x="0" y="216"/>
                    </a:lnTo>
                    <a:lnTo>
                      <a:pt x="36" y="216"/>
                    </a:lnTo>
                    <a:lnTo>
                      <a:pt x="36" y="216"/>
                    </a:lnTo>
                    <a:lnTo>
                      <a:pt x="40" y="214"/>
                    </a:lnTo>
                    <a:lnTo>
                      <a:pt x="54" y="208"/>
                    </a:lnTo>
                    <a:lnTo>
                      <a:pt x="74" y="196"/>
                    </a:lnTo>
                    <a:lnTo>
                      <a:pt x="86" y="188"/>
                    </a:lnTo>
                    <a:lnTo>
                      <a:pt x="98" y="178"/>
                    </a:lnTo>
                    <a:lnTo>
                      <a:pt x="110" y="164"/>
                    </a:lnTo>
                    <a:lnTo>
                      <a:pt x="122" y="150"/>
                    </a:lnTo>
                    <a:lnTo>
                      <a:pt x="134" y="132"/>
                    </a:lnTo>
                    <a:lnTo>
                      <a:pt x="144" y="114"/>
                    </a:lnTo>
                    <a:lnTo>
                      <a:pt x="152" y="90"/>
                    </a:lnTo>
                    <a:lnTo>
                      <a:pt x="160" y="66"/>
                    </a:lnTo>
                    <a:lnTo>
                      <a:pt x="166" y="38"/>
                    </a:lnTo>
                    <a:lnTo>
                      <a:pt x="168" y="6"/>
                    </a:lnTo>
                    <a:lnTo>
                      <a:pt x="168" y="6"/>
                    </a:lnTo>
                    <a:lnTo>
                      <a:pt x="17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DF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그룹 256">
              <a:extLst>
                <a:ext uri="{FF2B5EF4-FFF2-40B4-BE49-F238E27FC236}">
                  <a16:creationId xmlns:a16="http://schemas.microsoft.com/office/drawing/2014/main" id="{C29C86DB-BE6E-45EB-8C01-6133152BC196}"/>
                </a:ext>
              </a:extLst>
            </p:cNvPr>
            <p:cNvGrpSpPr/>
            <p:nvPr/>
          </p:nvGrpSpPr>
          <p:grpSpPr>
            <a:xfrm>
              <a:off x="3349625" y="2077045"/>
              <a:ext cx="2263775" cy="755650"/>
              <a:chOff x="3349625" y="1933029"/>
              <a:chExt cx="2263775" cy="755650"/>
            </a:xfrm>
          </p:grpSpPr>
          <p:sp>
            <p:nvSpPr>
              <p:cNvPr id="34" name="Freeform 198">
                <a:extLst>
                  <a:ext uri="{FF2B5EF4-FFF2-40B4-BE49-F238E27FC236}">
                    <a16:creationId xmlns:a16="http://schemas.microsoft.com/office/drawing/2014/main" id="{8001D7D2-C24D-4804-9430-59A1B47A2D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7750" y="2253704"/>
                <a:ext cx="66675" cy="66675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42" y="42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42" h="42">
                    <a:moveTo>
                      <a:pt x="0" y="42"/>
                    </a:moveTo>
                    <a:lnTo>
                      <a:pt x="42" y="42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A7E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Freeform 199">
                <a:extLst>
                  <a:ext uri="{FF2B5EF4-FFF2-40B4-BE49-F238E27FC236}">
                    <a16:creationId xmlns:a16="http://schemas.microsoft.com/office/drawing/2014/main" id="{8E3E1EC0-2CA4-45BB-AC08-179FEAC458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7175" y="1933029"/>
                <a:ext cx="409575" cy="387350"/>
              </a:xfrm>
              <a:custGeom>
                <a:avLst/>
                <a:gdLst/>
                <a:ahLst/>
                <a:cxnLst>
                  <a:cxn ang="0">
                    <a:pos x="0" y="46"/>
                  </a:cxn>
                  <a:cxn ang="0">
                    <a:pos x="0" y="244"/>
                  </a:cxn>
                  <a:cxn ang="0">
                    <a:pos x="258" y="244"/>
                  </a:cxn>
                  <a:cxn ang="0">
                    <a:pos x="258" y="0"/>
                  </a:cxn>
                  <a:cxn ang="0">
                    <a:pos x="258" y="0"/>
                  </a:cxn>
                  <a:cxn ang="0">
                    <a:pos x="224" y="0"/>
                  </a:cxn>
                  <a:cxn ang="0">
                    <a:pos x="190" y="2"/>
                  </a:cxn>
                  <a:cxn ang="0">
                    <a:pos x="158" y="6"/>
                  </a:cxn>
                  <a:cxn ang="0">
                    <a:pos x="124" y="12"/>
                  </a:cxn>
                  <a:cxn ang="0">
                    <a:pos x="92" y="18"/>
                  </a:cxn>
                  <a:cxn ang="0">
                    <a:pos x="62" y="26"/>
                  </a:cxn>
                  <a:cxn ang="0">
                    <a:pos x="30" y="36"/>
                  </a:cxn>
                  <a:cxn ang="0">
                    <a:pos x="0" y="46"/>
                  </a:cxn>
                  <a:cxn ang="0">
                    <a:pos x="0" y="46"/>
                  </a:cxn>
                </a:cxnLst>
                <a:rect l="0" t="0" r="r" b="b"/>
                <a:pathLst>
                  <a:path w="258" h="244">
                    <a:moveTo>
                      <a:pt x="0" y="46"/>
                    </a:moveTo>
                    <a:lnTo>
                      <a:pt x="0" y="244"/>
                    </a:lnTo>
                    <a:lnTo>
                      <a:pt x="258" y="244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24" y="0"/>
                    </a:lnTo>
                    <a:lnTo>
                      <a:pt x="190" y="2"/>
                    </a:lnTo>
                    <a:lnTo>
                      <a:pt x="158" y="6"/>
                    </a:lnTo>
                    <a:lnTo>
                      <a:pt x="124" y="12"/>
                    </a:lnTo>
                    <a:lnTo>
                      <a:pt x="92" y="18"/>
                    </a:lnTo>
                    <a:lnTo>
                      <a:pt x="62" y="26"/>
                    </a:lnTo>
                    <a:lnTo>
                      <a:pt x="30" y="3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EA7E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Freeform 200">
                <a:extLst>
                  <a:ext uri="{FF2B5EF4-FFF2-40B4-BE49-F238E27FC236}">
                    <a16:creationId xmlns:a16="http://schemas.microsoft.com/office/drawing/2014/main" id="{D66DEF7C-252B-4E87-8496-CA7BB9154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375" y="2234654"/>
                <a:ext cx="88900" cy="857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4"/>
                  </a:cxn>
                  <a:cxn ang="0">
                    <a:pos x="56" y="54"/>
                  </a:cxn>
                  <a:cxn ang="0">
                    <a:pos x="56" y="54"/>
                  </a:cxn>
                  <a:cxn ang="0">
                    <a:pos x="28" y="26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6" h="54">
                    <a:moveTo>
                      <a:pt x="0" y="0"/>
                    </a:moveTo>
                    <a:lnTo>
                      <a:pt x="0" y="54"/>
                    </a:lnTo>
                    <a:lnTo>
                      <a:pt x="56" y="54"/>
                    </a:lnTo>
                    <a:lnTo>
                      <a:pt x="56" y="54"/>
                    </a:lnTo>
                    <a:lnTo>
                      <a:pt x="28" y="2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1AA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Freeform 201">
                <a:extLst>
                  <a:ext uri="{FF2B5EF4-FFF2-40B4-BE49-F238E27FC236}">
                    <a16:creationId xmlns:a16="http://schemas.microsoft.com/office/drawing/2014/main" id="{2DADB957-8877-4971-9D77-047B5F2EFE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025" y="2006054"/>
                <a:ext cx="387350" cy="3143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98"/>
                  </a:cxn>
                  <a:cxn ang="0">
                    <a:pos x="244" y="198"/>
                  </a:cxn>
                  <a:cxn ang="0">
                    <a:pos x="244" y="144"/>
                  </a:cxn>
                  <a:cxn ang="0">
                    <a:pos x="244" y="144"/>
                  </a:cxn>
                  <a:cxn ang="0">
                    <a:pos x="216" y="122"/>
                  </a:cxn>
                  <a:cxn ang="0">
                    <a:pos x="188" y="100"/>
                  </a:cxn>
                  <a:cxn ang="0">
                    <a:pos x="160" y="80"/>
                  </a:cxn>
                  <a:cxn ang="0">
                    <a:pos x="130" y="62"/>
                  </a:cxn>
                  <a:cxn ang="0">
                    <a:pos x="98" y="44"/>
                  </a:cxn>
                  <a:cxn ang="0">
                    <a:pos x="66" y="28"/>
                  </a:cxn>
                  <a:cxn ang="0">
                    <a:pos x="34" y="14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44" h="198">
                    <a:moveTo>
                      <a:pt x="0" y="0"/>
                    </a:moveTo>
                    <a:lnTo>
                      <a:pt x="0" y="198"/>
                    </a:lnTo>
                    <a:lnTo>
                      <a:pt x="244" y="198"/>
                    </a:lnTo>
                    <a:lnTo>
                      <a:pt x="244" y="144"/>
                    </a:lnTo>
                    <a:lnTo>
                      <a:pt x="244" y="144"/>
                    </a:lnTo>
                    <a:lnTo>
                      <a:pt x="216" y="122"/>
                    </a:lnTo>
                    <a:lnTo>
                      <a:pt x="188" y="100"/>
                    </a:lnTo>
                    <a:lnTo>
                      <a:pt x="160" y="80"/>
                    </a:lnTo>
                    <a:lnTo>
                      <a:pt x="130" y="62"/>
                    </a:lnTo>
                    <a:lnTo>
                      <a:pt x="98" y="44"/>
                    </a:lnTo>
                    <a:lnTo>
                      <a:pt x="66" y="28"/>
                    </a:lnTo>
                    <a:lnTo>
                      <a:pt x="34" y="1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7E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Freeform 202">
                <a:extLst>
                  <a:ext uri="{FF2B5EF4-FFF2-40B4-BE49-F238E27FC236}">
                    <a16:creationId xmlns:a16="http://schemas.microsoft.com/office/drawing/2014/main" id="{99FA59D5-904A-425C-808C-6129A06D2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6750" y="1933029"/>
                <a:ext cx="422275" cy="387350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44"/>
                  </a:cxn>
                  <a:cxn ang="0">
                    <a:pos x="266" y="244"/>
                  </a:cxn>
                  <a:cxn ang="0">
                    <a:pos x="266" y="46"/>
                  </a:cxn>
                  <a:cxn ang="0">
                    <a:pos x="266" y="46"/>
                  </a:cxn>
                  <a:cxn ang="0">
                    <a:pos x="236" y="36"/>
                  </a:cxn>
                  <a:cxn ang="0">
                    <a:pos x="204" y="26"/>
                  </a:cxn>
                  <a:cxn ang="0">
                    <a:pos x="172" y="18"/>
                  </a:cxn>
                  <a:cxn ang="0">
                    <a:pos x="138" y="12"/>
                  </a:cxn>
                  <a:cxn ang="0">
                    <a:pos x="106" y="6"/>
                  </a:cxn>
                  <a:cxn ang="0">
                    <a:pos x="72" y="2"/>
                  </a:cxn>
                  <a:cxn ang="0">
                    <a:pos x="38" y="0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266" h="244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44"/>
                    </a:lnTo>
                    <a:lnTo>
                      <a:pt x="266" y="244"/>
                    </a:lnTo>
                    <a:lnTo>
                      <a:pt x="266" y="46"/>
                    </a:lnTo>
                    <a:lnTo>
                      <a:pt x="266" y="46"/>
                    </a:lnTo>
                    <a:lnTo>
                      <a:pt x="236" y="36"/>
                    </a:lnTo>
                    <a:lnTo>
                      <a:pt x="204" y="26"/>
                    </a:lnTo>
                    <a:lnTo>
                      <a:pt x="172" y="18"/>
                    </a:lnTo>
                    <a:lnTo>
                      <a:pt x="138" y="12"/>
                    </a:lnTo>
                    <a:lnTo>
                      <a:pt x="106" y="6"/>
                    </a:lnTo>
                    <a:lnTo>
                      <a:pt x="72" y="2"/>
                    </a:lnTo>
                    <a:lnTo>
                      <a:pt x="38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1AA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Freeform 203">
                <a:extLst>
                  <a:ext uri="{FF2B5EF4-FFF2-40B4-BE49-F238E27FC236}">
                    <a16:creationId xmlns:a16="http://schemas.microsoft.com/office/drawing/2014/main" id="{18FB5F32-572D-432C-9F68-C45B0DFCD0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4425" y="2006054"/>
                <a:ext cx="412750" cy="314325"/>
              </a:xfrm>
              <a:custGeom>
                <a:avLst/>
                <a:gdLst/>
                <a:ahLst/>
                <a:cxnLst>
                  <a:cxn ang="0">
                    <a:pos x="0" y="156"/>
                  </a:cxn>
                  <a:cxn ang="0">
                    <a:pos x="0" y="198"/>
                  </a:cxn>
                  <a:cxn ang="0">
                    <a:pos x="260" y="198"/>
                  </a:cxn>
                  <a:cxn ang="0">
                    <a:pos x="260" y="0"/>
                  </a:cxn>
                  <a:cxn ang="0">
                    <a:pos x="260" y="0"/>
                  </a:cxn>
                  <a:cxn ang="0">
                    <a:pos x="224" y="14"/>
                  </a:cxn>
                  <a:cxn ang="0">
                    <a:pos x="188" y="28"/>
                  </a:cxn>
                  <a:cxn ang="0">
                    <a:pos x="154" y="46"/>
                  </a:cxn>
                  <a:cxn ang="0">
                    <a:pos x="122" y="64"/>
                  </a:cxn>
                  <a:cxn ang="0">
                    <a:pos x="90" y="86"/>
                  </a:cxn>
                  <a:cxn ang="0">
                    <a:pos x="58" y="108"/>
                  </a:cxn>
                  <a:cxn ang="0">
                    <a:pos x="30" y="130"/>
                  </a:cxn>
                  <a:cxn ang="0">
                    <a:pos x="0" y="156"/>
                  </a:cxn>
                  <a:cxn ang="0">
                    <a:pos x="0" y="156"/>
                  </a:cxn>
                </a:cxnLst>
                <a:rect l="0" t="0" r="r" b="b"/>
                <a:pathLst>
                  <a:path w="260" h="198">
                    <a:moveTo>
                      <a:pt x="0" y="156"/>
                    </a:moveTo>
                    <a:lnTo>
                      <a:pt x="0" y="198"/>
                    </a:lnTo>
                    <a:lnTo>
                      <a:pt x="260" y="198"/>
                    </a:lnTo>
                    <a:lnTo>
                      <a:pt x="260" y="0"/>
                    </a:lnTo>
                    <a:lnTo>
                      <a:pt x="260" y="0"/>
                    </a:lnTo>
                    <a:lnTo>
                      <a:pt x="224" y="14"/>
                    </a:lnTo>
                    <a:lnTo>
                      <a:pt x="188" y="28"/>
                    </a:lnTo>
                    <a:lnTo>
                      <a:pt x="154" y="46"/>
                    </a:lnTo>
                    <a:lnTo>
                      <a:pt x="122" y="64"/>
                    </a:lnTo>
                    <a:lnTo>
                      <a:pt x="90" y="86"/>
                    </a:lnTo>
                    <a:lnTo>
                      <a:pt x="58" y="108"/>
                    </a:lnTo>
                    <a:lnTo>
                      <a:pt x="30" y="130"/>
                    </a:lnTo>
                    <a:lnTo>
                      <a:pt x="0" y="156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F1AA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Freeform 212">
                <a:extLst>
                  <a:ext uri="{FF2B5EF4-FFF2-40B4-BE49-F238E27FC236}">
                    <a16:creationId xmlns:a16="http://schemas.microsoft.com/office/drawing/2014/main" id="{AD0EA405-F066-4160-A79B-7294DBEB0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9625" y="2320379"/>
                <a:ext cx="304800" cy="368300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150" y="0"/>
                  </a:cxn>
                  <a:cxn ang="0">
                    <a:pos x="126" y="26"/>
                  </a:cxn>
                  <a:cxn ang="0">
                    <a:pos x="106" y="52"/>
                  </a:cxn>
                  <a:cxn ang="0">
                    <a:pos x="84" y="80"/>
                  </a:cxn>
                  <a:cxn ang="0">
                    <a:pos x="64" y="108"/>
                  </a:cxn>
                  <a:cxn ang="0">
                    <a:pos x="46" y="138"/>
                  </a:cxn>
                  <a:cxn ang="0">
                    <a:pos x="30" y="168"/>
                  </a:cxn>
                  <a:cxn ang="0">
                    <a:pos x="14" y="200"/>
                  </a:cxn>
                  <a:cxn ang="0">
                    <a:pos x="0" y="232"/>
                  </a:cxn>
                  <a:cxn ang="0">
                    <a:pos x="192" y="232"/>
                  </a:cxn>
                  <a:cxn ang="0">
                    <a:pos x="192" y="0"/>
                  </a:cxn>
                  <a:cxn ang="0">
                    <a:pos x="150" y="0"/>
                  </a:cxn>
                </a:cxnLst>
                <a:rect l="0" t="0" r="r" b="b"/>
                <a:pathLst>
                  <a:path w="192" h="232">
                    <a:moveTo>
                      <a:pt x="150" y="0"/>
                    </a:moveTo>
                    <a:lnTo>
                      <a:pt x="150" y="0"/>
                    </a:lnTo>
                    <a:lnTo>
                      <a:pt x="126" y="26"/>
                    </a:lnTo>
                    <a:lnTo>
                      <a:pt x="106" y="52"/>
                    </a:lnTo>
                    <a:lnTo>
                      <a:pt x="84" y="80"/>
                    </a:lnTo>
                    <a:lnTo>
                      <a:pt x="64" y="108"/>
                    </a:lnTo>
                    <a:lnTo>
                      <a:pt x="46" y="138"/>
                    </a:lnTo>
                    <a:lnTo>
                      <a:pt x="30" y="168"/>
                    </a:lnTo>
                    <a:lnTo>
                      <a:pt x="14" y="200"/>
                    </a:lnTo>
                    <a:lnTo>
                      <a:pt x="0" y="232"/>
                    </a:lnTo>
                    <a:lnTo>
                      <a:pt x="192" y="232"/>
                    </a:lnTo>
                    <a:lnTo>
                      <a:pt x="192" y="0"/>
                    </a:lnTo>
                    <a:lnTo>
                      <a:pt x="150" y="0"/>
                    </a:lnTo>
                    <a:close/>
                  </a:path>
                </a:pathLst>
              </a:custGeom>
              <a:solidFill>
                <a:srgbClr val="F1AA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Rectangle 213">
                <a:extLst>
                  <a:ext uri="{FF2B5EF4-FFF2-40B4-BE49-F238E27FC236}">
                    <a16:creationId xmlns:a16="http://schemas.microsoft.com/office/drawing/2014/main" id="{BBE78485-4314-446D-986E-616F79B75F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4425" y="2320379"/>
                <a:ext cx="412750" cy="368300"/>
              </a:xfrm>
              <a:prstGeom prst="rect">
                <a:avLst/>
              </a:prstGeom>
              <a:solidFill>
                <a:srgbClr val="EA7E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Rectangle 214">
                <a:extLst>
                  <a:ext uri="{FF2B5EF4-FFF2-40B4-BE49-F238E27FC236}">
                    <a16:creationId xmlns:a16="http://schemas.microsoft.com/office/drawing/2014/main" id="{81DD98DE-B125-4E66-A045-54D87D87EE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7175" y="2320379"/>
                <a:ext cx="409575" cy="368300"/>
              </a:xfrm>
              <a:prstGeom prst="rect">
                <a:avLst/>
              </a:prstGeom>
              <a:solidFill>
                <a:srgbClr val="F1AA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Rectangle 215">
                <a:extLst>
                  <a:ext uri="{FF2B5EF4-FFF2-40B4-BE49-F238E27FC236}">
                    <a16:creationId xmlns:a16="http://schemas.microsoft.com/office/drawing/2014/main" id="{AEF2FFC1-5DB1-48C1-BD6B-04677E764B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9025" y="2320379"/>
                <a:ext cx="387350" cy="368300"/>
              </a:xfrm>
              <a:prstGeom prst="rect">
                <a:avLst/>
              </a:prstGeom>
              <a:solidFill>
                <a:srgbClr val="F1AA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Freeform 216">
                <a:extLst>
                  <a:ext uri="{FF2B5EF4-FFF2-40B4-BE49-F238E27FC236}">
                    <a16:creationId xmlns:a16="http://schemas.microsoft.com/office/drawing/2014/main" id="{A7EC11AD-ECE1-4C2D-B723-9F3CE1D6E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375" y="2320379"/>
                <a:ext cx="327025" cy="368300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0" y="0"/>
                  </a:cxn>
                  <a:cxn ang="0">
                    <a:pos x="0" y="232"/>
                  </a:cxn>
                  <a:cxn ang="0">
                    <a:pos x="206" y="232"/>
                  </a:cxn>
                  <a:cxn ang="0">
                    <a:pos x="206" y="232"/>
                  </a:cxn>
                  <a:cxn ang="0">
                    <a:pos x="192" y="200"/>
                  </a:cxn>
                  <a:cxn ang="0">
                    <a:pos x="176" y="168"/>
                  </a:cxn>
                  <a:cxn ang="0">
                    <a:pos x="158" y="138"/>
                  </a:cxn>
                  <a:cxn ang="0">
                    <a:pos x="140" y="108"/>
                  </a:cxn>
                  <a:cxn ang="0">
                    <a:pos x="122" y="80"/>
                  </a:cxn>
                  <a:cxn ang="0">
                    <a:pos x="100" y="52"/>
                  </a:cxn>
                  <a:cxn ang="0">
                    <a:pos x="78" y="26"/>
                  </a:cxn>
                  <a:cxn ang="0">
                    <a:pos x="56" y="0"/>
                  </a:cxn>
                  <a:cxn ang="0">
                    <a:pos x="56" y="0"/>
                  </a:cxn>
                </a:cxnLst>
                <a:rect l="0" t="0" r="r" b="b"/>
                <a:pathLst>
                  <a:path w="206" h="232">
                    <a:moveTo>
                      <a:pt x="56" y="0"/>
                    </a:moveTo>
                    <a:lnTo>
                      <a:pt x="0" y="0"/>
                    </a:lnTo>
                    <a:lnTo>
                      <a:pt x="0" y="232"/>
                    </a:lnTo>
                    <a:lnTo>
                      <a:pt x="206" y="232"/>
                    </a:lnTo>
                    <a:lnTo>
                      <a:pt x="206" y="232"/>
                    </a:lnTo>
                    <a:lnTo>
                      <a:pt x="192" y="200"/>
                    </a:lnTo>
                    <a:lnTo>
                      <a:pt x="176" y="168"/>
                    </a:lnTo>
                    <a:lnTo>
                      <a:pt x="158" y="138"/>
                    </a:lnTo>
                    <a:lnTo>
                      <a:pt x="140" y="108"/>
                    </a:lnTo>
                    <a:lnTo>
                      <a:pt x="122" y="80"/>
                    </a:lnTo>
                    <a:lnTo>
                      <a:pt x="100" y="52"/>
                    </a:lnTo>
                    <a:lnTo>
                      <a:pt x="78" y="26"/>
                    </a:lnTo>
                    <a:lnTo>
                      <a:pt x="56" y="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EA7E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Rectangle 217">
                <a:extLst>
                  <a:ext uri="{FF2B5EF4-FFF2-40B4-BE49-F238E27FC236}">
                    <a16:creationId xmlns:a16="http://schemas.microsoft.com/office/drawing/2014/main" id="{FAA92B1E-15D9-4FF3-9503-CF1A1D05B9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6750" y="2320379"/>
                <a:ext cx="422275" cy="368300"/>
              </a:xfrm>
              <a:prstGeom prst="rect">
                <a:avLst/>
              </a:prstGeom>
              <a:solidFill>
                <a:srgbClr val="EA7E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그룹 257">
              <a:extLst>
                <a:ext uri="{FF2B5EF4-FFF2-40B4-BE49-F238E27FC236}">
                  <a16:creationId xmlns:a16="http://schemas.microsoft.com/office/drawing/2014/main" id="{CEC01CFE-1ECE-4E6F-BBF3-C403BBE8A1B8}"/>
                </a:ext>
              </a:extLst>
            </p:cNvPr>
            <p:cNvGrpSpPr/>
            <p:nvPr/>
          </p:nvGrpSpPr>
          <p:grpSpPr>
            <a:xfrm>
              <a:off x="3257550" y="2886670"/>
              <a:ext cx="2447925" cy="746125"/>
              <a:chOff x="3257550" y="2742654"/>
              <a:chExt cx="2447925" cy="746125"/>
            </a:xfrm>
          </p:grpSpPr>
          <p:sp>
            <p:nvSpPr>
              <p:cNvPr id="22" name="Freeform 218">
                <a:extLst>
                  <a:ext uri="{FF2B5EF4-FFF2-40B4-BE49-F238E27FC236}">
                    <a16:creationId xmlns:a16="http://schemas.microsoft.com/office/drawing/2014/main" id="{F79BBEFE-1714-499D-BEF3-0ADBE77E29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7550" y="2742654"/>
                <a:ext cx="396875" cy="377825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44" y="0"/>
                  </a:cxn>
                  <a:cxn ang="0">
                    <a:pos x="26" y="56"/>
                  </a:cxn>
                  <a:cxn ang="0">
                    <a:pos x="12" y="116"/>
                  </a:cxn>
                  <a:cxn ang="0">
                    <a:pos x="8" y="146"/>
                  </a:cxn>
                  <a:cxn ang="0">
                    <a:pos x="4" y="176"/>
                  </a:cxn>
                  <a:cxn ang="0">
                    <a:pos x="2" y="206"/>
                  </a:cxn>
                  <a:cxn ang="0">
                    <a:pos x="0" y="238"/>
                  </a:cxn>
                  <a:cxn ang="0">
                    <a:pos x="250" y="238"/>
                  </a:cxn>
                  <a:cxn ang="0">
                    <a:pos x="250" y="0"/>
                  </a:cxn>
                  <a:cxn ang="0">
                    <a:pos x="44" y="0"/>
                  </a:cxn>
                </a:cxnLst>
                <a:rect l="0" t="0" r="r" b="b"/>
                <a:pathLst>
                  <a:path w="250" h="238">
                    <a:moveTo>
                      <a:pt x="44" y="0"/>
                    </a:moveTo>
                    <a:lnTo>
                      <a:pt x="44" y="0"/>
                    </a:lnTo>
                    <a:lnTo>
                      <a:pt x="26" y="56"/>
                    </a:lnTo>
                    <a:lnTo>
                      <a:pt x="12" y="116"/>
                    </a:lnTo>
                    <a:lnTo>
                      <a:pt x="8" y="146"/>
                    </a:lnTo>
                    <a:lnTo>
                      <a:pt x="4" y="176"/>
                    </a:lnTo>
                    <a:lnTo>
                      <a:pt x="2" y="206"/>
                    </a:lnTo>
                    <a:lnTo>
                      <a:pt x="0" y="238"/>
                    </a:lnTo>
                    <a:lnTo>
                      <a:pt x="250" y="238"/>
                    </a:lnTo>
                    <a:lnTo>
                      <a:pt x="250" y="0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467D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Rectangle 219">
                <a:extLst>
                  <a:ext uri="{FF2B5EF4-FFF2-40B4-BE49-F238E27FC236}">
                    <a16:creationId xmlns:a16="http://schemas.microsoft.com/office/drawing/2014/main" id="{7CB07FC5-8C66-4EAE-AC96-814A53646B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4425" y="2742654"/>
                <a:ext cx="412750" cy="377825"/>
              </a:xfrm>
              <a:prstGeom prst="rect">
                <a:avLst/>
              </a:prstGeom>
              <a:solidFill>
                <a:srgbClr val="3157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Rectangle 220">
                <a:extLst>
                  <a:ext uri="{FF2B5EF4-FFF2-40B4-BE49-F238E27FC236}">
                    <a16:creationId xmlns:a16="http://schemas.microsoft.com/office/drawing/2014/main" id="{AC9C3E83-773C-4286-9807-2DB5E92415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7175" y="2742654"/>
                <a:ext cx="409575" cy="377825"/>
              </a:xfrm>
              <a:prstGeom prst="rect">
                <a:avLst/>
              </a:prstGeom>
              <a:solidFill>
                <a:srgbClr val="467D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Rectangle 221">
                <a:extLst>
                  <a:ext uri="{FF2B5EF4-FFF2-40B4-BE49-F238E27FC236}">
                    <a16:creationId xmlns:a16="http://schemas.microsoft.com/office/drawing/2014/main" id="{75DAB52C-E2EA-4FF2-B907-3ED9DEBAD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6750" y="2742654"/>
                <a:ext cx="422275" cy="377825"/>
              </a:xfrm>
              <a:prstGeom prst="rect">
                <a:avLst/>
              </a:prstGeom>
              <a:solidFill>
                <a:srgbClr val="3157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Rectangle 222">
                <a:extLst>
                  <a:ext uri="{FF2B5EF4-FFF2-40B4-BE49-F238E27FC236}">
                    <a16:creationId xmlns:a16="http://schemas.microsoft.com/office/drawing/2014/main" id="{1FDAC065-CC6F-469E-81F9-458C086176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9025" y="2742654"/>
                <a:ext cx="387350" cy="377825"/>
              </a:xfrm>
              <a:prstGeom prst="rect">
                <a:avLst/>
              </a:prstGeom>
              <a:solidFill>
                <a:srgbClr val="467D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Freeform 223">
                <a:extLst>
                  <a:ext uri="{FF2B5EF4-FFF2-40B4-BE49-F238E27FC236}">
                    <a16:creationId xmlns:a16="http://schemas.microsoft.com/office/drawing/2014/main" id="{F6602673-976E-49D4-9AAE-A5D9AAC935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375" y="2742654"/>
                <a:ext cx="419100" cy="377825"/>
              </a:xfrm>
              <a:custGeom>
                <a:avLst/>
                <a:gdLst/>
                <a:ahLst/>
                <a:cxnLst>
                  <a:cxn ang="0">
                    <a:pos x="218" y="0"/>
                  </a:cxn>
                  <a:cxn ang="0">
                    <a:pos x="0" y="0"/>
                  </a:cxn>
                  <a:cxn ang="0">
                    <a:pos x="0" y="238"/>
                  </a:cxn>
                  <a:cxn ang="0">
                    <a:pos x="264" y="238"/>
                  </a:cxn>
                  <a:cxn ang="0">
                    <a:pos x="264" y="238"/>
                  </a:cxn>
                  <a:cxn ang="0">
                    <a:pos x="262" y="206"/>
                  </a:cxn>
                  <a:cxn ang="0">
                    <a:pos x="260" y="176"/>
                  </a:cxn>
                  <a:cxn ang="0">
                    <a:pos x="256" y="146"/>
                  </a:cxn>
                  <a:cxn ang="0">
                    <a:pos x="250" y="116"/>
                  </a:cxn>
                  <a:cxn ang="0">
                    <a:pos x="236" y="56"/>
                  </a:cxn>
                  <a:cxn ang="0">
                    <a:pos x="218" y="0"/>
                  </a:cxn>
                  <a:cxn ang="0">
                    <a:pos x="218" y="0"/>
                  </a:cxn>
                </a:cxnLst>
                <a:rect l="0" t="0" r="r" b="b"/>
                <a:pathLst>
                  <a:path w="264" h="238">
                    <a:moveTo>
                      <a:pt x="218" y="0"/>
                    </a:moveTo>
                    <a:lnTo>
                      <a:pt x="0" y="0"/>
                    </a:lnTo>
                    <a:lnTo>
                      <a:pt x="0" y="238"/>
                    </a:lnTo>
                    <a:lnTo>
                      <a:pt x="264" y="238"/>
                    </a:lnTo>
                    <a:lnTo>
                      <a:pt x="264" y="238"/>
                    </a:lnTo>
                    <a:lnTo>
                      <a:pt x="262" y="206"/>
                    </a:lnTo>
                    <a:lnTo>
                      <a:pt x="260" y="176"/>
                    </a:lnTo>
                    <a:lnTo>
                      <a:pt x="256" y="146"/>
                    </a:lnTo>
                    <a:lnTo>
                      <a:pt x="250" y="116"/>
                    </a:lnTo>
                    <a:lnTo>
                      <a:pt x="236" y="56"/>
                    </a:lnTo>
                    <a:lnTo>
                      <a:pt x="218" y="0"/>
                    </a:ln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3157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224">
                <a:extLst>
                  <a:ext uri="{FF2B5EF4-FFF2-40B4-BE49-F238E27FC236}">
                    <a16:creationId xmlns:a16="http://schemas.microsoft.com/office/drawing/2014/main" id="{C87FA995-24B2-4CE3-93F5-891CBBD728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7550" y="3120479"/>
                <a:ext cx="396875" cy="3683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0" y="24"/>
                  </a:cxn>
                  <a:cxn ang="0">
                    <a:pos x="0" y="76"/>
                  </a:cxn>
                  <a:cxn ang="0">
                    <a:pos x="6" y="130"/>
                  </a:cxn>
                  <a:cxn ang="0">
                    <a:pos x="16" y="182"/>
                  </a:cxn>
                  <a:cxn ang="0">
                    <a:pos x="28" y="232"/>
                  </a:cxn>
                  <a:cxn ang="0">
                    <a:pos x="250" y="232"/>
                  </a:cxn>
                  <a:cxn ang="0">
                    <a:pos x="250" y="0"/>
                  </a:cxn>
                  <a:cxn ang="0">
                    <a:pos x="0" y="0"/>
                  </a:cxn>
                </a:cxnLst>
                <a:rect l="0" t="0" r="r" b="b"/>
                <a:pathLst>
                  <a:path w="250" h="232">
                    <a:moveTo>
                      <a:pt x="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76"/>
                    </a:lnTo>
                    <a:lnTo>
                      <a:pt x="6" y="130"/>
                    </a:lnTo>
                    <a:lnTo>
                      <a:pt x="16" y="182"/>
                    </a:lnTo>
                    <a:lnTo>
                      <a:pt x="28" y="232"/>
                    </a:lnTo>
                    <a:lnTo>
                      <a:pt x="250" y="232"/>
                    </a:lnTo>
                    <a:lnTo>
                      <a:pt x="25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157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Rectangle 225">
                <a:extLst>
                  <a:ext uri="{FF2B5EF4-FFF2-40B4-BE49-F238E27FC236}">
                    <a16:creationId xmlns:a16="http://schemas.microsoft.com/office/drawing/2014/main" id="{526ED434-E539-4E8D-B830-8FC7E2CBF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7175" y="3120479"/>
                <a:ext cx="409575" cy="368300"/>
              </a:xfrm>
              <a:prstGeom prst="rect">
                <a:avLst/>
              </a:prstGeom>
              <a:solidFill>
                <a:srgbClr val="3157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Rectangle 226">
                <a:extLst>
                  <a:ext uri="{FF2B5EF4-FFF2-40B4-BE49-F238E27FC236}">
                    <a16:creationId xmlns:a16="http://schemas.microsoft.com/office/drawing/2014/main" id="{51334A7A-408A-4BF4-BDB1-F730D7106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9025" y="3120479"/>
                <a:ext cx="387350" cy="368300"/>
              </a:xfrm>
              <a:prstGeom prst="rect">
                <a:avLst/>
              </a:prstGeom>
              <a:solidFill>
                <a:srgbClr val="3157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227">
                <a:extLst>
                  <a:ext uri="{FF2B5EF4-FFF2-40B4-BE49-F238E27FC236}">
                    <a16:creationId xmlns:a16="http://schemas.microsoft.com/office/drawing/2014/main" id="{79A12701-A2C1-44AB-A75B-4ED165D81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375" y="3120479"/>
                <a:ext cx="419100" cy="368300"/>
              </a:xfrm>
              <a:custGeom>
                <a:avLst/>
                <a:gdLst/>
                <a:ahLst/>
                <a:cxnLst>
                  <a:cxn ang="0">
                    <a:pos x="264" y="24"/>
                  </a:cxn>
                  <a:cxn ang="0">
                    <a:pos x="264" y="24"/>
                  </a:cxn>
                  <a:cxn ang="0">
                    <a:pos x="264" y="0"/>
                  </a:cxn>
                  <a:cxn ang="0">
                    <a:pos x="0" y="0"/>
                  </a:cxn>
                  <a:cxn ang="0">
                    <a:pos x="0" y="232"/>
                  </a:cxn>
                  <a:cxn ang="0">
                    <a:pos x="236" y="232"/>
                  </a:cxn>
                  <a:cxn ang="0">
                    <a:pos x="236" y="232"/>
                  </a:cxn>
                  <a:cxn ang="0">
                    <a:pos x="248" y="182"/>
                  </a:cxn>
                  <a:cxn ang="0">
                    <a:pos x="258" y="130"/>
                  </a:cxn>
                  <a:cxn ang="0">
                    <a:pos x="262" y="76"/>
                  </a:cxn>
                  <a:cxn ang="0">
                    <a:pos x="264" y="24"/>
                  </a:cxn>
                  <a:cxn ang="0">
                    <a:pos x="264" y="24"/>
                  </a:cxn>
                </a:cxnLst>
                <a:rect l="0" t="0" r="r" b="b"/>
                <a:pathLst>
                  <a:path w="264" h="232">
                    <a:moveTo>
                      <a:pt x="264" y="24"/>
                    </a:moveTo>
                    <a:lnTo>
                      <a:pt x="264" y="24"/>
                    </a:lnTo>
                    <a:lnTo>
                      <a:pt x="264" y="0"/>
                    </a:lnTo>
                    <a:lnTo>
                      <a:pt x="0" y="0"/>
                    </a:lnTo>
                    <a:lnTo>
                      <a:pt x="0" y="232"/>
                    </a:lnTo>
                    <a:lnTo>
                      <a:pt x="236" y="232"/>
                    </a:lnTo>
                    <a:lnTo>
                      <a:pt x="236" y="232"/>
                    </a:lnTo>
                    <a:lnTo>
                      <a:pt x="248" y="182"/>
                    </a:lnTo>
                    <a:lnTo>
                      <a:pt x="258" y="130"/>
                    </a:lnTo>
                    <a:lnTo>
                      <a:pt x="262" y="76"/>
                    </a:lnTo>
                    <a:lnTo>
                      <a:pt x="264" y="24"/>
                    </a:lnTo>
                    <a:lnTo>
                      <a:pt x="264" y="24"/>
                    </a:lnTo>
                    <a:close/>
                  </a:path>
                </a:pathLst>
              </a:custGeom>
              <a:solidFill>
                <a:srgbClr val="467D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Rectangle 228">
                <a:extLst>
                  <a:ext uri="{FF2B5EF4-FFF2-40B4-BE49-F238E27FC236}">
                    <a16:creationId xmlns:a16="http://schemas.microsoft.com/office/drawing/2014/main" id="{055A062F-24B7-477D-BE18-89FF0093C2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6750" y="3120479"/>
                <a:ext cx="422275" cy="368300"/>
              </a:xfrm>
              <a:prstGeom prst="rect">
                <a:avLst/>
              </a:prstGeom>
              <a:solidFill>
                <a:srgbClr val="467D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Rectangle 229">
                <a:extLst>
                  <a:ext uri="{FF2B5EF4-FFF2-40B4-BE49-F238E27FC236}">
                    <a16:creationId xmlns:a16="http://schemas.microsoft.com/office/drawing/2014/main" id="{DB383F1F-A9B4-4792-ABB8-EC647473E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4425" y="3120479"/>
                <a:ext cx="412750" cy="368300"/>
              </a:xfrm>
              <a:prstGeom prst="rect">
                <a:avLst/>
              </a:prstGeom>
              <a:solidFill>
                <a:srgbClr val="467D9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그룹 258">
              <a:extLst>
                <a:ext uri="{FF2B5EF4-FFF2-40B4-BE49-F238E27FC236}">
                  <a16:creationId xmlns:a16="http://schemas.microsoft.com/office/drawing/2014/main" id="{67D02D43-2C18-4CE7-B5CE-019FFE6542C1}"/>
                </a:ext>
              </a:extLst>
            </p:cNvPr>
            <p:cNvGrpSpPr/>
            <p:nvPr/>
          </p:nvGrpSpPr>
          <p:grpSpPr>
            <a:xfrm>
              <a:off x="3317875" y="3686770"/>
              <a:ext cx="2327275" cy="733425"/>
              <a:chOff x="3317875" y="3542754"/>
              <a:chExt cx="2327275" cy="733425"/>
            </a:xfrm>
          </p:grpSpPr>
          <p:sp>
            <p:nvSpPr>
              <p:cNvPr id="10" name="Freeform 230">
                <a:extLst>
                  <a:ext uri="{FF2B5EF4-FFF2-40B4-BE49-F238E27FC236}">
                    <a16:creationId xmlns:a16="http://schemas.microsoft.com/office/drawing/2014/main" id="{FECB5F79-A8C9-4F18-9B0D-5D801057B4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325" y="3888829"/>
                <a:ext cx="165100" cy="3270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52" y="102"/>
                  </a:cxn>
                  <a:cxn ang="0">
                    <a:pos x="104" y="206"/>
                  </a:cxn>
                  <a:cxn ang="0">
                    <a:pos x="104" y="0"/>
                  </a:cxn>
                  <a:cxn ang="0">
                    <a:pos x="0" y="0"/>
                  </a:cxn>
                </a:cxnLst>
                <a:rect l="0" t="0" r="r" b="b"/>
                <a:pathLst>
                  <a:path w="104" h="206">
                    <a:moveTo>
                      <a:pt x="0" y="0"/>
                    </a:moveTo>
                    <a:lnTo>
                      <a:pt x="0" y="0"/>
                    </a:lnTo>
                    <a:lnTo>
                      <a:pt x="52" y="102"/>
                    </a:lnTo>
                    <a:lnTo>
                      <a:pt x="104" y="206"/>
                    </a:lnTo>
                    <a:lnTo>
                      <a:pt x="10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7B6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Freeform 231">
                <a:extLst>
                  <a:ext uri="{FF2B5EF4-FFF2-40B4-BE49-F238E27FC236}">
                    <a16:creationId xmlns:a16="http://schemas.microsoft.com/office/drawing/2014/main" id="{AA6DC583-1EBA-4AC7-88F2-FF21A67CB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4425" y="3888829"/>
                <a:ext cx="412750" cy="3873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06"/>
                  </a:cxn>
                  <a:cxn ang="0">
                    <a:pos x="0" y="206"/>
                  </a:cxn>
                  <a:cxn ang="0">
                    <a:pos x="18" y="244"/>
                  </a:cxn>
                  <a:cxn ang="0">
                    <a:pos x="260" y="244"/>
                  </a:cxn>
                  <a:cxn ang="0">
                    <a:pos x="260" y="0"/>
                  </a:cxn>
                  <a:cxn ang="0">
                    <a:pos x="0" y="0"/>
                  </a:cxn>
                </a:cxnLst>
                <a:rect l="0" t="0" r="r" b="b"/>
                <a:pathLst>
                  <a:path w="260" h="244">
                    <a:moveTo>
                      <a:pt x="0" y="0"/>
                    </a:moveTo>
                    <a:lnTo>
                      <a:pt x="0" y="206"/>
                    </a:lnTo>
                    <a:lnTo>
                      <a:pt x="0" y="206"/>
                    </a:lnTo>
                    <a:lnTo>
                      <a:pt x="18" y="244"/>
                    </a:lnTo>
                    <a:lnTo>
                      <a:pt x="260" y="244"/>
                    </a:lnTo>
                    <a:lnTo>
                      <a:pt x="2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48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232">
                <a:extLst>
                  <a:ext uri="{FF2B5EF4-FFF2-40B4-BE49-F238E27FC236}">
                    <a16:creationId xmlns:a16="http://schemas.microsoft.com/office/drawing/2014/main" id="{28656D33-F200-4494-82FF-7F3A84E578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7175" y="3888829"/>
                <a:ext cx="409575" cy="387350"/>
              </a:xfrm>
              <a:prstGeom prst="rect">
                <a:avLst/>
              </a:prstGeom>
              <a:solidFill>
                <a:srgbClr val="DB7B6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ectangle 233">
                <a:extLst>
                  <a:ext uri="{FF2B5EF4-FFF2-40B4-BE49-F238E27FC236}">
                    <a16:creationId xmlns:a16="http://schemas.microsoft.com/office/drawing/2014/main" id="{2E757862-4BB3-4E79-8AE0-6A862B926D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6750" y="3888829"/>
                <a:ext cx="422275" cy="387350"/>
              </a:xfrm>
              <a:prstGeom prst="rect">
                <a:avLst/>
              </a:prstGeom>
              <a:solidFill>
                <a:srgbClr val="CC48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234">
                <a:extLst>
                  <a:ext uri="{FF2B5EF4-FFF2-40B4-BE49-F238E27FC236}">
                    <a16:creationId xmlns:a16="http://schemas.microsoft.com/office/drawing/2014/main" id="{6AF07B8D-D145-46F9-894D-46548B06DF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025" y="3888829"/>
                <a:ext cx="387350" cy="3873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44"/>
                  </a:cxn>
                  <a:cxn ang="0">
                    <a:pos x="238" y="244"/>
                  </a:cxn>
                  <a:cxn ang="0">
                    <a:pos x="238" y="244"/>
                  </a:cxn>
                  <a:cxn ang="0">
                    <a:pos x="244" y="232"/>
                  </a:cxn>
                  <a:cxn ang="0">
                    <a:pos x="244" y="0"/>
                  </a:cxn>
                  <a:cxn ang="0">
                    <a:pos x="0" y="0"/>
                  </a:cxn>
                </a:cxnLst>
                <a:rect l="0" t="0" r="r" b="b"/>
                <a:pathLst>
                  <a:path w="244" h="244">
                    <a:moveTo>
                      <a:pt x="0" y="0"/>
                    </a:moveTo>
                    <a:lnTo>
                      <a:pt x="0" y="244"/>
                    </a:lnTo>
                    <a:lnTo>
                      <a:pt x="238" y="244"/>
                    </a:lnTo>
                    <a:lnTo>
                      <a:pt x="238" y="244"/>
                    </a:lnTo>
                    <a:lnTo>
                      <a:pt x="244" y="232"/>
                    </a:lnTo>
                    <a:lnTo>
                      <a:pt x="24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7B6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Freeform 235">
                <a:extLst>
                  <a:ext uri="{FF2B5EF4-FFF2-40B4-BE49-F238E27FC236}">
                    <a16:creationId xmlns:a16="http://schemas.microsoft.com/office/drawing/2014/main" id="{041462E5-3EF7-4C3A-86F5-B2833FAC89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375" y="3888829"/>
                <a:ext cx="184150" cy="36830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0" y="0"/>
                  </a:cxn>
                  <a:cxn ang="0">
                    <a:pos x="0" y="232"/>
                  </a:cxn>
                  <a:cxn ang="0">
                    <a:pos x="0" y="232"/>
                  </a:cxn>
                  <a:cxn ang="0">
                    <a:pos x="22" y="178"/>
                  </a:cxn>
                  <a:cxn ang="0">
                    <a:pos x="46" y="128"/>
                  </a:cxn>
                  <a:cxn ang="0">
                    <a:pos x="70" y="86"/>
                  </a:cxn>
                  <a:cxn ang="0">
                    <a:pos x="90" y="48"/>
                  </a:cxn>
                  <a:cxn ang="0">
                    <a:pos x="90" y="48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16" h="232">
                    <a:moveTo>
                      <a:pt x="116" y="0"/>
                    </a:moveTo>
                    <a:lnTo>
                      <a:pt x="0" y="0"/>
                    </a:lnTo>
                    <a:lnTo>
                      <a:pt x="0" y="232"/>
                    </a:lnTo>
                    <a:lnTo>
                      <a:pt x="0" y="232"/>
                    </a:lnTo>
                    <a:lnTo>
                      <a:pt x="22" y="178"/>
                    </a:lnTo>
                    <a:lnTo>
                      <a:pt x="46" y="128"/>
                    </a:lnTo>
                    <a:lnTo>
                      <a:pt x="70" y="86"/>
                    </a:lnTo>
                    <a:lnTo>
                      <a:pt x="90" y="48"/>
                    </a:lnTo>
                    <a:lnTo>
                      <a:pt x="90" y="48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CC48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Freeform 236">
                <a:extLst>
                  <a:ext uri="{FF2B5EF4-FFF2-40B4-BE49-F238E27FC236}">
                    <a16:creationId xmlns:a16="http://schemas.microsoft.com/office/drawing/2014/main" id="{9F3ED73B-9A1B-4FB5-AE06-07FB61073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7875" y="3542754"/>
                <a:ext cx="336550" cy="3460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8" y="50"/>
                  </a:cxn>
                  <a:cxn ang="0">
                    <a:pos x="40" y="96"/>
                  </a:cxn>
                  <a:cxn ang="0">
                    <a:pos x="64" y="142"/>
                  </a:cxn>
                  <a:cxn ang="0">
                    <a:pos x="92" y="186"/>
                  </a:cxn>
                  <a:cxn ang="0">
                    <a:pos x="92" y="186"/>
                  </a:cxn>
                  <a:cxn ang="0">
                    <a:pos x="108" y="218"/>
                  </a:cxn>
                  <a:cxn ang="0">
                    <a:pos x="212" y="218"/>
                  </a:cxn>
                  <a:cxn ang="0">
                    <a:pos x="212" y="0"/>
                  </a:cxn>
                  <a:cxn ang="0">
                    <a:pos x="0" y="0"/>
                  </a:cxn>
                </a:cxnLst>
                <a:rect l="0" t="0" r="r" b="b"/>
                <a:pathLst>
                  <a:path w="212" h="218">
                    <a:moveTo>
                      <a:pt x="0" y="0"/>
                    </a:moveTo>
                    <a:lnTo>
                      <a:pt x="0" y="0"/>
                    </a:lnTo>
                    <a:lnTo>
                      <a:pt x="18" y="50"/>
                    </a:lnTo>
                    <a:lnTo>
                      <a:pt x="40" y="96"/>
                    </a:lnTo>
                    <a:lnTo>
                      <a:pt x="64" y="142"/>
                    </a:lnTo>
                    <a:lnTo>
                      <a:pt x="92" y="186"/>
                    </a:lnTo>
                    <a:lnTo>
                      <a:pt x="92" y="186"/>
                    </a:lnTo>
                    <a:lnTo>
                      <a:pt x="108" y="218"/>
                    </a:lnTo>
                    <a:lnTo>
                      <a:pt x="212" y="218"/>
                    </a:lnTo>
                    <a:lnTo>
                      <a:pt x="2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48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Rectangle 237">
                <a:extLst>
                  <a:ext uri="{FF2B5EF4-FFF2-40B4-BE49-F238E27FC236}">
                    <a16:creationId xmlns:a16="http://schemas.microsoft.com/office/drawing/2014/main" id="{7BECA8C1-A8A0-4DB0-8707-9EFA27FC31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4425" y="3542754"/>
                <a:ext cx="412750" cy="346075"/>
              </a:xfrm>
              <a:prstGeom prst="rect">
                <a:avLst/>
              </a:prstGeom>
              <a:solidFill>
                <a:srgbClr val="DB7B6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238">
                <a:extLst>
                  <a:ext uri="{FF2B5EF4-FFF2-40B4-BE49-F238E27FC236}">
                    <a16:creationId xmlns:a16="http://schemas.microsoft.com/office/drawing/2014/main" id="{8F739B12-EFA4-465B-9D54-334CB315D1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7175" y="3542754"/>
                <a:ext cx="409575" cy="346075"/>
              </a:xfrm>
              <a:prstGeom prst="rect">
                <a:avLst/>
              </a:prstGeom>
              <a:solidFill>
                <a:srgbClr val="CC48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Rectangle 239">
                <a:extLst>
                  <a:ext uri="{FF2B5EF4-FFF2-40B4-BE49-F238E27FC236}">
                    <a16:creationId xmlns:a16="http://schemas.microsoft.com/office/drawing/2014/main" id="{79C145BA-8C4A-41EA-8457-171961B45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6750" y="3542754"/>
                <a:ext cx="422275" cy="346075"/>
              </a:xfrm>
              <a:prstGeom prst="rect">
                <a:avLst/>
              </a:prstGeom>
              <a:solidFill>
                <a:srgbClr val="DB7B6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Rectangle 240">
                <a:extLst>
                  <a:ext uri="{FF2B5EF4-FFF2-40B4-BE49-F238E27FC236}">
                    <a16:creationId xmlns:a16="http://schemas.microsoft.com/office/drawing/2014/main" id="{A9C0A4D8-D87A-4F12-B410-3CADDE55F4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9025" y="3542754"/>
                <a:ext cx="387350" cy="346075"/>
              </a:xfrm>
              <a:prstGeom prst="rect">
                <a:avLst/>
              </a:prstGeom>
              <a:solidFill>
                <a:srgbClr val="CC48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Freeform 241">
                <a:extLst>
                  <a:ext uri="{FF2B5EF4-FFF2-40B4-BE49-F238E27FC236}">
                    <a16:creationId xmlns:a16="http://schemas.microsoft.com/office/drawing/2014/main" id="{17120BFD-F8B1-4D4F-86F5-9BDBFDC552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375" y="3542754"/>
                <a:ext cx="358775" cy="3460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18"/>
                  </a:cxn>
                  <a:cxn ang="0">
                    <a:pos x="116" y="218"/>
                  </a:cxn>
                  <a:cxn ang="0">
                    <a:pos x="116" y="218"/>
                  </a:cxn>
                  <a:cxn ang="0">
                    <a:pos x="130" y="192"/>
                  </a:cxn>
                  <a:cxn ang="0">
                    <a:pos x="130" y="192"/>
                  </a:cxn>
                  <a:cxn ang="0">
                    <a:pos x="158" y="146"/>
                  </a:cxn>
                  <a:cxn ang="0">
                    <a:pos x="184" y="100"/>
                  </a:cxn>
                  <a:cxn ang="0">
                    <a:pos x="206" y="50"/>
                  </a:cxn>
                  <a:cxn ang="0">
                    <a:pos x="226" y="0"/>
                  </a:cxn>
                  <a:cxn ang="0">
                    <a:pos x="0" y="0"/>
                  </a:cxn>
                </a:cxnLst>
                <a:rect l="0" t="0" r="r" b="b"/>
                <a:pathLst>
                  <a:path w="226" h="218">
                    <a:moveTo>
                      <a:pt x="0" y="0"/>
                    </a:moveTo>
                    <a:lnTo>
                      <a:pt x="0" y="218"/>
                    </a:lnTo>
                    <a:lnTo>
                      <a:pt x="116" y="218"/>
                    </a:lnTo>
                    <a:lnTo>
                      <a:pt x="116" y="218"/>
                    </a:lnTo>
                    <a:lnTo>
                      <a:pt x="130" y="192"/>
                    </a:lnTo>
                    <a:lnTo>
                      <a:pt x="130" y="192"/>
                    </a:lnTo>
                    <a:lnTo>
                      <a:pt x="158" y="146"/>
                    </a:lnTo>
                    <a:lnTo>
                      <a:pt x="184" y="100"/>
                    </a:lnTo>
                    <a:lnTo>
                      <a:pt x="206" y="50"/>
                    </a:lnTo>
                    <a:lnTo>
                      <a:pt x="22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7B6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Freeform 242">
              <a:extLst>
                <a:ext uri="{FF2B5EF4-FFF2-40B4-BE49-F238E27FC236}">
                  <a16:creationId xmlns:a16="http://schemas.microsoft.com/office/drawing/2014/main" id="{8B2437F9-5748-4D98-8539-37B7192427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100" y="5274270"/>
              <a:ext cx="1022350" cy="1035050"/>
            </a:xfrm>
            <a:custGeom>
              <a:avLst/>
              <a:gdLst/>
              <a:ahLst/>
              <a:cxnLst>
                <a:cxn ang="0">
                  <a:pos x="208" y="644"/>
                </a:cxn>
                <a:cxn ang="0">
                  <a:pos x="220" y="650"/>
                </a:cxn>
                <a:cxn ang="0">
                  <a:pos x="344" y="652"/>
                </a:cxn>
                <a:cxn ang="0">
                  <a:pos x="394" y="650"/>
                </a:cxn>
                <a:cxn ang="0">
                  <a:pos x="412" y="642"/>
                </a:cxn>
                <a:cxn ang="0">
                  <a:pos x="184" y="610"/>
                </a:cxn>
                <a:cxn ang="0">
                  <a:pos x="632" y="100"/>
                </a:cxn>
                <a:cxn ang="0">
                  <a:pos x="638" y="94"/>
                </a:cxn>
                <a:cxn ang="0">
                  <a:pos x="642" y="74"/>
                </a:cxn>
                <a:cxn ang="0">
                  <a:pos x="618" y="46"/>
                </a:cxn>
                <a:cxn ang="0">
                  <a:pos x="2" y="116"/>
                </a:cxn>
                <a:cxn ang="0">
                  <a:pos x="4" y="128"/>
                </a:cxn>
                <a:cxn ang="0">
                  <a:pos x="24" y="154"/>
                </a:cxn>
                <a:cxn ang="0">
                  <a:pos x="32" y="168"/>
                </a:cxn>
                <a:cxn ang="0">
                  <a:pos x="16" y="190"/>
                </a:cxn>
                <a:cxn ang="0">
                  <a:pos x="6" y="200"/>
                </a:cxn>
                <a:cxn ang="0">
                  <a:pos x="0" y="226"/>
                </a:cxn>
                <a:cxn ang="0">
                  <a:pos x="6" y="238"/>
                </a:cxn>
                <a:cxn ang="0">
                  <a:pos x="18" y="266"/>
                </a:cxn>
                <a:cxn ang="0">
                  <a:pos x="8" y="286"/>
                </a:cxn>
                <a:cxn ang="0">
                  <a:pos x="2" y="308"/>
                </a:cxn>
                <a:cxn ang="0">
                  <a:pos x="10" y="326"/>
                </a:cxn>
                <a:cxn ang="0">
                  <a:pos x="18" y="342"/>
                </a:cxn>
                <a:cxn ang="0">
                  <a:pos x="16" y="366"/>
                </a:cxn>
                <a:cxn ang="0">
                  <a:pos x="8" y="372"/>
                </a:cxn>
                <a:cxn ang="0">
                  <a:pos x="2" y="394"/>
                </a:cxn>
                <a:cxn ang="0">
                  <a:pos x="16" y="418"/>
                </a:cxn>
                <a:cxn ang="0">
                  <a:pos x="34" y="426"/>
                </a:cxn>
                <a:cxn ang="0">
                  <a:pos x="38" y="442"/>
                </a:cxn>
                <a:cxn ang="0">
                  <a:pos x="28" y="460"/>
                </a:cxn>
                <a:cxn ang="0">
                  <a:pos x="36" y="484"/>
                </a:cxn>
                <a:cxn ang="0">
                  <a:pos x="114" y="548"/>
                </a:cxn>
                <a:cxn ang="0">
                  <a:pos x="608" y="462"/>
                </a:cxn>
                <a:cxn ang="0">
                  <a:pos x="616" y="454"/>
                </a:cxn>
                <a:cxn ang="0">
                  <a:pos x="622" y="430"/>
                </a:cxn>
                <a:cxn ang="0">
                  <a:pos x="614" y="406"/>
                </a:cxn>
                <a:cxn ang="0">
                  <a:pos x="608" y="392"/>
                </a:cxn>
                <a:cxn ang="0">
                  <a:pos x="618" y="378"/>
                </a:cxn>
                <a:cxn ang="0">
                  <a:pos x="628" y="366"/>
                </a:cxn>
                <a:cxn ang="0">
                  <a:pos x="630" y="340"/>
                </a:cxn>
                <a:cxn ang="0">
                  <a:pos x="610" y="318"/>
                </a:cxn>
                <a:cxn ang="0">
                  <a:pos x="608" y="304"/>
                </a:cxn>
                <a:cxn ang="0">
                  <a:pos x="616" y="288"/>
                </a:cxn>
                <a:cxn ang="0">
                  <a:pos x="630" y="282"/>
                </a:cxn>
                <a:cxn ang="0">
                  <a:pos x="634" y="258"/>
                </a:cxn>
                <a:cxn ang="0">
                  <a:pos x="620" y="238"/>
                </a:cxn>
                <a:cxn ang="0">
                  <a:pos x="614" y="232"/>
                </a:cxn>
                <a:cxn ang="0">
                  <a:pos x="612" y="210"/>
                </a:cxn>
                <a:cxn ang="0">
                  <a:pos x="618" y="198"/>
                </a:cxn>
                <a:cxn ang="0">
                  <a:pos x="630" y="180"/>
                </a:cxn>
                <a:cxn ang="0">
                  <a:pos x="626" y="156"/>
                </a:cxn>
                <a:cxn ang="0">
                  <a:pos x="612" y="142"/>
                </a:cxn>
                <a:cxn ang="0">
                  <a:pos x="606" y="120"/>
                </a:cxn>
                <a:cxn ang="0">
                  <a:pos x="622" y="104"/>
                </a:cxn>
              </a:cxnLst>
              <a:rect l="0" t="0" r="r" b="b"/>
              <a:pathLst>
                <a:path w="644" h="652">
                  <a:moveTo>
                    <a:pt x="206" y="642"/>
                  </a:moveTo>
                  <a:lnTo>
                    <a:pt x="206" y="642"/>
                  </a:lnTo>
                  <a:lnTo>
                    <a:pt x="208" y="644"/>
                  </a:lnTo>
                  <a:lnTo>
                    <a:pt x="208" y="644"/>
                  </a:lnTo>
                  <a:lnTo>
                    <a:pt x="214" y="648"/>
                  </a:lnTo>
                  <a:lnTo>
                    <a:pt x="220" y="650"/>
                  </a:lnTo>
                  <a:lnTo>
                    <a:pt x="226" y="650"/>
                  </a:lnTo>
                  <a:lnTo>
                    <a:pt x="226" y="650"/>
                  </a:lnTo>
                  <a:lnTo>
                    <a:pt x="344" y="652"/>
                  </a:lnTo>
                  <a:lnTo>
                    <a:pt x="344" y="652"/>
                  </a:lnTo>
                  <a:lnTo>
                    <a:pt x="394" y="650"/>
                  </a:lnTo>
                  <a:lnTo>
                    <a:pt x="394" y="650"/>
                  </a:lnTo>
                  <a:lnTo>
                    <a:pt x="400" y="650"/>
                  </a:lnTo>
                  <a:lnTo>
                    <a:pt x="406" y="646"/>
                  </a:lnTo>
                  <a:lnTo>
                    <a:pt x="412" y="642"/>
                  </a:lnTo>
                  <a:lnTo>
                    <a:pt x="450" y="610"/>
                  </a:lnTo>
                  <a:lnTo>
                    <a:pt x="184" y="610"/>
                  </a:lnTo>
                  <a:lnTo>
                    <a:pt x="184" y="610"/>
                  </a:lnTo>
                  <a:lnTo>
                    <a:pt x="206" y="642"/>
                  </a:lnTo>
                  <a:lnTo>
                    <a:pt x="206" y="642"/>
                  </a:lnTo>
                  <a:close/>
                  <a:moveTo>
                    <a:pt x="632" y="100"/>
                  </a:moveTo>
                  <a:lnTo>
                    <a:pt x="632" y="100"/>
                  </a:lnTo>
                  <a:lnTo>
                    <a:pt x="636" y="98"/>
                  </a:lnTo>
                  <a:lnTo>
                    <a:pt x="638" y="94"/>
                  </a:lnTo>
                  <a:lnTo>
                    <a:pt x="642" y="90"/>
                  </a:lnTo>
                  <a:lnTo>
                    <a:pt x="644" y="82"/>
                  </a:lnTo>
                  <a:lnTo>
                    <a:pt x="642" y="74"/>
                  </a:lnTo>
                  <a:lnTo>
                    <a:pt x="638" y="64"/>
                  </a:lnTo>
                  <a:lnTo>
                    <a:pt x="630" y="56"/>
                  </a:lnTo>
                  <a:lnTo>
                    <a:pt x="618" y="46"/>
                  </a:lnTo>
                  <a:lnTo>
                    <a:pt x="618" y="2"/>
                  </a:lnTo>
                  <a:lnTo>
                    <a:pt x="2" y="0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20"/>
                  </a:lnTo>
                  <a:lnTo>
                    <a:pt x="4" y="128"/>
                  </a:lnTo>
                  <a:lnTo>
                    <a:pt x="10" y="140"/>
                  </a:lnTo>
                  <a:lnTo>
                    <a:pt x="16" y="148"/>
                  </a:lnTo>
                  <a:lnTo>
                    <a:pt x="24" y="154"/>
                  </a:lnTo>
                  <a:lnTo>
                    <a:pt x="24" y="154"/>
                  </a:lnTo>
                  <a:lnTo>
                    <a:pt x="30" y="162"/>
                  </a:lnTo>
                  <a:lnTo>
                    <a:pt x="32" y="168"/>
                  </a:lnTo>
                  <a:lnTo>
                    <a:pt x="30" y="176"/>
                  </a:lnTo>
                  <a:lnTo>
                    <a:pt x="28" y="180"/>
                  </a:lnTo>
                  <a:lnTo>
                    <a:pt x="16" y="190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6" y="200"/>
                  </a:lnTo>
                  <a:lnTo>
                    <a:pt x="0" y="212"/>
                  </a:lnTo>
                  <a:lnTo>
                    <a:pt x="0" y="218"/>
                  </a:lnTo>
                  <a:lnTo>
                    <a:pt x="0" y="226"/>
                  </a:lnTo>
                  <a:lnTo>
                    <a:pt x="2" y="232"/>
                  </a:lnTo>
                  <a:lnTo>
                    <a:pt x="6" y="238"/>
                  </a:lnTo>
                  <a:lnTo>
                    <a:pt x="6" y="238"/>
                  </a:lnTo>
                  <a:lnTo>
                    <a:pt x="14" y="246"/>
                  </a:lnTo>
                  <a:lnTo>
                    <a:pt x="18" y="256"/>
                  </a:lnTo>
                  <a:lnTo>
                    <a:pt x="18" y="266"/>
                  </a:lnTo>
                  <a:lnTo>
                    <a:pt x="14" y="278"/>
                  </a:lnTo>
                  <a:lnTo>
                    <a:pt x="14" y="278"/>
                  </a:lnTo>
                  <a:lnTo>
                    <a:pt x="8" y="286"/>
                  </a:lnTo>
                  <a:lnTo>
                    <a:pt x="2" y="294"/>
                  </a:lnTo>
                  <a:lnTo>
                    <a:pt x="0" y="300"/>
                  </a:lnTo>
                  <a:lnTo>
                    <a:pt x="2" y="308"/>
                  </a:lnTo>
                  <a:lnTo>
                    <a:pt x="4" y="316"/>
                  </a:lnTo>
                  <a:lnTo>
                    <a:pt x="10" y="326"/>
                  </a:lnTo>
                  <a:lnTo>
                    <a:pt x="10" y="326"/>
                  </a:lnTo>
                  <a:lnTo>
                    <a:pt x="14" y="330"/>
                  </a:lnTo>
                  <a:lnTo>
                    <a:pt x="16" y="336"/>
                  </a:lnTo>
                  <a:lnTo>
                    <a:pt x="18" y="342"/>
                  </a:lnTo>
                  <a:lnTo>
                    <a:pt x="20" y="350"/>
                  </a:lnTo>
                  <a:lnTo>
                    <a:pt x="18" y="362"/>
                  </a:lnTo>
                  <a:lnTo>
                    <a:pt x="16" y="366"/>
                  </a:lnTo>
                  <a:lnTo>
                    <a:pt x="12" y="370"/>
                  </a:lnTo>
                  <a:lnTo>
                    <a:pt x="12" y="370"/>
                  </a:lnTo>
                  <a:lnTo>
                    <a:pt x="8" y="372"/>
                  </a:lnTo>
                  <a:lnTo>
                    <a:pt x="4" y="378"/>
                  </a:lnTo>
                  <a:lnTo>
                    <a:pt x="2" y="386"/>
                  </a:lnTo>
                  <a:lnTo>
                    <a:pt x="2" y="394"/>
                  </a:lnTo>
                  <a:lnTo>
                    <a:pt x="4" y="402"/>
                  </a:lnTo>
                  <a:lnTo>
                    <a:pt x="8" y="410"/>
                  </a:lnTo>
                  <a:lnTo>
                    <a:pt x="16" y="418"/>
                  </a:lnTo>
                  <a:lnTo>
                    <a:pt x="28" y="422"/>
                  </a:lnTo>
                  <a:lnTo>
                    <a:pt x="28" y="422"/>
                  </a:lnTo>
                  <a:lnTo>
                    <a:pt x="34" y="426"/>
                  </a:lnTo>
                  <a:lnTo>
                    <a:pt x="38" y="432"/>
                  </a:lnTo>
                  <a:lnTo>
                    <a:pt x="38" y="436"/>
                  </a:lnTo>
                  <a:lnTo>
                    <a:pt x="38" y="442"/>
                  </a:lnTo>
                  <a:lnTo>
                    <a:pt x="32" y="450"/>
                  </a:lnTo>
                  <a:lnTo>
                    <a:pt x="28" y="460"/>
                  </a:lnTo>
                  <a:lnTo>
                    <a:pt x="28" y="460"/>
                  </a:lnTo>
                  <a:lnTo>
                    <a:pt x="26" y="468"/>
                  </a:lnTo>
                  <a:lnTo>
                    <a:pt x="30" y="476"/>
                  </a:lnTo>
                  <a:lnTo>
                    <a:pt x="36" y="484"/>
                  </a:lnTo>
                  <a:lnTo>
                    <a:pt x="46" y="492"/>
                  </a:lnTo>
                  <a:lnTo>
                    <a:pt x="46" y="492"/>
                  </a:lnTo>
                  <a:lnTo>
                    <a:pt x="114" y="548"/>
                  </a:lnTo>
                  <a:lnTo>
                    <a:pt x="170" y="594"/>
                  </a:lnTo>
                  <a:lnTo>
                    <a:pt x="466" y="594"/>
                  </a:lnTo>
                  <a:lnTo>
                    <a:pt x="608" y="462"/>
                  </a:lnTo>
                  <a:lnTo>
                    <a:pt x="608" y="462"/>
                  </a:lnTo>
                  <a:lnTo>
                    <a:pt x="612" y="458"/>
                  </a:lnTo>
                  <a:lnTo>
                    <a:pt x="616" y="454"/>
                  </a:lnTo>
                  <a:lnTo>
                    <a:pt x="620" y="448"/>
                  </a:lnTo>
                  <a:lnTo>
                    <a:pt x="622" y="440"/>
                  </a:lnTo>
                  <a:lnTo>
                    <a:pt x="622" y="430"/>
                  </a:lnTo>
                  <a:lnTo>
                    <a:pt x="620" y="420"/>
                  </a:lnTo>
                  <a:lnTo>
                    <a:pt x="614" y="406"/>
                  </a:lnTo>
                  <a:lnTo>
                    <a:pt x="614" y="406"/>
                  </a:lnTo>
                  <a:lnTo>
                    <a:pt x="612" y="404"/>
                  </a:lnTo>
                  <a:lnTo>
                    <a:pt x="608" y="396"/>
                  </a:lnTo>
                  <a:lnTo>
                    <a:pt x="608" y="392"/>
                  </a:lnTo>
                  <a:lnTo>
                    <a:pt x="608" y="386"/>
                  </a:lnTo>
                  <a:lnTo>
                    <a:pt x="612" y="382"/>
                  </a:lnTo>
                  <a:lnTo>
                    <a:pt x="618" y="378"/>
                  </a:lnTo>
                  <a:lnTo>
                    <a:pt x="618" y="378"/>
                  </a:lnTo>
                  <a:lnTo>
                    <a:pt x="624" y="374"/>
                  </a:lnTo>
                  <a:lnTo>
                    <a:pt x="628" y="366"/>
                  </a:lnTo>
                  <a:lnTo>
                    <a:pt x="632" y="358"/>
                  </a:lnTo>
                  <a:lnTo>
                    <a:pt x="632" y="350"/>
                  </a:lnTo>
                  <a:lnTo>
                    <a:pt x="630" y="340"/>
                  </a:lnTo>
                  <a:lnTo>
                    <a:pt x="626" y="332"/>
                  </a:lnTo>
                  <a:lnTo>
                    <a:pt x="620" y="324"/>
                  </a:lnTo>
                  <a:lnTo>
                    <a:pt x="610" y="318"/>
                  </a:lnTo>
                  <a:lnTo>
                    <a:pt x="610" y="318"/>
                  </a:lnTo>
                  <a:lnTo>
                    <a:pt x="608" y="314"/>
                  </a:lnTo>
                  <a:lnTo>
                    <a:pt x="608" y="304"/>
                  </a:lnTo>
                  <a:lnTo>
                    <a:pt x="608" y="298"/>
                  </a:lnTo>
                  <a:lnTo>
                    <a:pt x="610" y="294"/>
                  </a:lnTo>
                  <a:lnTo>
                    <a:pt x="616" y="288"/>
                  </a:lnTo>
                  <a:lnTo>
                    <a:pt x="622" y="286"/>
                  </a:lnTo>
                  <a:lnTo>
                    <a:pt x="622" y="286"/>
                  </a:lnTo>
                  <a:lnTo>
                    <a:pt x="630" y="282"/>
                  </a:lnTo>
                  <a:lnTo>
                    <a:pt x="634" y="274"/>
                  </a:lnTo>
                  <a:lnTo>
                    <a:pt x="636" y="268"/>
                  </a:lnTo>
                  <a:lnTo>
                    <a:pt x="634" y="258"/>
                  </a:lnTo>
                  <a:lnTo>
                    <a:pt x="632" y="250"/>
                  </a:lnTo>
                  <a:lnTo>
                    <a:pt x="626" y="244"/>
                  </a:lnTo>
                  <a:lnTo>
                    <a:pt x="620" y="238"/>
                  </a:lnTo>
                  <a:lnTo>
                    <a:pt x="614" y="236"/>
                  </a:lnTo>
                  <a:lnTo>
                    <a:pt x="614" y="236"/>
                  </a:lnTo>
                  <a:lnTo>
                    <a:pt x="614" y="232"/>
                  </a:lnTo>
                  <a:lnTo>
                    <a:pt x="610" y="222"/>
                  </a:lnTo>
                  <a:lnTo>
                    <a:pt x="610" y="216"/>
                  </a:lnTo>
                  <a:lnTo>
                    <a:pt x="612" y="210"/>
                  </a:lnTo>
                  <a:lnTo>
                    <a:pt x="614" y="204"/>
                  </a:lnTo>
                  <a:lnTo>
                    <a:pt x="618" y="198"/>
                  </a:lnTo>
                  <a:lnTo>
                    <a:pt x="618" y="198"/>
                  </a:lnTo>
                  <a:lnTo>
                    <a:pt x="624" y="194"/>
                  </a:lnTo>
                  <a:lnTo>
                    <a:pt x="628" y="186"/>
                  </a:lnTo>
                  <a:lnTo>
                    <a:pt x="630" y="180"/>
                  </a:lnTo>
                  <a:lnTo>
                    <a:pt x="630" y="172"/>
                  </a:lnTo>
                  <a:lnTo>
                    <a:pt x="628" y="164"/>
                  </a:lnTo>
                  <a:lnTo>
                    <a:pt x="626" y="156"/>
                  </a:lnTo>
                  <a:lnTo>
                    <a:pt x="620" y="148"/>
                  </a:lnTo>
                  <a:lnTo>
                    <a:pt x="612" y="142"/>
                  </a:lnTo>
                  <a:lnTo>
                    <a:pt x="612" y="142"/>
                  </a:lnTo>
                  <a:lnTo>
                    <a:pt x="606" y="134"/>
                  </a:lnTo>
                  <a:lnTo>
                    <a:pt x="604" y="126"/>
                  </a:lnTo>
                  <a:lnTo>
                    <a:pt x="606" y="120"/>
                  </a:lnTo>
                  <a:lnTo>
                    <a:pt x="610" y="114"/>
                  </a:lnTo>
                  <a:lnTo>
                    <a:pt x="616" y="108"/>
                  </a:lnTo>
                  <a:lnTo>
                    <a:pt x="622" y="104"/>
                  </a:lnTo>
                  <a:lnTo>
                    <a:pt x="632" y="100"/>
                  </a:lnTo>
                  <a:lnTo>
                    <a:pt x="632" y="1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989FE4AC-FD6C-4992-87DF-4F750A2BEE92}"/>
              </a:ext>
            </a:extLst>
          </p:cNvPr>
          <p:cNvSpPr txBox="1"/>
          <p:nvPr/>
        </p:nvSpPr>
        <p:spPr>
          <a:xfrm>
            <a:off x="5193969" y="3706457"/>
            <a:ext cx="127317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600" b="1" spc="-300" dirty="0">
                <a:solidFill>
                  <a:schemeClr val="bg1">
                    <a:alpha val="99000"/>
                  </a:schemeClr>
                </a:solidFill>
                <a:latin typeface="Arial" pitchFamily="34" charset="0"/>
                <a:cs typeface="Arial" pitchFamily="34" charset="0"/>
              </a:rPr>
              <a:t>치매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8A42B6-482A-4028-912F-AD2242FA5D37}"/>
              </a:ext>
            </a:extLst>
          </p:cNvPr>
          <p:cNvSpPr txBox="1"/>
          <p:nvPr/>
        </p:nvSpPr>
        <p:spPr>
          <a:xfrm>
            <a:off x="5117949" y="2848437"/>
            <a:ext cx="1544012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3600" b="1" spc="-300" dirty="0">
                <a:solidFill>
                  <a:schemeClr val="bg1">
                    <a:alpha val="99000"/>
                  </a:schemeClr>
                </a:solidFill>
                <a:latin typeface="Arial" pitchFamily="34" charset="0"/>
                <a:cs typeface="Arial" pitchFamily="34" charset="0"/>
              </a:rPr>
              <a:t>다문화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ACEA1BC-D7FC-4488-90DE-187962CE9471}"/>
              </a:ext>
            </a:extLst>
          </p:cNvPr>
          <p:cNvSpPr txBox="1"/>
          <p:nvPr/>
        </p:nvSpPr>
        <p:spPr>
          <a:xfrm>
            <a:off x="5098055" y="1961693"/>
            <a:ext cx="1544013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3600" b="1" spc="-300" dirty="0">
                <a:solidFill>
                  <a:schemeClr val="bg1">
                    <a:alpha val="99000"/>
                  </a:schemeClr>
                </a:solidFill>
                <a:latin typeface="Arial" pitchFamily="34" charset="0"/>
                <a:cs typeface="Arial" pitchFamily="34" charset="0"/>
              </a:rPr>
              <a:t>장애인 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2A01389A-B6FA-4FA6-9D90-FC44E846EADA}"/>
              </a:ext>
            </a:extLst>
          </p:cNvPr>
          <p:cNvSpPr/>
          <p:nvPr/>
        </p:nvSpPr>
        <p:spPr>
          <a:xfrm>
            <a:off x="6965738" y="1699582"/>
            <a:ext cx="44701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2"/>
                </a:solidFill>
              </a:rPr>
              <a:t>전체 인구의 </a:t>
            </a:r>
            <a:r>
              <a:rPr lang="en-US" altLang="ko-KR" b="1" dirty="0">
                <a:solidFill>
                  <a:schemeClr val="accent2"/>
                </a:solidFill>
              </a:rPr>
              <a:t>3.8% </a:t>
            </a:r>
            <a:r>
              <a:rPr lang="ko-KR" altLang="en-US" b="1" dirty="0">
                <a:solidFill>
                  <a:schemeClr val="accent2"/>
                </a:solidFill>
              </a:rPr>
              <a:t>가 장애인</a:t>
            </a:r>
            <a:endParaRPr lang="en-US" altLang="ko-KR" b="1" dirty="0">
              <a:solidFill>
                <a:schemeClr val="accent2"/>
              </a:solidFill>
            </a:endParaRPr>
          </a:p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사업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장애인긴급돌봄지원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사업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장애인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택시바우처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사업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착한셔틀버스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운행</a:t>
            </a:r>
          </a:p>
          <a:p>
            <a:endParaRPr lang="en-US" altLang="ko-KR" b="1" dirty="0">
              <a:solidFill>
                <a:schemeClr val="accent2"/>
              </a:solidFill>
            </a:endParaRPr>
          </a:p>
        </p:txBody>
      </p:sp>
      <p:pic>
        <p:nvPicPr>
          <p:cNvPr id="61" name="그림 29" descr="0001.png">
            <a:extLst>
              <a:ext uri="{FF2B5EF4-FFF2-40B4-BE49-F238E27FC236}">
                <a16:creationId xmlns:a16="http://schemas.microsoft.com/office/drawing/2014/main" id="{35500A1F-ACA1-440D-A227-F0B6162985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20000" contrast="-40000"/>
          </a:blip>
          <a:stretch>
            <a:fillRect/>
          </a:stretch>
        </p:blipFill>
        <p:spPr>
          <a:xfrm>
            <a:off x="4092177" y="4418655"/>
            <a:ext cx="546022" cy="550450"/>
          </a:xfrm>
          <a:prstGeom prst="rect">
            <a:avLst/>
          </a:prstGeom>
        </p:spPr>
      </p:pic>
      <p:pic>
        <p:nvPicPr>
          <p:cNvPr id="63" name="그림 62" descr="0088.png">
            <a:extLst>
              <a:ext uri="{FF2B5EF4-FFF2-40B4-BE49-F238E27FC236}">
                <a16:creationId xmlns:a16="http://schemas.microsoft.com/office/drawing/2014/main" id="{0F6801A7-C6CE-4FA1-AEF3-A248C2B595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3404989" y="1883052"/>
            <a:ext cx="546320" cy="749078"/>
          </a:xfrm>
          <a:prstGeom prst="rect">
            <a:avLst/>
          </a:prstGeom>
        </p:spPr>
      </p:pic>
      <p:pic>
        <p:nvPicPr>
          <p:cNvPr id="66" name="그림 29" descr="0001.png">
            <a:extLst>
              <a:ext uri="{FF2B5EF4-FFF2-40B4-BE49-F238E27FC236}">
                <a16:creationId xmlns:a16="http://schemas.microsoft.com/office/drawing/2014/main" id="{F33C89FE-2350-477D-A7FC-1B89A4AE91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-20000" contrast="-40000"/>
          </a:blip>
          <a:stretch>
            <a:fillRect/>
          </a:stretch>
        </p:blipFill>
        <p:spPr>
          <a:xfrm>
            <a:off x="10117040" y="5148972"/>
            <a:ext cx="638783" cy="71713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469A875F-3AD5-46ED-A963-932DB78497EF}"/>
              </a:ext>
            </a:extLst>
          </p:cNvPr>
          <p:cNvSpPr txBox="1"/>
          <p:nvPr/>
        </p:nvSpPr>
        <p:spPr>
          <a:xfrm>
            <a:off x="1356102" y="1145949"/>
            <a:ext cx="919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핵심과제</a:t>
            </a: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다양한 사회 구성원의 복지수요 반영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A7FA5BC4-C1DF-4F38-A7CD-A7CADFE1DC19}"/>
              </a:ext>
            </a:extLst>
          </p:cNvPr>
          <p:cNvSpPr/>
          <p:nvPr/>
        </p:nvSpPr>
        <p:spPr>
          <a:xfrm>
            <a:off x="1778921" y="2816310"/>
            <a:ext cx="32592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tx2"/>
                </a:solidFill>
              </a:rPr>
              <a:t>결혼이민자 지원</a:t>
            </a:r>
            <a:endParaRPr lang="en-US" altLang="ko-KR" b="1" dirty="0">
              <a:solidFill>
                <a:schemeClr val="tx2"/>
              </a:solidFill>
            </a:endParaRPr>
          </a:p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사업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한국문화 적응 지원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사업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가족상담 지원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22CF32D9-6569-4344-ADE2-A2A3C83F7DC0}"/>
              </a:ext>
            </a:extLst>
          </p:cNvPr>
          <p:cNvSpPr/>
          <p:nvPr/>
        </p:nvSpPr>
        <p:spPr>
          <a:xfrm>
            <a:off x="6987844" y="3821158"/>
            <a:ext cx="36532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C00000"/>
                </a:solidFill>
              </a:rPr>
              <a:t>노인치매 안전망 구축</a:t>
            </a:r>
            <a:endParaRPr lang="en-US" altLang="ko-KR" b="1" dirty="0">
              <a:solidFill>
                <a:srgbClr val="C00000"/>
              </a:solidFill>
            </a:endParaRPr>
          </a:p>
          <a:p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사업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치매 감별검사 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본인부담금 지원 사업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C3E8134-D2E8-4FE5-9FA6-7CD8D857B89F}"/>
              </a:ext>
            </a:extLst>
          </p:cNvPr>
          <p:cNvSpPr/>
          <p:nvPr/>
        </p:nvSpPr>
        <p:spPr>
          <a:xfrm>
            <a:off x="265174" y="183147"/>
            <a:ext cx="5040250" cy="7697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67F2E85-0AF0-453C-9C69-21A8335A1DD5}"/>
              </a:ext>
            </a:extLst>
          </p:cNvPr>
          <p:cNvSpPr txBox="1"/>
          <p:nvPr/>
        </p:nvSpPr>
        <p:spPr>
          <a:xfrm>
            <a:off x="484093" y="335615"/>
            <a:ext cx="4821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인구 특성에 따른 맞춤형 서비스</a:t>
            </a:r>
          </a:p>
        </p:txBody>
      </p:sp>
      <p:pic>
        <p:nvPicPr>
          <p:cNvPr id="5122" name="Picture 2" descr="소스 이미지 보기">
            <a:extLst>
              <a:ext uri="{FF2B5EF4-FFF2-40B4-BE49-F238E27FC236}">
                <a16:creationId xmlns:a16="http://schemas.microsoft.com/office/drawing/2014/main" id="{2191E18C-01A7-45A9-BCCF-2E49DC7D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71" y="3985825"/>
            <a:ext cx="2900536" cy="24084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599FDD31-585D-431F-8C8C-FDA8C87E2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6970" y="4969105"/>
            <a:ext cx="2154295" cy="18593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소스 이미지 보기">
            <a:extLst>
              <a:ext uri="{FF2B5EF4-FFF2-40B4-BE49-F238E27FC236}">
                <a16:creationId xmlns:a16="http://schemas.microsoft.com/office/drawing/2014/main" id="{F2F78E0B-0D70-4394-8B7A-5802E488A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288" y="2523951"/>
            <a:ext cx="2463643" cy="18006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0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5" grpId="1"/>
      <p:bldP spid="56" grpId="0"/>
      <p:bldP spid="56" grpId="1"/>
      <p:bldP spid="57" grpId="0"/>
      <p:bldP spid="57" grpId="1"/>
      <p:bldP spid="58" grpId="0"/>
      <p:bldP spid="68" grpId="0"/>
      <p:bldP spid="6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52">
            <a:extLst>
              <a:ext uri="{FF2B5EF4-FFF2-40B4-BE49-F238E27FC236}">
                <a16:creationId xmlns:a16="http://schemas.microsoft.com/office/drawing/2014/main" id="{F2B04B14-E125-4570-9B89-145CA41A95F1}"/>
              </a:ext>
            </a:extLst>
          </p:cNvPr>
          <p:cNvGrpSpPr/>
          <p:nvPr/>
        </p:nvGrpSpPr>
        <p:grpSpPr>
          <a:xfrm>
            <a:off x="4719005" y="2093332"/>
            <a:ext cx="2741338" cy="1862048"/>
            <a:chOff x="3195005" y="2093332"/>
            <a:chExt cx="2741338" cy="1862048"/>
          </a:xfrm>
        </p:grpSpPr>
        <p:sp>
          <p:nvSpPr>
            <p:cNvPr id="5" name="모서리가 둥근 직사각형 5">
              <a:extLst>
                <a:ext uri="{FF2B5EF4-FFF2-40B4-BE49-F238E27FC236}">
                  <a16:creationId xmlns:a16="http://schemas.microsoft.com/office/drawing/2014/main" id="{DC093DF6-4320-40B7-B651-750A8044DB7B}"/>
                </a:ext>
              </a:extLst>
            </p:cNvPr>
            <p:cNvSpPr/>
            <p:nvPr/>
          </p:nvSpPr>
          <p:spPr>
            <a:xfrm>
              <a:off x="3195005" y="2135786"/>
              <a:ext cx="2741338" cy="1706700"/>
            </a:xfrm>
            <a:prstGeom prst="roundRect">
              <a:avLst>
                <a:gd name="adj" fmla="val 10789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CE7046-0C3F-42BF-BCD7-71DB5B2945CB}"/>
                </a:ext>
              </a:extLst>
            </p:cNvPr>
            <p:cNvSpPr txBox="1"/>
            <p:nvPr/>
          </p:nvSpPr>
          <p:spPr>
            <a:xfrm>
              <a:off x="4458064" y="2093332"/>
              <a:ext cx="184730" cy="186204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endParaRPr lang="ko-KR" altLang="en-US" sz="11500" b="1" spc="-300" dirty="0">
                <a:solidFill>
                  <a:schemeClr val="tx1">
                    <a:lumMod val="50000"/>
                    <a:lumOff val="50000"/>
                    <a:alpha val="24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그룹 37">
            <a:extLst>
              <a:ext uri="{FF2B5EF4-FFF2-40B4-BE49-F238E27FC236}">
                <a16:creationId xmlns:a16="http://schemas.microsoft.com/office/drawing/2014/main" id="{EC069379-E149-44A2-87A4-6EF07FAD30D2}"/>
              </a:ext>
            </a:extLst>
          </p:cNvPr>
          <p:cNvGrpSpPr/>
          <p:nvPr/>
        </p:nvGrpSpPr>
        <p:grpSpPr>
          <a:xfrm>
            <a:off x="6535189" y="2289459"/>
            <a:ext cx="2507158" cy="1519662"/>
            <a:chOff x="649780" y="2314997"/>
            <a:chExt cx="2608631" cy="1581168"/>
          </a:xfrm>
        </p:grpSpPr>
        <p:sp>
          <p:nvSpPr>
            <p:cNvPr id="8" name="모서리가 둥근 직사각형 92">
              <a:extLst>
                <a:ext uri="{FF2B5EF4-FFF2-40B4-BE49-F238E27FC236}">
                  <a16:creationId xmlns:a16="http://schemas.microsoft.com/office/drawing/2014/main" id="{4D1A6250-4A14-4CFC-B2B7-4263717E445C}"/>
                </a:ext>
              </a:extLst>
            </p:cNvPr>
            <p:cNvSpPr/>
            <p:nvPr/>
          </p:nvSpPr>
          <p:spPr>
            <a:xfrm>
              <a:off x="971600" y="2321466"/>
              <a:ext cx="2286811" cy="1406128"/>
            </a:xfrm>
            <a:prstGeom prst="roundRect">
              <a:avLst>
                <a:gd name="adj" fmla="val 4022"/>
              </a:avLst>
            </a:prstGeom>
            <a:solidFill>
              <a:srgbClr val="467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 93">
              <a:extLst>
                <a:ext uri="{FF2B5EF4-FFF2-40B4-BE49-F238E27FC236}">
                  <a16:creationId xmlns:a16="http://schemas.microsoft.com/office/drawing/2014/main" id="{D2A8A4D6-EB12-415F-987D-8608A261E5C2}"/>
                </a:ext>
              </a:extLst>
            </p:cNvPr>
            <p:cNvSpPr/>
            <p:nvPr/>
          </p:nvSpPr>
          <p:spPr>
            <a:xfrm flipH="1" flipV="1">
              <a:off x="962709" y="2314997"/>
              <a:ext cx="2293476" cy="1581168"/>
            </a:xfrm>
            <a:custGeom>
              <a:avLst/>
              <a:gdLst>
                <a:gd name="connsiteX0" fmla="*/ 0 w 2286811"/>
                <a:gd name="connsiteY0" fmla="*/ 56554 h 1406128"/>
                <a:gd name="connsiteX1" fmla="*/ 16564 w 2286811"/>
                <a:gd name="connsiteY1" fmla="*/ 16564 h 1406128"/>
                <a:gd name="connsiteX2" fmla="*/ 56554 w 2286811"/>
                <a:gd name="connsiteY2" fmla="*/ 0 h 1406128"/>
                <a:gd name="connsiteX3" fmla="*/ 2230257 w 2286811"/>
                <a:gd name="connsiteY3" fmla="*/ 0 h 1406128"/>
                <a:gd name="connsiteX4" fmla="*/ 2270247 w 2286811"/>
                <a:gd name="connsiteY4" fmla="*/ 16564 h 1406128"/>
                <a:gd name="connsiteX5" fmla="*/ 2286811 w 2286811"/>
                <a:gd name="connsiteY5" fmla="*/ 56554 h 1406128"/>
                <a:gd name="connsiteX6" fmla="*/ 2286811 w 2286811"/>
                <a:gd name="connsiteY6" fmla="*/ 1349574 h 1406128"/>
                <a:gd name="connsiteX7" fmla="*/ 2270247 w 2286811"/>
                <a:gd name="connsiteY7" fmla="*/ 1389564 h 1406128"/>
                <a:gd name="connsiteX8" fmla="*/ 2230257 w 2286811"/>
                <a:gd name="connsiteY8" fmla="*/ 1406128 h 1406128"/>
                <a:gd name="connsiteX9" fmla="*/ 56554 w 2286811"/>
                <a:gd name="connsiteY9" fmla="*/ 1406128 h 1406128"/>
                <a:gd name="connsiteX10" fmla="*/ 16564 w 2286811"/>
                <a:gd name="connsiteY10" fmla="*/ 1389564 h 1406128"/>
                <a:gd name="connsiteX11" fmla="*/ 0 w 2286811"/>
                <a:gd name="connsiteY11" fmla="*/ 1349574 h 1406128"/>
                <a:gd name="connsiteX12" fmla="*/ 0 w 2286811"/>
                <a:gd name="connsiteY12" fmla="*/ 56554 h 1406128"/>
                <a:gd name="connsiteX0" fmla="*/ 0 w 2286811"/>
                <a:gd name="connsiteY0" fmla="*/ 228833 h 1786772"/>
                <a:gd name="connsiteX1" fmla="*/ 16564 w 2286811"/>
                <a:gd name="connsiteY1" fmla="*/ 188843 h 1786772"/>
                <a:gd name="connsiteX2" fmla="*/ 56554 w 2286811"/>
                <a:gd name="connsiteY2" fmla="*/ 172279 h 1786772"/>
                <a:gd name="connsiteX3" fmla="*/ 2230257 w 2286811"/>
                <a:gd name="connsiteY3" fmla="*/ 172279 h 1786772"/>
                <a:gd name="connsiteX4" fmla="*/ 2270247 w 2286811"/>
                <a:gd name="connsiteY4" fmla="*/ 188843 h 1786772"/>
                <a:gd name="connsiteX5" fmla="*/ 2286811 w 2286811"/>
                <a:gd name="connsiteY5" fmla="*/ 228833 h 1786772"/>
                <a:gd name="connsiteX6" fmla="*/ 2286811 w 2286811"/>
                <a:gd name="connsiteY6" fmla="*/ 1521853 h 1786772"/>
                <a:gd name="connsiteX7" fmla="*/ 2270247 w 2286811"/>
                <a:gd name="connsiteY7" fmla="*/ 1561843 h 1786772"/>
                <a:gd name="connsiteX8" fmla="*/ 2230257 w 2286811"/>
                <a:gd name="connsiteY8" fmla="*/ 1578407 h 1786772"/>
                <a:gd name="connsiteX9" fmla="*/ 56554 w 2286811"/>
                <a:gd name="connsiteY9" fmla="*/ 1578407 h 1786772"/>
                <a:gd name="connsiteX10" fmla="*/ 16564 w 2286811"/>
                <a:gd name="connsiteY10" fmla="*/ 1561843 h 1786772"/>
                <a:gd name="connsiteX11" fmla="*/ 0 w 2286811"/>
                <a:gd name="connsiteY11" fmla="*/ 228833 h 1786772"/>
                <a:gd name="connsiteX0" fmla="*/ 315156 w 2601967"/>
                <a:gd name="connsiteY0" fmla="*/ 231594 h 1581168"/>
                <a:gd name="connsiteX1" fmla="*/ 331720 w 2601967"/>
                <a:gd name="connsiteY1" fmla="*/ 191604 h 1581168"/>
                <a:gd name="connsiteX2" fmla="*/ 371710 w 2601967"/>
                <a:gd name="connsiteY2" fmla="*/ 175040 h 1581168"/>
                <a:gd name="connsiteX3" fmla="*/ 2545413 w 2601967"/>
                <a:gd name="connsiteY3" fmla="*/ 175040 h 1581168"/>
                <a:gd name="connsiteX4" fmla="*/ 2585403 w 2601967"/>
                <a:gd name="connsiteY4" fmla="*/ 191604 h 1581168"/>
                <a:gd name="connsiteX5" fmla="*/ 2601967 w 2601967"/>
                <a:gd name="connsiteY5" fmla="*/ 231594 h 1581168"/>
                <a:gd name="connsiteX6" fmla="*/ 2601967 w 2601967"/>
                <a:gd name="connsiteY6" fmla="*/ 1524614 h 1581168"/>
                <a:gd name="connsiteX7" fmla="*/ 2585403 w 2601967"/>
                <a:gd name="connsiteY7" fmla="*/ 1564604 h 1581168"/>
                <a:gd name="connsiteX8" fmla="*/ 2545413 w 2601967"/>
                <a:gd name="connsiteY8" fmla="*/ 1581168 h 1581168"/>
                <a:gd name="connsiteX9" fmla="*/ 371710 w 2601967"/>
                <a:gd name="connsiteY9" fmla="*/ 1581168 h 1581168"/>
                <a:gd name="connsiteX10" fmla="*/ 315156 w 2601967"/>
                <a:gd name="connsiteY10" fmla="*/ 231594 h 1581168"/>
                <a:gd name="connsiteX0" fmla="*/ 6665 w 2293476"/>
                <a:gd name="connsiteY0" fmla="*/ 231594 h 1581168"/>
                <a:gd name="connsiteX1" fmla="*/ 23229 w 2293476"/>
                <a:gd name="connsiteY1" fmla="*/ 191604 h 1581168"/>
                <a:gd name="connsiteX2" fmla="*/ 63219 w 2293476"/>
                <a:gd name="connsiteY2" fmla="*/ 175040 h 1581168"/>
                <a:gd name="connsiteX3" fmla="*/ 2236922 w 2293476"/>
                <a:gd name="connsiteY3" fmla="*/ 175040 h 1581168"/>
                <a:gd name="connsiteX4" fmla="*/ 2276912 w 2293476"/>
                <a:gd name="connsiteY4" fmla="*/ 191604 h 1581168"/>
                <a:gd name="connsiteX5" fmla="*/ 2293476 w 2293476"/>
                <a:gd name="connsiteY5" fmla="*/ 231594 h 1581168"/>
                <a:gd name="connsiteX6" fmla="*/ 2293476 w 2293476"/>
                <a:gd name="connsiteY6" fmla="*/ 1524614 h 1581168"/>
                <a:gd name="connsiteX7" fmla="*/ 2276912 w 2293476"/>
                <a:gd name="connsiteY7" fmla="*/ 1564604 h 1581168"/>
                <a:gd name="connsiteX8" fmla="*/ 2236922 w 2293476"/>
                <a:gd name="connsiteY8" fmla="*/ 1581168 h 1581168"/>
                <a:gd name="connsiteX9" fmla="*/ 6665 w 2293476"/>
                <a:gd name="connsiteY9" fmla="*/ 231594 h 1581168"/>
                <a:gd name="connsiteX0" fmla="*/ 6665 w 2293476"/>
                <a:gd name="connsiteY0" fmla="*/ 231594 h 1581168"/>
                <a:gd name="connsiteX1" fmla="*/ 23229 w 2293476"/>
                <a:gd name="connsiteY1" fmla="*/ 191604 h 1581168"/>
                <a:gd name="connsiteX2" fmla="*/ 63219 w 2293476"/>
                <a:gd name="connsiteY2" fmla="*/ 175040 h 1581168"/>
                <a:gd name="connsiteX3" fmla="*/ 2236922 w 2293476"/>
                <a:gd name="connsiteY3" fmla="*/ 175040 h 1581168"/>
                <a:gd name="connsiteX4" fmla="*/ 2276912 w 2293476"/>
                <a:gd name="connsiteY4" fmla="*/ 191604 h 1581168"/>
                <a:gd name="connsiteX5" fmla="*/ 2293476 w 2293476"/>
                <a:gd name="connsiteY5" fmla="*/ 231594 h 1581168"/>
                <a:gd name="connsiteX6" fmla="*/ 2293476 w 2293476"/>
                <a:gd name="connsiteY6" fmla="*/ 1524614 h 1581168"/>
                <a:gd name="connsiteX7" fmla="*/ 2276912 w 2293476"/>
                <a:gd name="connsiteY7" fmla="*/ 1564604 h 1581168"/>
                <a:gd name="connsiteX8" fmla="*/ 2236922 w 2293476"/>
                <a:gd name="connsiteY8" fmla="*/ 1581168 h 1581168"/>
                <a:gd name="connsiteX9" fmla="*/ 6665 w 2293476"/>
                <a:gd name="connsiteY9" fmla="*/ 231594 h 158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3476" h="1581168">
                  <a:moveTo>
                    <a:pt x="6665" y="231594"/>
                  </a:moveTo>
                  <a:cubicBezTo>
                    <a:pt x="0" y="0"/>
                    <a:pt x="12623" y="202210"/>
                    <a:pt x="23229" y="191604"/>
                  </a:cubicBezTo>
                  <a:cubicBezTo>
                    <a:pt x="33835" y="180998"/>
                    <a:pt x="48220" y="175040"/>
                    <a:pt x="63219" y="175040"/>
                  </a:cubicBezTo>
                  <a:lnTo>
                    <a:pt x="2236922" y="175040"/>
                  </a:lnTo>
                  <a:cubicBezTo>
                    <a:pt x="2251921" y="175040"/>
                    <a:pt x="2266306" y="180998"/>
                    <a:pt x="2276912" y="191604"/>
                  </a:cubicBezTo>
                  <a:cubicBezTo>
                    <a:pt x="2287518" y="202210"/>
                    <a:pt x="2293476" y="216595"/>
                    <a:pt x="2293476" y="231594"/>
                  </a:cubicBezTo>
                  <a:lnTo>
                    <a:pt x="2293476" y="1524614"/>
                  </a:lnTo>
                  <a:cubicBezTo>
                    <a:pt x="2293476" y="1539613"/>
                    <a:pt x="2287518" y="1553998"/>
                    <a:pt x="2276912" y="1564604"/>
                  </a:cubicBezTo>
                  <a:cubicBezTo>
                    <a:pt x="2266306" y="1575210"/>
                    <a:pt x="2251921" y="1581168"/>
                    <a:pt x="2236922" y="1581168"/>
                  </a:cubicBezTo>
                  <a:cubicBezTo>
                    <a:pt x="1672543" y="444035"/>
                    <a:pt x="750084" y="681452"/>
                    <a:pt x="6665" y="231594"/>
                  </a:cubicBez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 94">
              <a:extLst>
                <a:ext uri="{FF2B5EF4-FFF2-40B4-BE49-F238E27FC236}">
                  <a16:creationId xmlns:a16="http://schemas.microsoft.com/office/drawing/2014/main" id="{14844125-A812-4721-A627-C89CF8B4BA68}"/>
                </a:ext>
              </a:extLst>
            </p:cNvPr>
            <p:cNvSpPr/>
            <p:nvPr/>
          </p:nvSpPr>
          <p:spPr>
            <a:xfrm>
              <a:off x="649780" y="2321466"/>
              <a:ext cx="2608631" cy="1412793"/>
            </a:xfrm>
            <a:custGeom>
              <a:avLst/>
              <a:gdLst>
                <a:gd name="connsiteX0" fmla="*/ 0 w 2286811"/>
                <a:gd name="connsiteY0" fmla="*/ 56554 h 1406128"/>
                <a:gd name="connsiteX1" fmla="*/ 16564 w 2286811"/>
                <a:gd name="connsiteY1" fmla="*/ 16564 h 1406128"/>
                <a:gd name="connsiteX2" fmla="*/ 56554 w 2286811"/>
                <a:gd name="connsiteY2" fmla="*/ 0 h 1406128"/>
                <a:gd name="connsiteX3" fmla="*/ 2230257 w 2286811"/>
                <a:gd name="connsiteY3" fmla="*/ 0 h 1406128"/>
                <a:gd name="connsiteX4" fmla="*/ 2270247 w 2286811"/>
                <a:gd name="connsiteY4" fmla="*/ 16564 h 1406128"/>
                <a:gd name="connsiteX5" fmla="*/ 2286811 w 2286811"/>
                <a:gd name="connsiteY5" fmla="*/ 56554 h 1406128"/>
                <a:gd name="connsiteX6" fmla="*/ 2286811 w 2286811"/>
                <a:gd name="connsiteY6" fmla="*/ 1349574 h 1406128"/>
                <a:gd name="connsiteX7" fmla="*/ 2270247 w 2286811"/>
                <a:gd name="connsiteY7" fmla="*/ 1389564 h 1406128"/>
                <a:gd name="connsiteX8" fmla="*/ 2230257 w 2286811"/>
                <a:gd name="connsiteY8" fmla="*/ 1406128 h 1406128"/>
                <a:gd name="connsiteX9" fmla="*/ 56554 w 2286811"/>
                <a:gd name="connsiteY9" fmla="*/ 1406128 h 1406128"/>
                <a:gd name="connsiteX10" fmla="*/ 16564 w 2286811"/>
                <a:gd name="connsiteY10" fmla="*/ 1389564 h 1406128"/>
                <a:gd name="connsiteX11" fmla="*/ 0 w 2286811"/>
                <a:gd name="connsiteY11" fmla="*/ 1349574 h 1406128"/>
                <a:gd name="connsiteX12" fmla="*/ 0 w 2286811"/>
                <a:gd name="connsiteY12" fmla="*/ 56554 h 1406128"/>
                <a:gd name="connsiteX0" fmla="*/ 319060 w 2961016"/>
                <a:gd name="connsiteY0" fmla="*/ 56554 h 1406128"/>
                <a:gd name="connsiteX1" fmla="*/ 335624 w 2961016"/>
                <a:gd name="connsiteY1" fmla="*/ 16564 h 1406128"/>
                <a:gd name="connsiteX2" fmla="*/ 375614 w 2961016"/>
                <a:gd name="connsiteY2" fmla="*/ 0 h 1406128"/>
                <a:gd name="connsiteX3" fmla="*/ 2549317 w 2961016"/>
                <a:gd name="connsiteY3" fmla="*/ 0 h 1406128"/>
                <a:gd name="connsiteX4" fmla="*/ 2589307 w 2961016"/>
                <a:gd name="connsiteY4" fmla="*/ 16564 h 1406128"/>
                <a:gd name="connsiteX5" fmla="*/ 2605871 w 2961016"/>
                <a:gd name="connsiteY5" fmla="*/ 56554 h 1406128"/>
                <a:gd name="connsiteX6" fmla="*/ 2605871 w 2961016"/>
                <a:gd name="connsiteY6" fmla="*/ 1349574 h 1406128"/>
                <a:gd name="connsiteX7" fmla="*/ 2589307 w 2961016"/>
                <a:gd name="connsiteY7" fmla="*/ 1389564 h 1406128"/>
                <a:gd name="connsiteX8" fmla="*/ 375614 w 2961016"/>
                <a:gd name="connsiteY8" fmla="*/ 1406128 h 1406128"/>
                <a:gd name="connsiteX9" fmla="*/ 335624 w 2961016"/>
                <a:gd name="connsiteY9" fmla="*/ 1389564 h 1406128"/>
                <a:gd name="connsiteX10" fmla="*/ 319060 w 2961016"/>
                <a:gd name="connsiteY10" fmla="*/ 1349574 h 1406128"/>
                <a:gd name="connsiteX11" fmla="*/ 319060 w 2961016"/>
                <a:gd name="connsiteY11" fmla="*/ 56554 h 1406128"/>
                <a:gd name="connsiteX0" fmla="*/ 321820 w 2608631"/>
                <a:gd name="connsiteY0" fmla="*/ 56554 h 1574503"/>
                <a:gd name="connsiteX1" fmla="*/ 338384 w 2608631"/>
                <a:gd name="connsiteY1" fmla="*/ 16564 h 1574503"/>
                <a:gd name="connsiteX2" fmla="*/ 378374 w 2608631"/>
                <a:gd name="connsiteY2" fmla="*/ 0 h 1574503"/>
                <a:gd name="connsiteX3" fmla="*/ 2552077 w 2608631"/>
                <a:gd name="connsiteY3" fmla="*/ 0 h 1574503"/>
                <a:gd name="connsiteX4" fmla="*/ 2592067 w 2608631"/>
                <a:gd name="connsiteY4" fmla="*/ 16564 h 1574503"/>
                <a:gd name="connsiteX5" fmla="*/ 2608631 w 2608631"/>
                <a:gd name="connsiteY5" fmla="*/ 56554 h 1574503"/>
                <a:gd name="connsiteX6" fmla="*/ 2608631 w 2608631"/>
                <a:gd name="connsiteY6" fmla="*/ 1349574 h 1574503"/>
                <a:gd name="connsiteX7" fmla="*/ 378374 w 2608631"/>
                <a:gd name="connsiteY7" fmla="*/ 1406128 h 1574503"/>
                <a:gd name="connsiteX8" fmla="*/ 338384 w 2608631"/>
                <a:gd name="connsiteY8" fmla="*/ 1389564 h 1574503"/>
                <a:gd name="connsiteX9" fmla="*/ 321820 w 2608631"/>
                <a:gd name="connsiteY9" fmla="*/ 1349574 h 1574503"/>
                <a:gd name="connsiteX10" fmla="*/ 321820 w 2608631"/>
                <a:gd name="connsiteY10" fmla="*/ 56554 h 1574503"/>
                <a:gd name="connsiteX0" fmla="*/ 321820 w 2608631"/>
                <a:gd name="connsiteY0" fmla="*/ 56554 h 1412793"/>
                <a:gd name="connsiteX1" fmla="*/ 338384 w 2608631"/>
                <a:gd name="connsiteY1" fmla="*/ 16564 h 1412793"/>
                <a:gd name="connsiteX2" fmla="*/ 378374 w 2608631"/>
                <a:gd name="connsiteY2" fmla="*/ 0 h 1412793"/>
                <a:gd name="connsiteX3" fmla="*/ 2552077 w 2608631"/>
                <a:gd name="connsiteY3" fmla="*/ 0 h 1412793"/>
                <a:gd name="connsiteX4" fmla="*/ 2592067 w 2608631"/>
                <a:gd name="connsiteY4" fmla="*/ 16564 h 1412793"/>
                <a:gd name="connsiteX5" fmla="*/ 2608631 w 2608631"/>
                <a:gd name="connsiteY5" fmla="*/ 56554 h 1412793"/>
                <a:gd name="connsiteX6" fmla="*/ 378374 w 2608631"/>
                <a:gd name="connsiteY6" fmla="*/ 1406128 h 1412793"/>
                <a:gd name="connsiteX7" fmla="*/ 338384 w 2608631"/>
                <a:gd name="connsiteY7" fmla="*/ 1389564 h 1412793"/>
                <a:gd name="connsiteX8" fmla="*/ 321820 w 2608631"/>
                <a:gd name="connsiteY8" fmla="*/ 1349574 h 1412793"/>
                <a:gd name="connsiteX9" fmla="*/ 321820 w 2608631"/>
                <a:gd name="connsiteY9" fmla="*/ 56554 h 1412793"/>
                <a:gd name="connsiteX0" fmla="*/ 321820 w 2608631"/>
                <a:gd name="connsiteY0" fmla="*/ 56554 h 1412793"/>
                <a:gd name="connsiteX1" fmla="*/ 338384 w 2608631"/>
                <a:gd name="connsiteY1" fmla="*/ 16564 h 1412793"/>
                <a:gd name="connsiteX2" fmla="*/ 378374 w 2608631"/>
                <a:gd name="connsiteY2" fmla="*/ 0 h 1412793"/>
                <a:gd name="connsiteX3" fmla="*/ 2552077 w 2608631"/>
                <a:gd name="connsiteY3" fmla="*/ 0 h 1412793"/>
                <a:gd name="connsiteX4" fmla="*/ 2592067 w 2608631"/>
                <a:gd name="connsiteY4" fmla="*/ 16564 h 1412793"/>
                <a:gd name="connsiteX5" fmla="*/ 2608631 w 2608631"/>
                <a:gd name="connsiteY5" fmla="*/ 56554 h 1412793"/>
                <a:gd name="connsiteX6" fmla="*/ 378374 w 2608631"/>
                <a:gd name="connsiteY6" fmla="*/ 1406128 h 1412793"/>
                <a:gd name="connsiteX7" fmla="*/ 338384 w 2608631"/>
                <a:gd name="connsiteY7" fmla="*/ 1389564 h 1412793"/>
                <a:gd name="connsiteX8" fmla="*/ 321820 w 2608631"/>
                <a:gd name="connsiteY8" fmla="*/ 1349574 h 1412793"/>
                <a:gd name="connsiteX9" fmla="*/ 321820 w 2608631"/>
                <a:gd name="connsiteY9" fmla="*/ 56554 h 141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8631" h="1412793">
                  <a:moveTo>
                    <a:pt x="321820" y="56554"/>
                  </a:moveTo>
                  <a:cubicBezTo>
                    <a:pt x="321820" y="41555"/>
                    <a:pt x="327778" y="27170"/>
                    <a:pt x="338384" y="16564"/>
                  </a:cubicBezTo>
                  <a:cubicBezTo>
                    <a:pt x="348990" y="5958"/>
                    <a:pt x="363375" y="0"/>
                    <a:pt x="378374" y="0"/>
                  </a:cubicBezTo>
                  <a:lnTo>
                    <a:pt x="2552077" y="0"/>
                  </a:lnTo>
                  <a:cubicBezTo>
                    <a:pt x="2567076" y="0"/>
                    <a:pt x="2581461" y="5958"/>
                    <a:pt x="2592067" y="16564"/>
                  </a:cubicBezTo>
                  <a:cubicBezTo>
                    <a:pt x="2602673" y="27170"/>
                    <a:pt x="2608631" y="41555"/>
                    <a:pt x="2608631" y="56554"/>
                  </a:cubicBezTo>
                  <a:cubicBezTo>
                    <a:pt x="1134044" y="571390"/>
                    <a:pt x="1121793" y="956270"/>
                    <a:pt x="378374" y="1406128"/>
                  </a:cubicBezTo>
                  <a:cubicBezTo>
                    <a:pt x="0" y="1412793"/>
                    <a:pt x="348990" y="1400170"/>
                    <a:pt x="338384" y="1389564"/>
                  </a:cubicBezTo>
                  <a:cubicBezTo>
                    <a:pt x="327778" y="1378958"/>
                    <a:pt x="321820" y="1364573"/>
                    <a:pt x="321820" y="1349574"/>
                  </a:cubicBezTo>
                  <a:lnTo>
                    <a:pt x="321820" y="56554"/>
                  </a:lnTo>
                  <a:close/>
                </a:path>
              </a:pathLst>
            </a:custGeom>
            <a:solidFill>
              <a:schemeClr val="bg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37">
            <a:extLst>
              <a:ext uri="{FF2B5EF4-FFF2-40B4-BE49-F238E27FC236}">
                <a16:creationId xmlns:a16="http://schemas.microsoft.com/office/drawing/2014/main" id="{3E9E5C8F-ADCE-4BF2-901E-99E2C9D65523}"/>
              </a:ext>
            </a:extLst>
          </p:cNvPr>
          <p:cNvGrpSpPr/>
          <p:nvPr/>
        </p:nvGrpSpPr>
        <p:grpSpPr>
          <a:xfrm flipH="1">
            <a:off x="3157863" y="2289459"/>
            <a:ext cx="2507158" cy="1519662"/>
            <a:chOff x="649780" y="2314997"/>
            <a:chExt cx="2608631" cy="1581168"/>
          </a:xfrm>
        </p:grpSpPr>
        <p:sp>
          <p:nvSpPr>
            <p:cNvPr id="12" name="모서리가 둥근 직사각형 99">
              <a:extLst>
                <a:ext uri="{FF2B5EF4-FFF2-40B4-BE49-F238E27FC236}">
                  <a16:creationId xmlns:a16="http://schemas.microsoft.com/office/drawing/2014/main" id="{3BA40D39-34D1-4472-88AE-4B3053CFD3E7}"/>
                </a:ext>
              </a:extLst>
            </p:cNvPr>
            <p:cNvSpPr/>
            <p:nvPr/>
          </p:nvSpPr>
          <p:spPr>
            <a:xfrm>
              <a:off x="971600" y="2321466"/>
              <a:ext cx="2286811" cy="1406128"/>
            </a:xfrm>
            <a:prstGeom prst="roundRect">
              <a:avLst>
                <a:gd name="adj" fmla="val 4022"/>
              </a:avLst>
            </a:prstGeom>
            <a:solidFill>
              <a:srgbClr val="EA7E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00">
              <a:extLst>
                <a:ext uri="{FF2B5EF4-FFF2-40B4-BE49-F238E27FC236}">
                  <a16:creationId xmlns:a16="http://schemas.microsoft.com/office/drawing/2014/main" id="{93A74DD1-5784-4677-9075-02B90515D070}"/>
                </a:ext>
              </a:extLst>
            </p:cNvPr>
            <p:cNvSpPr/>
            <p:nvPr/>
          </p:nvSpPr>
          <p:spPr>
            <a:xfrm flipH="1" flipV="1">
              <a:off x="962709" y="2314997"/>
              <a:ext cx="2293476" cy="1581168"/>
            </a:xfrm>
            <a:custGeom>
              <a:avLst/>
              <a:gdLst>
                <a:gd name="connsiteX0" fmla="*/ 0 w 2286811"/>
                <a:gd name="connsiteY0" fmla="*/ 56554 h 1406128"/>
                <a:gd name="connsiteX1" fmla="*/ 16564 w 2286811"/>
                <a:gd name="connsiteY1" fmla="*/ 16564 h 1406128"/>
                <a:gd name="connsiteX2" fmla="*/ 56554 w 2286811"/>
                <a:gd name="connsiteY2" fmla="*/ 0 h 1406128"/>
                <a:gd name="connsiteX3" fmla="*/ 2230257 w 2286811"/>
                <a:gd name="connsiteY3" fmla="*/ 0 h 1406128"/>
                <a:gd name="connsiteX4" fmla="*/ 2270247 w 2286811"/>
                <a:gd name="connsiteY4" fmla="*/ 16564 h 1406128"/>
                <a:gd name="connsiteX5" fmla="*/ 2286811 w 2286811"/>
                <a:gd name="connsiteY5" fmla="*/ 56554 h 1406128"/>
                <a:gd name="connsiteX6" fmla="*/ 2286811 w 2286811"/>
                <a:gd name="connsiteY6" fmla="*/ 1349574 h 1406128"/>
                <a:gd name="connsiteX7" fmla="*/ 2270247 w 2286811"/>
                <a:gd name="connsiteY7" fmla="*/ 1389564 h 1406128"/>
                <a:gd name="connsiteX8" fmla="*/ 2230257 w 2286811"/>
                <a:gd name="connsiteY8" fmla="*/ 1406128 h 1406128"/>
                <a:gd name="connsiteX9" fmla="*/ 56554 w 2286811"/>
                <a:gd name="connsiteY9" fmla="*/ 1406128 h 1406128"/>
                <a:gd name="connsiteX10" fmla="*/ 16564 w 2286811"/>
                <a:gd name="connsiteY10" fmla="*/ 1389564 h 1406128"/>
                <a:gd name="connsiteX11" fmla="*/ 0 w 2286811"/>
                <a:gd name="connsiteY11" fmla="*/ 1349574 h 1406128"/>
                <a:gd name="connsiteX12" fmla="*/ 0 w 2286811"/>
                <a:gd name="connsiteY12" fmla="*/ 56554 h 1406128"/>
                <a:gd name="connsiteX0" fmla="*/ 0 w 2286811"/>
                <a:gd name="connsiteY0" fmla="*/ 228833 h 1786772"/>
                <a:gd name="connsiteX1" fmla="*/ 16564 w 2286811"/>
                <a:gd name="connsiteY1" fmla="*/ 188843 h 1786772"/>
                <a:gd name="connsiteX2" fmla="*/ 56554 w 2286811"/>
                <a:gd name="connsiteY2" fmla="*/ 172279 h 1786772"/>
                <a:gd name="connsiteX3" fmla="*/ 2230257 w 2286811"/>
                <a:gd name="connsiteY3" fmla="*/ 172279 h 1786772"/>
                <a:gd name="connsiteX4" fmla="*/ 2270247 w 2286811"/>
                <a:gd name="connsiteY4" fmla="*/ 188843 h 1786772"/>
                <a:gd name="connsiteX5" fmla="*/ 2286811 w 2286811"/>
                <a:gd name="connsiteY5" fmla="*/ 228833 h 1786772"/>
                <a:gd name="connsiteX6" fmla="*/ 2286811 w 2286811"/>
                <a:gd name="connsiteY6" fmla="*/ 1521853 h 1786772"/>
                <a:gd name="connsiteX7" fmla="*/ 2270247 w 2286811"/>
                <a:gd name="connsiteY7" fmla="*/ 1561843 h 1786772"/>
                <a:gd name="connsiteX8" fmla="*/ 2230257 w 2286811"/>
                <a:gd name="connsiteY8" fmla="*/ 1578407 h 1786772"/>
                <a:gd name="connsiteX9" fmla="*/ 56554 w 2286811"/>
                <a:gd name="connsiteY9" fmla="*/ 1578407 h 1786772"/>
                <a:gd name="connsiteX10" fmla="*/ 16564 w 2286811"/>
                <a:gd name="connsiteY10" fmla="*/ 1561843 h 1786772"/>
                <a:gd name="connsiteX11" fmla="*/ 0 w 2286811"/>
                <a:gd name="connsiteY11" fmla="*/ 228833 h 1786772"/>
                <a:gd name="connsiteX0" fmla="*/ 315156 w 2601967"/>
                <a:gd name="connsiteY0" fmla="*/ 231594 h 1581168"/>
                <a:gd name="connsiteX1" fmla="*/ 331720 w 2601967"/>
                <a:gd name="connsiteY1" fmla="*/ 191604 h 1581168"/>
                <a:gd name="connsiteX2" fmla="*/ 371710 w 2601967"/>
                <a:gd name="connsiteY2" fmla="*/ 175040 h 1581168"/>
                <a:gd name="connsiteX3" fmla="*/ 2545413 w 2601967"/>
                <a:gd name="connsiteY3" fmla="*/ 175040 h 1581168"/>
                <a:gd name="connsiteX4" fmla="*/ 2585403 w 2601967"/>
                <a:gd name="connsiteY4" fmla="*/ 191604 h 1581168"/>
                <a:gd name="connsiteX5" fmla="*/ 2601967 w 2601967"/>
                <a:gd name="connsiteY5" fmla="*/ 231594 h 1581168"/>
                <a:gd name="connsiteX6" fmla="*/ 2601967 w 2601967"/>
                <a:gd name="connsiteY6" fmla="*/ 1524614 h 1581168"/>
                <a:gd name="connsiteX7" fmla="*/ 2585403 w 2601967"/>
                <a:gd name="connsiteY7" fmla="*/ 1564604 h 1581168"/>
                <a:gd name="connsiteX8" fmla="*/ 2545413 w 2601967"/>
                <a:gd name="connsiteY8" fmla="*/ 1581168 h 1581168"/>
                <a:gd name="connsiteX9" fmla="*/ 371710 w 2601967"/>
                <a:gd name="connsiteY9" fmla="*/ 1581168 h 1581168"/>
                <a:gd name="connsiteX10" fmla="*/ 315156 w 2601967"/>
                <a:gd name="connsiteY10" fmla="*/ 231594 h 1581168"/>
                <a:gd name="connsiteX0" fmla="*/ 6665 w 2293476"/>
                <a:gd name="connsiteY0" fmla="*/ 231594 h 1581168"/>
                <a:gd name="connsiteX1" fmla="*/ 23229 w 2293476"/>
                <a:gd name="connsiteY1" fmla="*/ 191604 h 1581168"/>
                <a:gd name="connsiteX2" fmla="*/ 63219 w 2293476"/>
                <a:gd name="connsiteY2" fmla="*/ 175040 h 1581168"/>
                <a:gd name="connsiteX3" fmla="*/ 2236922 w 2293476"/>
                <a:gd name="connsiteY3" fmla="*/ 175040 h 1581168"/>
                <a:gd name="connsiteX4" fmla="*/ 2276912 w 2293476"/>
                <a:gd name="connsiteY4" fmla="*/ 191604 h 1581168"/>
                <a:gd name="connsiteX5" fmla="*/ 2293476 w 2293476"/>
                <a:gd name="connsiteY5" fmla="*/ 231594 h 1581168"/>
                <a:gd name="connsiteX6" fmla="*/ 2293476 w 2293476"/>
                <a:gd name="connsiteY6" fmla="*/ 1524614 h 1581168"/>
                <a:gd name="connsiteX7" fmla="*/ 2276912 w 2293476"/>
                <a:gd name="connsiteY7" fmla="*/ 1564604 h 1581168"/>
                <a:gd name="connsiteX8" fmla="*/ 2236922 w 2293476"/>
                <a:gd name="connsiteY8" fmla="*/ 1581168 h 1581168"/>
                <a:gd name="connsiteX9" fmla="*/ 6665 w 2293476"/>
                <a:gd name="connsiteY9" fmla="*/ 231594 h 1581168"/>
                <a:gd name="connsiteX0" fmla="*/ 6665 w 2293476"/>
                <a:gd name="connsiteY0" fmla="*/ 231594 h 1581168"/>
                <a:gd name="connsiteX1" fmla="*/ 23229 w 2293476"/>
                <a:gd name="connsiteY1" fmla="*/ 191604 h 1581168"/>
                <a:gd name="connsiteX2" fmla="*/ 63219 w 2293476"/>
                <a:gd name="connsiteY2" fmla="*/ 175040 h 1581168"/>
                <a:gd name="connsiteX3" fmla="*/ 2236922 w 2293476"/>
                <a:gd name="connsiteY3" fmla="*/ 175040 h 1581168"/>
                <a:gd name="connsiteX4" fmla="*/ 2276912 w 2293476"/>
                <a:gd name="connsiteY4" fmla="*/ 191604 h 1581168"/>
                <a:gd name="connsiteX5" fmla="*/ 2293476 w 2293476"/>
                <a:gd name="connsiteY5" fmla="*/ 231594 h 1581168"/>
                <a:gd name="connsiteX6" fmla="*/ 2293476 w 2293476"/>
                <a:gd name="connsiteY6" fmla="*/ 1524614 h 1581168"/>
                <a:gd name="connsiteX7" fmla="*/ 2276912 w 2293476"/>
                <a:gd name="connsiteY7" fmla="*/ 1564604 h 1581168"/>
                <a:gd name="connsiteX8" fmla="*/ 2236922 w 2293476"/>
                <a:gd name="connsiteY8" fmla="*/ 1581168 h 1581168"/>
                <a:gd name="connsiteX9" fmla="*/ 6665 w 2293476"/>
                <a:gd name="connsiteY9" fmla="*/ 231594 h 158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3476" h="1581168">
                  <a:moveTo>
                    <a:pt x="6665" y="231594"/>
                  </a:moveTo>
                  <a:cubicBezTo>
                    <a:pt x="0" y="0"/>
                    <a:pt x="12623" y="202210"/>
                    <a:pt x="23229" y="191604"/>
                  </a:cubicBezTo>
                  <a:cubicBezTo>
                    <a:pt x="33835" y="180998"/>
                    <a:pt x="48220" y="175040"/>
                    <a:pt x="63219" y="175040"/>
                  </a:cubicBezTo>
                  <a:lnTo>
                    <a:pt x="2236922" y="175040"/>
                  </a:lnTo>
                  <a:cubicBezTo>
                    <a:pt x="2251921" y="175040"/>
                    <a:pt x="2266306" y="180998"/>
                    <a:pt x="2276912" y="191604"/>
                  </a:cubicBezTo>
                  <a:cubicBezTo>
                    <a:pt x="2287518" y="202210"/>
                    <a:pt x="2293476" y="216595"/>
                    <a:pt x="2293476" y="231594"/>
                  </a:cubicBezTo>
                  <a:lnTo>
                    <a:pt x="2293476" y="1524614"/>
                  </a:lnTo>
                  <a:cubicBezTo>
                    <a:pt x="2293476" y="1539613"/>
                    <a:pt x="2287518" y="1553998"/>
                    <a:pt x="2276912" y="1564604"/>
                  </a:cubicBezTo>
                  <a:cubicBezTo>
                    <a:pt x="2266306" y="1575210"/>
                    <a:pt x="2251921" y="1581168"/>
                    <a:pt x="2236922" y="1581168"/>
                  </a:cubicBezTo>
                  <a:cubicBezTo>
                    <a:pt x="1672543" y="444035"/>
                    <a:pt x="750084" y="681452"/>
                    <a:pt x="6665" y="231594"/>
                  </a:cubicBez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01">
              <a:extLst>
                <a:ext uri="{FF2B5EF4-FFF2-40B4-BE49-F238E27FC236}">
                  <a16:creationId xmlns:a16="http://schemas.microsoft.com/office/drawing/2014/main" id="{A56D0061-C8F3-444E-8353-D761CC5EEDBD}"/>
                </a:ext>
              </a:extLst>
            </p:cNvPr>
            <p:cNvSpPr/>
            <p:nvPr/>
          </p:nvSpPr>
          <p:spPr>
            <a:xfrm>
              <a:off x="649780" y="2321466"/>
              <a:ext cx="2608631" cy="1412793"/>
            </a:xfrm>
            <a:custGeom>
              <a:avLst/>
              <a:gdLst>
                <a:gd name="connsiteX0" fmla="*/ 0 w 2286811"/>
                <a:gd name="connsiteY0" fmla="*/ 56554 h 1406128"/>
                <a:gd name="connsiteX1" fmla="*/ 16564 w 2286811"/>
                <a:gd name="connsiteY1" fmla="*/ 16564 h 1406128"/>
                <a:gd name="connsiteX2" fmla="*/ 56554 w 2286811"/>
                <a:gd name="connsiteY2" fmla="*/ 0 h 1406128"/>
                <a:gd name="connsiteX3" fmla="*/ 2230257 w 2286811"/>
                <a:gd name="connsiteY3" fmla="*/ 0 h 1406128"/>
                <a:gd name="connsiteX4" fmla="*/ 2270247 w 2286811"/>
                <a:gd name="connsiteY4" fmla="*/ 16564 h 1406128"/>
                <a:gd name="connsiteX5" fmla="*/ 2286811 w 2286811"/>
                <a:gd name="connsiteY5" fmla="*/ 56554 h 1406128"/>
                <a:gd name="connsiteX6" fmla="*/ 2286811 w 2286811"/>
                <a:gd name="connsiteY6" fmla="*/ 1349574 h 1406128"/>
                <a:gd name="connsiteX7" fmla="*/ 2270247 w 2286811"/>
                <a:gd name="connsiteY7" fmla="*/ 1389564 h 1406128"/>
                <a:gd name="connsiteX8" fmla="*/ 2230257 w 2286811"/>
                <a:gd name="connsiteY8" fmla="*/ 1406128 h 1406128"/>
                <a:gd name="connsiteX9" fmla="*/ 56554 w 2286811"/>
                <a:gd name="connsiteY9" fmla="*/ 1406128 h 1406128"/>
                <a:gd name="connsiteX10" fmla="*/ 16564 w 2286811"/>
                <a:gd name="connsiteY10" fmla="*/ 1389564 h 1406128"/>
                <a:gd name="connsiteX11" fmla="*/ 0 w 2286811"/>
                <a:gd name="connsiteY11" fmla="*/ 1349574 h 1406128"/>
                <a:gd name="connsiteX12" fmla="*/ 0 w 2286811"/>
                <a:gd name="connsiteY12" fmla="*/ 56554 h 1406128"/>
                <a:gd name="connsiteX0" fmla="*/ 319060 w 2961016"/>
                <a:gd name="connsiteY0" fmla="*/ 56554 h 1406128"/>
                <a:gd name="connsiteX1" fmla="*/ 335624 w 2961016"/>
                <a:gd name="connsiteY1" fmla="*/ 16564 h 1406128"/>
                <a:gd name="connsiteX2" fmla="*/ 375614 w 2961016"/>
                <a:gd name="connsiteY2" fmla="*/ 0 h 1406128"/>
                <a:gd name="connsiteX3" fmla="*/ 2549317 w 2961016"/>
                <a:gd name="connsiteY3" fmla="*/ 0 h 1406128"/>
                <a:gd name="connsiteX4" fmla="*/ 2589307 w 2961016"/>
                <a:gd name="connsiteY4" fmla="*/ 16564 h 1406128"/>
                <a:gd name="connsiteX5" fmla="*/ 2605871 w 2961016"/>
                <a:gd name="connsiteY5" fmla="*/ 56554 h 1406128"/>
                <a:gd name="connsiteX6" fmla="*/ 2605871 w 2961016"/>
                <a:gd name="connsiteY6" fmla="*/ 1349574 h 1406128"/>
                <a:gd name="connsiteX7" fmla="*/ 2589307 w 2961016"/>
                <a:gd name="connsiteY7" fmla="*/ 1389564 h 1406128"/>
                <a:gd name="connsiteX8" fmla="*/ 375614 w 2961016"/>
                <a:gd name="connsiteY8" fmla="*/ 1406128 h 1406128"/>
                <a:gd name="connsiteX9" fmla="*/ 335624 w 2961016"/>
                <a:gd name="connsiteY9" fmla="*/ 1389564 h 1406128"/>
                <a:gd name="connsiteX10" fmla="*/ 319060 w 2961016"/>
                <a:gd name="connsiteY10" fmla="*/ 1349574 h 1406128"/>
                <a:gd name="connsiteX11" fmla="*/ 319060 w 2961016"/>
                <a:gd name="connsiteY11" fmla="*/ 56554 h 1406128"/>
                <a:gd name="connsiteX0" fmla="*/ 321820 w 2608631"/>
                <a:gd name="connsiteY0" fmla="*/ 56554 h 1574503"/>
                <a:gd name="connsiteX1" fmla="*/ 338384 w 2608631"/>
                <a:gd name="connsiteY1" fmla="*/ 16564 h 1574503"/>
                <a:gd name="connsiteX2" fmla="*/ 378374 w 2608631"/>
                <a:gd name="connsiteY2" fmla="*/ 0 h 1574503"/>
                <a:gd name="connsiteX3" fmla="*/ 2552077 w 2608631"/>
                <a:gd name="connsiteY3" fmla="*/ 0 h 1574503"/>
                <a:gd name="connsiteX4" fmla="*/ 2592067 w 2608631"/>
                <a:gd name="connsiteY4" fmla="*/ 16564 h 1574503"/>
                <a:gd name="connsiteX5" fmla="*/ 2608631 w 2608631"/>
                <a:gd name="connsiteY5" fmla="*/ 56554 h 1574503"/>
                <a:gd name="connsiteX6" fmla="*/ 2608631 w 2608631"/>
                <a:gd name="connsiteY6" fmla="*/ 1349574 h 1574503"/>
                <a:gd name="connsiteX7" fmla="*/ 378374 w 2608631"/>
                <a:gd name="connsiteY7" fmla="*/ 1406128 h 1574503"/>
                <a:gd name="connsiteX8" fmla="*/ 338384 w 2608631"/>
                <a:gd name="connsiteY8" fmla="*/ 1389564 h 1574503"/>
                <a:gd name="connsiteX9" fmla="*/ 321820 w 2608631"/>
                <a:gd name="connsiteY9" fmla="*/ 1349574 h 1574503"/>
                <a:gd name="connsiteX10" fmla="*/ 321820 w 2608631"/>
                <a:gd name="connsiteY10" fmla="*/ 56554 h 1574503"/>
                <a:gd name="connsiteX0" fmla="*/ 321820 w 2608631"/>
                <a:gd name="connsiteY0" fmla="*/ 56554 h 1412793"/>
                <a:gd name="connsiteX1" fmla="*/ 338384 w 2608631"/>
                <a:gd name="connsiteY1" fmla="*/ 16564 h 1412793"/>
                <a:gd name="connsiteX2" fmla="*/ 378374 w 2608631"/>
                <a:gd name="connsiteY2" fmla="*/ 0 h 1412793"/>
                <a:gd name="connsiteX3" fmla="*/ 2552077 w 2608631"/>
                <a:gd name="connsiteY3" fmla="*/ 0 h 1412793"/>
                <a:gd name="connsiteX4" fmla="*/ 2592067 w 2608631"/>
                <a:gd name="connsiteY4" fmla="*/ 16564 h 1412793"/>
                <a:gd name="connsiteX5" fmla="*/ 2608631 w 2608631"/>
                <a:gd name="connsiteY5" fmla="*/ 56554 h 1412793"/>
                <a:gd name="connsiteX6" fmla="*/ 378374 w 2608631"/>
                <a:gd name="connsiteY6" fmla="*/ 1406128 h 1412793"/>
                <a:gd name="connsiteX7" fmla="*/ 338384 w 2608631"/>
                <a:gd name="connsiteY7" fmla="*/ 1389564 h 1412793"/>
                <a:gd name="connsiteX8" fmla="*/ 321820 w 2608631"/>
                <a:gd name="connsiteY8" fmla="*/ 1349574 h 1412793"/>
                <a:gd name="connsiteX9" fmla="*/ 321820 w 2608631"/>
                <a:gd name="connsiteY9" fmla="*/ 56554 h 1412793"/>
                <a:gd name="connsiteX0" fmla="*/ 321820 w 2608631"/>
                <a:gd name="connsiteY0" fmla="*/ 56554 h 1412793"/>
                <a:gd name="connsiteX1" fmla="*/ 338384 w 2608631"/>
                <a:gd name="connsiteY1" fmla="*/ 16564 h 1412793"/>
                <a:gd name="connsiteX2" fmla="*/ 378374 w 2608631"/>
                <a:gd name="connsiteY2" fmla="*/ 0 h 1412793"/>
                <a:gd name="connsiteX3" fmla="*/ 2552077 w 2608631"/>
                <a:gd name="connsiteY3" fmla="*/ 0 h 1412793"/>
                <a:gd name="connsiteX4" fmla="*/ 2592067 w 2608631"/>
                <a:gd name="connsiteY4" fmla="*/ 16564 h 1412793"/>
                <a:gd name="connsiteX5" fmla="*/ 2608631 w 2608631"/>
                <a:gd name="connsiteY5" fmla="*/ 56554 h 1412793"/>
                <a:gd name="connsiteX6" fmla="*/ 378374 w 2608631"/>
                <a:gd name="connsiteY6" fmla="*/ 1406128 h 1412793"/>
                <a:gd name="connsiteX7" fmla="*/ 338384 w 2608631"/>
                <a:gd name="connsiteY7" fmla="*/ 1389564 h 1412793"/>
                <a:gd name="connsiteX8" fmla="*/ 321820 w 2608631"/>
                <a:gd name="connsiteY8" fmla="*/ 1349574 h 1412793"/>
                <a:gd name="connsiteX9" fmla="*/ 321820 w 2608631"/>
                <a:gd name="connsiteY9" fmla="*/ 56554 h 141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8631" h="1412793">
                  <a:moveTo>
                    <a:pt x="321820" y="56554"/>
                  </a:moveTo>
                  <a:cubicBezTo>
                    <a:pt x="321820" y="41555"/>
                    <a:pt x="327778" y="27170"/>
                    <a:pt x="338384" y="16564"/>
                  </a:cubicBezTo>
                  <a:cubicBezTo>
                    <a:pt x="348990" y="5958"/>
                    <a:pt x="363375" y="0"/>
                    <a:pt x="378374" y="0"/>
                  </a:cubicBezTo>
                  <a:lnTo>
                    <a:pt x="2552077" y="0"/>
                  </a:lnTo>
                  <a:cubicBezTo>
                    <a:pt x="2567076" y="0"/>
                    <a:pt x="2581461" y="5958"/>
                    <a:pt x="2592067" y="16564"/>
                  </a:cubicBezTo>
                  <a:cubicBezTo>
                    <a:pt x="2602673" y="27170"/>
                    <a:pt x="2608631" y="41555"/>
                    <a:pt x="2608631" y="56554"/>
                  </a:cubicBezTo>
                  <a:cubicBezTo>
                    <a:pt x="1134044" y="571390"/>
                    <a:pt x="1121793" y="956270"/>
                    <a:pt x="378374" y="1406128"/>
                  </a:cubicBezTo>
                  <a:cubicBezTo>
                    <a:pt x="0" y="1412793"/>
                    <a:pt x="348990" y="1400170"/>
                    <a:pt x="338384" y="1389564"/>
                  </a:cubicBezTo>
                  <a:cubicBezTo>
                    <a:pt x="327778" y="1378958"/>
                    <a:pt x="321820" y="1364573"/>
                    <a:pt x="321820" y="1349574"/>
                  </a:cubicBezTo>
                  <a:lnTo>
                    <a:pt x="321820" y="56554"/>
                  </a:lnTo>
                  <a:close/>
                </a:path>
              </a:pathLst>
            </a:custGeom>
            <a:solidFill>
              <a:schemeClr val="bg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58">
            <a:extLst>
              <a:ext uri="{FF2B5EF4-FFF2-40B4-BE49-F238E27FC236}">
                <a16:creationId xmlns:a16="http://schemas.microsoft.com/office/drawing/2014/main" id="{026069B7-36F5-4072-A2FB-B6BBC8029CAB}"/>
              </a:ext>
            </a:extLst>
          </p:cNvPr>
          <p:cNvGrpSpPr/>
          <p:nvPr/>
        </p:nvGrpSpPr>
        <p:grpSpPr>
          <a:xfrm>
            <a:off x="4719005" y="4203974"/>
            <a:ext cx="2741338" cy="1862048"/>
            <a:chOff x="3195005" y="4087232"/>
            <a:chExt cx="2741338" cy="1862048"/>
          </a:xfrm>
        </p:grpSpPr>
        <p:sp>
          <p:nvSpPr>
            <p:cNvPr id="16" name="모서리가 둥근 직사각형 5">
              <a:extLst>
                <a:ext uri="{FF2B5EF4-FFF2-40B4-BE49-F238E27FC236}">
                  <a16:creationId xmlns:a16="http://schemas.microsoft.com/office/drawing/2014/main" id="{70213579-2AF8-47A7-87B2-9354BCBBA4D5}"/>
                </a:ext>
              </a:extLst>
            </p:cNvPr>
            <p:cNvSpPr/>
            <p:nvPr/>
          </p:nvSpPr>
          <p:spPr>
            <a:xfrm>
              <a:off x="3195005" y="4158988"/>
              <a:ext cx="2741338" cy="1706700"/>
            </a:xfrm>
            <a:prstGeom prst="roundRect">
              <a:avLst>
                <a:gd name="adj" fmla="val 10789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1186E7-BE3D-4A73-A60F-64B3992EB431}"/>
                </a:ext>
              </a:extLst>
            </p:cNvPr>
            <p:cNvSpPr txBox="1"/>
            <p:nvPr/>
          </p:nvSpPr>
          <p:spPr>
            <a:xfrm>
              <a:off x="4458065" y="4087232"/>
              <a:ext cx="184730" cy="186204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endParaRPr lang="ko-KR" altLang="en-US" sz="11500" b="1" spc="-300" dirty="0">
                <a:solidFill>
                  <a:schemeClr val="tx1">
                    <a:lumMod val="50000"/>
                    <a:lumOff val="50000"/>
                    <a:alpha val="24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모서리가 둥근 직사각형 105">
            <a:extLst>
              <a:ext uri="{FF2B5EF4-FFF2-40B4-BE49-F238E27FC236}">
                <a16:creationId xmlns:a16="http://schemas.microsoft.com/office/drawing/2014/main" id="{5FA20D23-6467-4949-A907-3851260E183C}"/>
              </a:ext>
            </a:extLst>
          </p:cNvPr>
          <p:cNvSpPr/>
          <p:nvPr/>
        </p:nvSpPr>
        <p:spPr>
          <a:xfrm>
            <a:off x="7949698" y="2434600"/>
            <a:ext cx="2250758" cy="1080042"/>
          </a:xfrm>
          <a:prstGeom prst="roundRect">
            <a:avLst>
              <a:gd name="adj" fmla="val 10789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26035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06">
            <a:extLst>
              <a:ext uri="{FF2B5EF4-FFF2-40B4-BE49-F238E27FC236}">
                <a16:creationId xmlns:a16="http://schemas.microsoft.com/office/drawing/2014/main" id="{36E651F4-4FE5-49B1-96DC-1EF5F7C94E6C}"/>
              </a:ext>
            </a:extLst>
          </p:cNvPr>
          <p:cNvSpPr/>
          <p:nvPr/>
        </p:nvSpPr>
        <p:spPr>
          <a:xfrm>
            <a:off x="1988942" y="2434600"/>
            <a:ext cx="2250758" cy="1080042"/>
          </a:xfrm>
          <a:prstGeom prst="roundRect">
            <a:avLst>
              <a:gd name="adj" fmla="val 10789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26035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0" name="그룹 37">
            <a:extLst>
              <a:ext uri="{FF2B5EF4-FFF2-40B4-BE49-F238E27FC236}">
                <a16:creationId xmlns:a16="http://schemas.microsoft.com/office/drawing/2014/main" id="{63EAF728-D212-4DDE-8475-9D88201E644E}"/>
              </a:ext>
            </a:extLst>
          </p:cNvPr>
          <p:cNvGrpSpPr/>
          <p:nvPr/>
        </p:nvGrpSpPr>
        <p:grpSpPr>
          <a:xfrm flipH="1">
            <a:off x="3157863" y="4312661"/>
            <a:ext cx="2507158" cy="1519662"/>
            <a:chOff x="649780" y="2314997"/>
            <a:chExt cx="2608631" cy="1581168"/>
          </a:xfrm>
        </p:grpSpPr>
        <p:sp>
          <p:nvSpPr>
            <p:cNvPr id="21" name="모서리가 둥근 직사각형 115">
              <a:extLst>
                <a:ext uri="{FF2B5EF4-FFF2-40B4-BE49-F238E27FC236}">
                  <a16:creationId xmlns:a16="http://schemas.microsoft.com/office/drawing/2014/main" id="{06BC5047-DC69-447A-8687-B845C2D5D68D}"/>
                </a:ext>
              </a:extLst>
            </p:cNvPr>
            <p:cNvSpPr/>
            <p:nvPr/>
          </p:nvSpPr>
          <p:spPr>
            <a:xfrm>
              <a:off x="971600" y="2321466"/>
              <a:ext cx="2286811" cy="1406128"/>
            </a:xfrm>
            <a:prstGeom prst="roundRect">
              <a:avLst>
                <a:gd name="adj" fmla="val 4022"/>
              </a:avLst>
            </a:prstGeom>
            <a:solidFill>
              <a:srgbClr val="CC48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 116">
              <a:extLst>
                <a:ext uri="{FF2B5EF4-FFF2-40B4-BE49-F238E27FC236}">
                  <a16:creationId xmlns:a16="http://schemas.microsoft.com/office/drawing/2014/main" id="{3B151D46-EAC6-4CF0-8873-2AA353C1A04E}"/>
                </a:ext>
              </a:extLst>
            </p:cNvPr>
            <p:cNvSpPr/>
            <p:nvPr/>
          </p:nvSpPr>
          <p:spPr>
            <a:xfrm flipH="1" flipV="1">
              <a:off x="962709" y="2314997"/>
              <a:ext cx="2293476" cy="1581168"/>
            </a:xfrm>
            <a:custGeom>
              <a:avLst/>
              <a:gdLst>
                <a:gd name="connsiteX0" fmla="*/ 0 w 2286811"/>
                <a:gd name="connsiteY0" fmla="*/ 56554 h 1406128"/>
                <a:gd name="connsiteX1" fmla="*/ 16564 w 2286811"/>
                <a:gd name="connsiteY1" fmla="*/ 16564 h 1406128"/>
                <a:gd name="connsiteX2" fmla="*/ 56554 w 2286811"/>
                <a:gd name="connsiteY2" fmla="*/ 0 h 1406128"/>
                <a:gd name="connsiteX3" fmla="*/ 2230257 w 2286811"/>
                <a:gd name="connsiteY3" fmla="*/ 0 h 1406128"/>
                <a:gd name="connsiteX4" fmla="*/ 2270247 w 2286811"/>
                <a:gd name="connsiteY4" fmla="*/ 16564 h 1406128"/>
                <a:gd name="connsiteX5" fmla="*/ 2286811 w 2286811"/>
                <a:gd name="connsiteY5" fmla="*/ 56554 h 1406128"/>
                <a:gd name="connsiteX6" fmla="*/ 2286811 w 2286811"/>
                <a:gd name="connsiteY6" fmla="*/ 1349574 h 1406128"/>
                <a:gd name="connsiteX7" fmla="*/ 2270247 w 2286811"/>
                <a:gd name="connsiteY7" fmla="*/ 1389564 h 1406128"/>
                <a:gd name="connsiteX8" fmla="*/ 2230257 w 2286811"/>
                <a:gd name="connsiteY8" fmla="*/ 1406128 h 1406128"/>
                <a:gd name="connsiteX9" fmla="*/ 56554 w 2286811"/>
                <a:gd name="connsiteY9" fmla="*/ 1406128 h 1406128"/>
                <a:gd name="connsiteX10" fmla="*/ 16564 w 2286811"/>
                <a:gd name="connsiteY10" fmla="*/ 1389564 h 1406128"/>
                <a:gd name="connsiteX11" fmla="*/ 0 w 2286811"/>
                <a:gd name="connsiteY11" fmla="*/ 1349574 h 1406128"/>
                <a:gd name="connsiteX12" fmla="*/ 0 w 2286811"/>
                <a:gd name="connsiteY12" fmla="*/ 56554 h 1406128"/>
                <a:gd name="connsiteX0" fmla="*/ 0 w 2286811"/>
                <a:gd name="connsiteY0" fmla="*/ 228833 h 1786772"/>
                <a:gd name="connsiteX1" fmla="*/ 16564 w 2286811"/>
                <a:gd name="connsiteY1" fmla="*/ 188843 h 1786772"/>
                <a:gd name="connsiteX2" fmla="*/ 56554 w 2286811"/>
                <a:gd name="connsiteY2" fmla="*/ 172279 h 1786772"/>
                <a:gd name="connsiteX3" fmla="*/ 2230257 w 2286811"/>
                <a:gd name="connsiteY3" fmla="*/ 172279 h 1786772"/>
                <a:gd name="connsiteX4" fmla="*/ 2270247 w 2286811"/>
                <a:gd name="connsiteY4" fmla="*/ 188843 h 1786772"/>
                <a:gd name="connsiteX5" fmla="*/ 2286811 w 2286811"/>
                <a:gd name="connsiteY5" fmla="*/ 228833 h 1786772"/>
                <a:gd name="connsiteX6" fmla="*/ 2286811 w 2286811"/>
                <a:gd name="connsiteY6" fmla="*/ 1521853 h 1786772"/>
                <a:gd name="connsiteX7" fmla="*/ 2270247 w 2286811"/>
                <a:gd name="connsiteY7" fmla="*/ 1561843 h 1786772"/>
                <a:gd name="connsiteX8" fmla="*/ 2230257 w 2286811"/>
                <a:gd name="connsiteY8" fmla="*/ 1578407 h 1786772"/>
                <a:gd name="connsiteX9" fmla="*/ 56554 w 2286811"/>
                <a:gd name="connsiteY9" fmla="*/ 1578407 h 1786772"/>
                <a:gd name="connsiteX10" fmla="*/ 16564 w 2286811"/>
                <a:gd name="connsiteY10" fmla="*/ 1561843 h 1786772"/>
                <a:gd name="connsiteX11" fmla="*/ 0 w 2286811"/>
                <a:gd name="connsiteY11" fmla="*/ 228833 h 1786772"/>
                <a:gd name="connsiteX0" fmla="*/ 315156 w 2601967"/>
                <a:gd name="connsiteY0" fmla="*/ 231594 h 1581168"/>
                <a:gd name="connsiteX1" fmla="*/ 331720 w 2601967"/>
                <a:gd name="connsiteY1" fmla="*/ 191604 h 1581168"/>
                <a:gd name="connsiteX2" fmla="*/ 371710 w 2601967"/>
                <a:gd name="connsiteY2" fmla="*/ 175040 h 1581168"/>
                <a:gd name="connsiteX3" fmla="*/ 2545413 w 2601967"/>
                <a:gd name="connsiteY3" fmla="*/ 175040 h 1581168"/>
                <a:gd name="connsiteX4" fmla="*/ 2585403 w 2601967"/>
                <a:gd name="connsiteY4" fmla="*/ 191604 h 1581168"/>
                <a:gd name="connsiteX5" fmla="*/ 2601967 w 2601967"/>
                <a:gd name="connsiteY5" fmla="*/ 231594 h 1581168"/>
                <a:gd name="connsiteX6" fmla="*/ 2601967 w 2601967"/>
                <a:gd name="connsiteY6" fmla="*/ 1524614 h 1581168"/>
                <a:gd name="connsiteX7" fmla="*/ 2585403 w 2601967"/>
                <a:gd name="connsiteY7" fmla="*/ 1564604 h 1581168"/>
                <a:gd name="connsiteX8" fmla="*/ 2545413 w 2601967"/>
                <a:gd name="connsiteY8" fmla="*/ 1581168 h 1581168"/>
                <a:gd name="connsiteX9" fmla="*/ 371710 w 2601967"/>
                <a:gd name="connsiteY9" fmla="*/ 1581168 h 1581168"/>
                <a:gd name="connsiteX10" fmla="*/ 315156 w 2601967"/>
                <a:gd name="connsiteY10" fmla="*/ 231594 h 1581168"/>
                <a:gd name="connsiteX0" fmla="*/ 6665 w 2293476"/>
                <a:gd name="connsiteY0" fmla="*/ 231594 h 1581168"/>
                <a:gd name="connsiteX1" fmla="*/ 23229 w 2293476"/>
                <a:gd name="connsiteY1" fmla="*/ 191604 h 1581168"/>
                <a:gd name="connsiteX2" fmla="*/ 63219 w 2293476"/>
                <a:gd name="connsiteY2" fmla="*/ 175040 h 1581168"/>
                <a:gd name="connsiteX3" fmla="*/ 2236922 w 2293476"/>
                <a:gd name="connsiteY3" fmla="*/ 175040 h 1581168"/>
                <a:gd name="connsiteX4" fmla="*/ 2276912 w 2293476"/>
                <a:gd name="connsiteY4" fmla="*/ 191604 h 1581168"/>
                <a:gd name="connsiteX5" fmla="*/ 2293476 w 2293476"/>
                <a:gd name="connsiteY5" fmla="*/ 231594 h 1581168"/>
                <a:gd name="connsiteX6" fmla="*/ 2293476 w 2293476"/>
                <a:gd name="connsiteY6" fmla="*/ 1524614 h 1581168"/>
                <a:gd name="connsiteX7" fmla="*/ 2276912 w 2293476"/>
                <a:gd name="connsiteY7" fmla="*/ 1564604 h 1581168"/>
                <a:gd name="connsiteX8" fmla="*/ 2236922 w 2293476"/>
                <a:gd name="connsiteY8" fmla="*/ 1581168 h 1581168"/>
                <a:gd name="connsiteX9" fmla="*/ 6665 w 2293476"/>
                <a:gd name="connsiteY9" fmla="*/ 231594 h 1581168"/>
                <a:gd name="connsiteX0" fmla="*/ 6665 w 2293476"/>
                <a:gd name="connsiteY0" fmla="*/ 231594 h 1581168"/>
                <a:gd name="connsiteX1" fmla="*/ 23229 w 2293476"/>
                <a:gd name="connsiteY1" fmla="*/ 191604 h 1581168"/>
                <a:gd name="connsiteX2" fmla="*/ 63219 w 2293476"/>
                <a:gd name="connsiteY2" fmla="*/ 175040 h 1581168"/>
                <a:gd name="connsiteX3" fmla="*/ 2236922 w 2293476"/>
                <a:gd name="connsiteY3" fmla="*/ 175040 h 1581168"/>
                <a:gd name="connsiteX4" fmla="*/ 2276912 w 2293476"/>
                <a:gd name="connsiteY4" fmla="*/ 191604 h 1581168"/>
                <a:gd name="connsiteX5" fmla="*/ 2293476 w 2293476"/>
                <a:gd name="connsiteY5" fmla="*/ 231594 h 1581168"/>
                <a:gd name="connsiteX6" fmla="*/ 2293476 w 2293476"/>
                <a:gd name="connsiteY6" fmla="*/ 1524614 h 1581168"/>
                <a:gd name="connsiteX7" fmla="*/ 2276912 w 2293476"/>
                <a:gd name="connsiteY7" fmla="*/ 1564604 h 1581168"/>
                <a:gd name="connsiteX8" fmla="*/ 2236922 w 2293476"/>
                <a:gd name="connsiteY8" fmla="*/ 1581168 h 1581168"/>
                <a:gd name="connsiteX9" fmla="*/ 6665 w 2293476"/>
                <a:gd name="connsiteY9" fmla="*/ 231594 h 158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3476" h="1581168">
                  <a:moveTo>
                    <a:pt x="6665" y="231594"/>
                  </a:moveTo>
                  <a:cubicBezTo>
                    <a:pt x="0" y="0"/>
                    <a:pt x="12623" y="202210"/>
                    <a:pt x="23229" y="191604"/>
                  </a:cubicBezTo>
                  <a:cubicBezTo>
                    <a:pt x="33835" y="180998"/>
                    <a:pt x="48220" y="175040"/>
                    <a:pt x="63219" y="175040"/>
                  </a:cubicBezTo>
                  <a:lnTo>
                    <a:pt x="2236922" y="175040"/>
                  </a:lnTo>
                  <a:cubicBezTo>
                    <a:pt x="2251921" y="175040"/>
                    <a:pt x="2266306" y="180998"/>
                    <a:pt x="2276912" y="191604"/>
                  </a:cubicBezTo>
                  <a:cubicBezTo>
                    <a:pt x="2287518" y="202210"/>
                    <a:pt x="2293476" y="216595"/>
                    <a:pt x="2293476" y="231594"/>
                  </a:cubicBezTo>
                  <a:lnTo>
                    <a:pt x="2293476" y="1524614"/>
                  </a:lnTo>
                  <a:cubicBezTo>
                    <a:pt x="2293476" y="1539613"/>
                    <a:pt x="2287518" y="1553998"/>
                    <a:pt x="2276912" y="1564604"/>
                  </a:cubicBezTo>
                  <a:cubicBezTo>
                    <a:pt x="2266306" y="1575210"/>
                    <a:pt x="2251921" y="1581168"/>
                    <a:pt x="2236922" y="1581168"/>
                  </a:cubicBezTo>
                  <a:cubicBezTo>
                    <a:pt x="1672543" y="444035"/>
                    <a:pt x="750084" y="681452"/>
                    <a:pt x="6665" y="231594"/>
                  </a:cubicBez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117">
              <a:extLst>
                <a:ext uri="{FF2B5EF4-FFF2-40B4-BE49-F238E27FC236}">
                  <a16:creationId xmlns:a16="http://schemas.microsoft.com/office/drawing/2014/main" id="{B9EA0580-9896-4EBA-BF5D-005DF049A6AD}"/>
                </a:ext>
              </a:extLst>
            </p:cNvPr>
            <p:cNvSpPr/>
            <p:nvPr/>
          </p:nvSpPr>
          <p:spPr>
            <a:xfrm>
              <a:off x="649780" y="2321466"/>
              <a:ext cx="2608631" cy="1412793"/>
            </a:xfrm>
            <a:custGeom>
              <a:avLst/>
              <a:gdLst>
                <a:gd name="connsiteX0" fmla="*/ 0 w 2286811"/>
                <a:gd name="connsiteY0" fmla="*/ 56554 h 1406128"/>
                <a:gd name="connsiteX1" fmla="*/ 16564 w 2286811"/>
                <a:gd name="connsiteY1" fmla="*/ 16564 h 1406128"/>
                <a:gd name="connsiteX2" fmla="*/ 56554 w 2286811"/>
                <a:gd name="connsiteY2" fmla="*/ 0 h 1406128"/>
                <a:gd name="connsiteX3" fmla="*/ 2230257 w 2286811"/>
                <a:gd name="connsiteY3" fmla="*/ 0 h 1406128"/>
                <a:gd name="connsiteX4" fmla="*/ 2270247 w 2286811"/>
                <a:gd name="connsiteY4" fmla="*/ 16564 h 1406128"/>
                <a:gd name="connsiteX5" fmla="*/ 2286811 w 2286811"/>
                <a:gd name="connsiteY5" fmla="*/ 56554 h 1406128"/>
                <a:gd name="connsiteX6" fmla="*/ 2286811 w 2286811"/>
                <a:gd name="connsiteY6" fmla="*/ 1349574 h 1406128"/>
                <a:gd name="connsiteX7" fmla="*/ 2270247 w 2286811"/>
                <a:gd name="connsiteY7" fmla="*/ 1389564 h 1406128"/>
                <a:gd name="connsiteX8" fmla="*/ 2230257 w 2286811"/>
                <a:gd name="connsiteY8" fmla="*/ 1406128 h 1406128"/>
                <a:gd name="connsiteX9" fmla="*/ 56554 w 2286811"/>
                <a:gd name="connsiteY9" fmla="*/ 1406128 h 1406128"/>
                <a:gd name="connsiteX10" fmla="*/ 16564 w 2286811"/>
                <a:gd name="connsiteY10" fmla="*/ 1389564 h 1406128"/>
                <a:gd name="connsiteX11" fmla="*/ 0 w 2286811"/>
                <a:gd name="connsiteY11" fmla="*/ 1349574 h 1406128"/>
                <a:gd name="connsiteX12" fmla="*/ 0 w 2286811"/>
                <a:gd name="connsiteY12" fmla="*/ 56554 h 1406128"/>
                <a:gd name="connsiteX0" fmla="*/ 319060 w 2961016"/>
                <a:gd name="connsiteY0" fmla="*/ 56554 h 1406128"/>
                <a:gd name="connsiteX1" fmla="*/ 335624 w 2961016"/>
                <a:gd name="connsiteY1" fmla="*/ 16564 h 1406128"/>
                <a:gd name="connsiteX2" fmla="*/ 375614 w 2961016"/>
                <a:gd name="connsiteY2" fmla="*/ 0 h 1406128"/>
                <a:gd name="connsiteX3" fmla="*/ 2549317 w 2961016"/>
                <a:gd name="connsiteY3" fmla="*/ 0 h 1406128"/>
                <a:gd name="connsiteX4" fmla="*/ 2589307 w 2961016"/>
                <a:gd name="connsiteY4" fmla="*/ 16564 h 1406128"/>
                <a:gd name="connsiteX5" fmla="*/ 2605871 w 2961016"/>
                <a:gd name="connsiteY5" fmla="*/ 56554 h 1406128"/>
                <a:gd name="connsiteX6" fmla="*/ 2605871 w 2961016"/>
                <a:gd name="connsiteY6" fmla="*/ 1349574 h 1406128"/>
                <a:gd name="connsiteX7" fmla="*/ 2589307 w 2961016"/>
                <a:gd name="connsiteY7" fmla="*/ 1389564 h 1406128"/>
                <a:gd name="connsiteX8" fmla="*/ 375614 w 2961016"/>
                <a:gd name="connsiteY8" fmla="*/ 1406128 h 1406128"/>
                <a:gd name="connsiteX9" fmla="*/ 335624 w 2961016"/>
                <a:gd name="connsiteY9" fmla="*/ 1389564 h 1406128"/>
                <a:gd name="connsiteX10" fmla="*/ 319060 w 2961016"/>
                <a:gd name="connsiteY10" fmla="*/ 1349574 h 1406128"/>
                <a:gd name="connsiteX11" fmla="*/ 319060 w 2961016"/>
                <a:gd name="connsiteY11" fmla="*/ 56554 h 1406128"/>
                <a:gd name="connsiteX0" fmla="*/ 321820 w 2608631"/>
                <a:gd name="connsiteY0" fmla="*/ 56554 h 1574503"/>
                <a:gd name="connsiteX1" fmla="*/ 338384 w 2608631"/>
                <a:gd name="connsiteY1" fmla="*/ 16564 h 1574503"/>
                <a:gd name="connsiteX2" fmla="*/ 378374 w 2608631"/>
                <a:gd name="connsiteY2" fmla="*/ 0 h 1574503"/>
                <a:gd name="connsiteX3" fmla="*/ 2552077 w 2608631"/>
                <a:gd name="connsiteY3" fmla="*/ 0 h 1574503"/>
                <a:gd name="connsiteX4" fmla="*/ 2592067 w 2608631"/>
                <a:gd name="connsiteY4" fmla="*/ 16564 h 1574503"/>
                <a:gd name="connsiteX5" fmla="*/ 2608631 w 2608631"/>
                <a:gd name="connsiteY5" fmla="*/ 56554 h 1574503"/>
                <a:gd name="connsiteX6" fmla="*/ 2608631 w 2608631"/>
                <a:gd name="connsiteY6" fmla="*/ 1349574 h 1574503"/>
                <a:gd name="connsiteX7" fmla="*/ 378374 w 2608631"/>
                <a:gd name="connsiteY7" fmla="*/ 1406128 h 1574503"/>
                <a:gd name="connsiteX8" fmla="*/ 338384 w 2608631"/>
                <a:gd name="connsiteY8" fmla="*/ 1389564 h 1574503"/>
                <a:gd name="connsiteX9" fmla="*/ 321820 w 2608631"/>
                <a:gd name="connsiteY9" fmla="*/ 1349574 h 1574503"/>
                <a:gd name="connsiteX10" fmla="*/ 321820 w 2608631"/>
                <a:gd name="connsiteY10" fmla="*/ 56554 h 1574503"/>
                <a:gd name="connsiteX0" fmla="*/ 321820 w 2608631"/>
                <a:gd name="connsiteY0" fmla="*/ 56554 h 1412793"/>
                <a:gd name="connsiteX1" fmla="*/ 338384 w 2608631"/>
                <a:gd name="connsiteY1" fmla="*/ 16564 h 1412793"/>
                <a:gd name="connsiteX2" fmla="*/ 378374 w 2608631"/>
                <a:gd name="connsiteY2" fmla="*/ 0 h 1412793"/>
                <a:gd name="connsiteX3" fmla="*/ 2552077 w 2608631"/>
                <a:gd name="connsiteY3" fmla="*/ 0 h 1412793"/>
                <a:gd name="connsiteX4" fmla="*/ 2592067 w 2608631"/>
                <a:gd name="connsiteY4" fmla="*/ 16564 h 1412793"/>
                <a:gd name="connsiteX5" fmla="*/ 2608631 w 2608631"/>
                <a:gd name="connsiteY5" fmla="*/ 56554 h 1412793"/>
                <a:gd name="connsiteX6" fmla="*/ 378374 w 2608631"/>
                <a:gd name="connsiteY6" fmla="*/ 1406128 h 1412793"/>
                <a:gd name="connsiteX7" fmla="*/ 338384 w 2608631"/>
                <a:gd name="connsiteY7" fmla="*/ 1389564 h 1412793"/>
                <a:gd name="connsiteX8" fmla="*/ 321820 w 2608631"/>
                <a:gd name="connsiteY8" fmla="*/ 1349574 h 1412793"/>
                <a:gd name="connsiteX9" fmla="*/ 321820 w 2608631"/>
                <a:gd name="connsiteY9" fmla="*/ 56554 h 1412793"/>
                <a:gd name="connsiteX0" fmla="*/ 321820 w 2608631"/>
                <a:gd name="connsiteY0" fmla="*/ 56554 h 1412793"/>
                <a:gd name="connsiteX1" fmla="*/ 338384 w 2608631"/>
                <a:gd name="connsiteY1" fmla="*/ 16564 h 1412793"/>
                <a:gd name="connsiteX2" fmla="*/ 378374 w 2608631"/>
                <a:gd name="connsiteY2" fmla="*/ 0 h 1412793"/>
                <a:gd name="connsiteX3" fmla="*/ 2552077 w 2608631"/>
                <a:gd name="connsiteY3" fmla="*/ 0 h 1412793"/>
                <a:gd name="connsiteX4" fmla="*/ 2592067 w 2608631"/>
                <a:gd name="connsiteY4" fmla="*/ 16564 h 1412793"/>
                <a:gd name="connsiteX5" fmla="*/ 2608631 w 2608631"/>
                <a:gd name="connsiteY5" fmla="*/ 56554 h 1412793"/>
                <a:gd name="connsiteX6" fmla="*/ 378374 w 2608631"/>
                <a:gd name="connsiteY6" fmla="*/ 1406128 h 1412793"/>
                <a:gd name="connsiteX7" fmla="*/ 338384 w 2608631"/>
                <a:gd name="connsiteY7" fmla="*/ 1389564 h 1412793"/>
                <a:gd name="connsiteX8" fmla="*/ 321820 w 2608631"/>
                <a:gd name="connsiteY8" fmla="*/ 1349574 h 1412793"/>
                <a:gd name="connsiteX9" fmla="*/ 321820 w 2608631"/>
                <a:gd name="connsiteY9" fmla="*/ 56554 h 141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8631" h="1412793">
                  <a:moveTo>
                    <a:pt x="321820" y="56554"/>
                  </a:moveTo>
                  <a:cubicBezTo>
                    <a:pt x="321820" y="41555"/>
                    <a:pt x="327778" y="27170"/>
                    <a:pt x="338384" y="16564"/>
                  </a:cubicBezTo>
                  <a:cubicBezTo>
                    <a:pt x="348990" y="5958"/>
                    <a:pt x="363375" y="0"/>
                    <a:pt x="378374" y="0"/>
                  </a:cubicBezTo>
                  <a:lnTo>
                    <a:pt x="2552077" y="0"/>
                  </a:lnTo>
                  <a:cubicBezTo>
                    <a:pt x="2567076" y="0"/>
                    <a:pt x="2581461" y="5958"/>
                    <a:pt x="2592067" y="16564"/>
                  </a:cubicBezTo>
                  <a:cubicBezTo>
                    <a:pt x="2602673" y="27170"/>
                    <a:pt x="2608631" y="41555"/>
                    <a:pt x="2608631" y="56554"/>
                  </a:cubicBezTo>
                  <a:cubicBezTo>
                    <a:pt x="1134044" y="571390"/>
                    <a:pt x="1121793" y="956270"/>
                    <a:pt x="378374" y="1406128"/>
                  </a:cubicBezTo>
                  <a:cubicBezTo>
                    <a:pt x="0" y="1412793"/>
                    <a:pt x="348990" y="1400170"/>
                    <a:pt x="338384" y="1389564"/>
                  </a:cubicBezTo>
                  <a:cubicBezTo>
                    <a:pt x="327778" y="1378958"/>
                    <a:pt x="321820" y="1364573"/>
                    <a:pt x="321820" y="1349574"/>
                  </a:cubicBezTo>
                  <a:lnTo>
                    <a:pt x="321820" y="56554"/>
                  </a:lnTo>
                  <a:close/>
                </a:path>
              </a:pathLst>
            </a:custGeom>
            <a:solidFill>
              <a:schemeClr val="bg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그룹 37">
            <a:extLst>
              <a:ext uri="{FF2B5EF4-FFF2-40B4-BE49-F238E27FC236}">
                <a16:creationId xmlns:a16="http://schemas.microsoft.com/office/drawing/2014/main" id="{B97CE9D4-40C6-48D8-B4E9-C734C288EEE4}"/>
              </a:ext>
            </a:extLst>
          </p:cNvPr>
          <p:cNvGrpSpPr/>
          <p:nvPr/>
        </p:nvGrpSpPr>
        <p:grpSpPr>
          <a:xfrm>
            <a:off x="6535189" y="4312661"/>
            <a:ext cx="2507158" cy="1519662"/>
            <a:chOff x="649780" y="2314997"/>
            <a:chExt cx="2608631" cy="1581168"/>
          </a:xfrm>
        </p:grpSpPr>
        <p:sp>
          <p:nvSpPr>
            <p:cNvPr id="25" name="모서리가 둥근 직사각형 122">
              <a:extLst>
                <a:ext uri="{FF2B5EF4-FFF2-40B4-BE49-F238E27FC236}">
                  <a16:creationId xmlns:a16="http://schemas.microsoft.com/office/drawing/2014/main" id="{A6398759-F9B6-4269-9D74-794592843956}"/>
                </a:ext>
              </a:extLst>
            </p:cNvPr>
            <p:cNvSpPr/>
            <p:nvPr/>
          </p:nvSpPr>
          <p:spPr>
            <a:xfrm>
              <a:off x="971600" y="2321466"/>
              <a:ext cx="2286811" cy="1406128"/>
            </a:xfrm>
            <a:prstGeom prst="roundRect">
              <a:avLst>
                <a:gd name="adj" fmla="val 4022"/>
              </a:avLst>
            </a:prstGeom>
            <a:solidFill>
              <a:srgbClr val="D4D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123">
              <a:extLst>
                <a:ext uri="{FF2B5EF4-FFF2-40B4-BE49-F238E27FC236}">
                  <a16:creationId xmlns:a16="http://schemas.microsoft.com/office/drawing/2014/main" id="{49B48B30-7FDD-4C25-9E21-BEEE522FC4AC}"/>
                </a:ext>
              </a:extLst>
            </p:cNvPr>
            <p:cNvSpPr/>
            <p:nvPr/>
          </p:nvSpPr>
          <p:spPr>
            <a:xfrm flipH="1" flipV="1">
              <a:off x="962709" y="2314997"/>
              <a:ext cx="2293476" cy="1581168"/>
            </a:xfrm>
            <a:custGeom>
              <a:avLst/>
              <a:gdLst>
                <a:gd name="connsiteX0" fmla="*/ 0 w 2286811"/>
                <a:gd name="connsiteY0" fmla="*/ 56554 h 1406128"/>
                <a:gd name="connsiteX1" fmla="*/ 16564 w 2286811"/>
                <a:gd name="connsiteY1" fmla="*/ 16564 h 1406128"/>
                <a:gd name="connsiteX2" fmla="*/ 56554 w 2286811"/>
                <a:gd name="connsiteY2" fmla="*/ 0 h 1406128"/>
                <a:gd name="connsiteX3" fmla="*/ 2230257 w 2286811"/>
                <a:gd name="connsiteY3" fmla="*/ 0 h 1406128"/>
                <a:gd name="connsiteX4" fmla="*/ 2270247 w 2286811"/>
                <a:gd name="connsiteY4" fmla="*/ 16564 h 1406128"/>
                <a:gd name="connsiteX5" fmla="*/ 2286811 w 2286811"/>
                <a:gd name="connsiteY5" fmla="*/ 56554 h 1406128"/>
                <a:gd name="connsiteX6" fmla="*/ 2286811 w 2286811"/>
                <a:gd name="connsiteY6" fmla="*/ 1349574 h 1406128"/>
                <a:gd name="connsiteX7" fmla="*/ 2270247 w 2286811"/>
                <a:gd name="connsiteY7" fmla="*/ 1389564 h 1406128"/>
                <a:gd name="connsiteX8" fmla="*/ 2230257 w 2286811"/>
                <a:gd name="connsiteY8" fmla="*/ 1406128 h 1406128"/>
                <a:gd name="connsiteX9" fmla="*/ 56554 w 2286811"/>
                <a:gd name="connsiteY9" fmla="*/ 1406128 h 1406128"/>
                <a:gd name="connsiteX10" fmla="*/ 16564 w 2286811"/>
                <a:gd name="connsiteY10" fmla="*/ 1389564 h 1406128"/>
                <a:gd name="connsiteX11" fmla="*/ 0 w 2286811"/>
                <a:gd name="connsiteY11" fmla="*/ 1349574 h 1406128"/>
                <a:gd name="connsiteX12" fmla="*/ 0 w 2286811"/>
                <a:gd name="connsiteY12" fmla="*/ 56554 h 1406128"/>
                <a:gd name="connsiteX0" fmla="*/ 0 w 2286811"/>
                <a:gd name="connsiteY0" fmla="*/ 228833 h 1786772"/>
                <a:gd name="connsiteX1" fmla="*/ 16564 w 2286811"/>
                <a:gd name="connsiteY1" fmla="*/ 188843 h 1786772"/>
                <a:gd name="connsiteX2" fmla="*/ 56554 w 2286811"/>
                <a:gd name="connsiteY2" fmla="*/ 172279 h 1786772"/>
                <a:gd name="connsiteX3" fmla="*/ 2230257 w 2286811"/>
                <a:gd name="connsiteY3" fmla="*/ 172279 h 1786772"/>
                <a:gd name="connsiteX4" fmla="*/ 2270247 w 2286811"/>
                <a:gd name="connsiteY4" fmla="*/ 188843 h 1786772"/>
                <a:gd name="connsiteX5" fmla="*/ 2286811 w 2286811"/>
                <a:gd name="connsiteY5" fmla="*/ 228833 h 1786772"/>
                <a:gd name="connsiteX6" fmla="*/ 2286811 w 2286811"/>
                <a:gd name="connsiteY6" fmla="*/ 1521853 h 1786772"/>
                <a:gd name="connsiteX7" fmla="*/ 2270247 w 2286811"/>
                <a:gd name="connsiteY7" fmla="*/ 1561843 h 1786772"/>
                <a:gd name="connsiteX8" fmla="*/ 2230257 w 2286811"/>
                <a:gd name="connsiteY8" fmla="*/ 1578407 h 1786772"/>
                <a:gd name="connsiteX9" fmla="*/ 56554 w 2286811"/>
                <a:gd name="connsiteY9" fmla="*/ 1578407 h 1786772"/>
                <a:gd name="connsiteX10" fmla="*/ 16564 w 2286811"/>
                <a:gd name="connsiteY10" fmla="*/ 1561843 h 1786772"/>
                <a:gd name="connsiteX11" fmla="*/ 0 w 2286811"/>
                <a:gd name="connsiteY11" fmla="*/ 228833 h 1786772"/>
                <a:gd name="connsiteX0" fmla="*/ 315156 w 2601967"/>
                <a:gd name="connsiteY0" fmla="*/ 231594 h 1581168"/>
                <a:gd name="connsiteX1" fmla="*/ 331720 w 2601967"/>
                <a:gd name="connsiteY1" fmla="*/ 191604 h 1581168"/>
                <a:gd name="connsiteX2" fmla="*/ 371710 w 2601967"/>
                <a:gd name="connsiteY2" fmla="*/ 175040 h 1581168"/>
                <a:gd name="connsiteX3" fmla="*/ 2545413 w 2601967"/>
                <a:gd name="connsiteY3" fmla="*/ 175040 h 1581168"/>
                <a:gd name="connsiteX4" fmla="*/ 2585403 w 2601967"/>
                <a:gd name="connsiteY4" fmla="*/ 191604 h 1581168"/>
                <a:gd name="connsiteX5" fmla="*/ 2601967 w 2601967"/>
                <a:gd name="connsiteY5" fmla="*/ 231594 h 1581168"/>
                <a:gd name="connsiteX6" fmla="*/ 2601967 w 2601967"/>
                <a:gd name="connsiteY6" fmla="*/ 1524614 h 1581168"/>
                <a:gd name="connsiteX7" fmla="*/ 2585403 w 2601967"/>
                <a:gd name="connsiteY7" fmla="*/ 1564604 h 1581168"/>
                <a:gd name="connsiteX8" fmla="*/ 2545413 w 2601967"/>
                <a:gd name="connsiteY8" fmla="*/ 1581168 h 1581168"/>
                <a:gd name="connsiteX9" fmla="*/ 371710 w 2601967"/>
                <a:gd name="connsiteY9" fmla="*/ 1581168 h 1581168"/>
                <a:gd name="connsiteX10" fmla="*/ 315156 w 2601967"/>
                <a:gd name="connsiteY10" fmla="*/ 231594 h 1581168"/>
                <a:gd name="connsiteX0" fmla="*/ 6665 w 2293476"/>
                <a:gd name="connsiteY0" fmla="*/ 231594 h 1581168"/>
                <a:gd name="connsiteX1" fmla="*/ 23229 w 2293476"/>
                <a:gd name="connsiteY1" fmla="*/ 191604 h 1581168"/>
                <a:gd name="connsiteX2" fmla="*/ 63219 w 2293476"/>
                <a:gd name="connsiteY2" fmla="*/ 175040 h 1581168"/>
                <a:gd name="connsiteX3" fmla="*/ 2236922 w 2293476"/>
                <a:gd name="connsiteY3" fmla="*/ 175040 h 1581168"/>
                <a:gd name="connsiteX4" fmla="*/ 2276912 w 2293476"/>
                <a:gd name="connsiteY4" fmla="*/ 191604 h 1581168"/>
                <a:gd name="connsiteX5" fmla="*/ 2293476 w 2293476"/>
                <a:gd name="connsiteY5" fmla="*/ 231594 h 1581168"/>
                <a:gd name="connsiteX6" fmla="*/ 2293476 w 2293476"/>
                <a:gd name="connsiteY6" fmla="*/ 1524614 h 1581168"/>
                <a:gd name="connsiteX7" fmla="*/ 2276912 w 2293476"/>
                <a:gd name="connsiteY7" fmla="*/ 1564604 h 1581168"/>
                <a:gd name="connsiteX8" fmla="*/ 2236922 w 2293476"/>
                <a:gd name="connsiteY8" fmla="*/ 1581168 h 1581168"/>
                <a:gd name="connsiteX9" fmla="*/ 6665 w 2293476"/>
                <a:gd name="connsiteY9" fmla="*/ 231594 h 1581168"/>
                <a:gd name="connsiteX0" fmla="*/ 6665 w 2293476"/>
                <a:gd name="connsiteY0" fmla="*/ 231594 h 1581168"/>
                <a:gd name="connsiteX1" fmla="*/ 23229 w 2293476"/>
                <a:gd name="connsiteY1" fmla="*/ 191604 h 1581168"/>
                <a:gd name="connsiteX2" fmla="*/ 63219 w 2293476"/>
                <a:gd name="connsiteY2" fmla="*/ 175040 h 1581168"/>
                <a:gd name="connsiteX3" fmla="*/ 2236922 w 2293476"/>
                <a:gd name="connsiteY3" fmla="*/ 175040 h 1581168"/>
                <a:gd name="connsiteX4" fmla="*/ 2276912 w 2293476"/>
                <a:gd name="connsiteY4" fmla="*/ 191604 h 1581168"/>
                <a:gd name="connsiteX5" fmla="*/ 2293476 w 2293476"/>
                <a:gd name="connsiteY5" fmla="*/ 231594 h 1581168"/>
                <a:gd name="connsiteX6" fmla="*/ 2293476 w 2293476"/>
                <a:gd name="connsiteY6" fmla="*/ 1524614 h 1581168"/>
                <a:gd name="connsiteX7" fmla="*/ 2276912 w 2293476"/>
                <a:gd name="connsiteY7" fmla="*/ 1564604 h 1581168"/>
                <a:gd name="connsiteX8" fmla="*/ 2236922 w 2293476"/>
                <a:gd name="connsiteY8" fmla="*/ 1581168 h 1581168"/>
                <a:gd name="connsiteX9" fmla="*/ 6665 w 2293476"/>
                <a:gd name="connsiteY9" fmla="*/ 231594 h 158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3476" h="1581168">
                  <a:moveTo>
                    <a:pt x="6665" y="231594"/>
                  </a:moveTo>
                  <a:cubicBezTo>
                    <a:pt x="0" y="0"/>
                    <a:pt x="12623" y="202210"/>
                    <a:pt x="23229" y="191604"/>
                  </a:cubicBezTo>
                  <a:cubicBezTo>
                    <a:pt x="33835" y="180998"/>
                    <a:pt x="48220" y="175040"/>
                    <a:pt x="63219" y="175040"/>
                  </a:cubicBezTo>
                  <a:lnTo>
                    <a:pt x="2236922" y="175040"/>
                  </a:lnTo>
                  <a:cubicBezTo>
                    <a:pt x="2251921" y="175040"/>
                    <a:pt x="2266306" y="180998"/>
                    <a:pt x="2276912" y="191604"/>
                  </a:cubicBezTo>
                  <a:cubicBezTo>
                    <a:pt x="2287518" y="202210"/>
                    <a:pt x="2293476" y="216595"/>
                    <a:pt x="2293476" y="231594"/>
                  </a:cubicBezTo>
                  <a:lnTo>
                    <a:pt x="2293476" y="1524614"/>
                  </a:lnTo>
                  <a:cubicBezTo>
                    <a:pt x="2293476" y="1539613"/>
                    <a:pt x="2287518" y="1553998"/>
                    <a:pt x="2276912" y="1564604"/>
                  </a:cubicBezTo>
                  <a:cubicBezTo>
                    <a:pt x="2266306" y="1575210"/>
                    <a:pt x="2251921" y="1581168"/>
                    <a:pt x="2236922" y="1581168"/>
                  </a:cubicBezTo>
                  <a:cubicBezTo>
                    <a:pt x="1672543" y="444035"/>
                    <a:pt x="750084" y="681452"/>
                    <a:pt x="6665" y="231594"/>
                  </a:cubicBez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 124">
              <a:extLst>
                <a:ext uri="{FF2B5EF4-FFF2-40B4-BE49-F238E27FC236}">
                  <a16:creationId xmlns:a16="http://schemas.microsoft.com/office/drawing/2014/main" id="{9CD54D4F-6FA4-4A5E-8FFF-A2BC4D58D474}"/>
                </a:ext>
              </a:extLst>
            </p:cNvPr>
            <p:cNvSpPr/>
            <p:nvPr/>
          </p:nvSpPr>
          <p:spPr>
            <a:xfrm>
              <a:off x="649780" y="2321466"/>
              <a:ext cx="2608631" cy="1412793"/>
            </a:xfrm>
            <a:custGeom>
              <a:avLst/>
              <a:gdLst>
                <a:gd name="connsiteX0" fmla="*/ 0 w 2286811"/>
                <a:gd name="connsiteY0" fmla="*/ 56554 h 1406128"/>
                <a:gd name="connsiteX1" fmla="*/ 16564 w 2286811"/>
                <a:gd name="connsiteY1" fmla="*/ 16564 h 1406128"/>
                <a:gd name="connsiteX2" fmla="*/ 56554 w 2286811"/>
                <a:gd name="connsiteY2" fmla="*/ 0 h 1406128"/>
                <a:gd name="connsiteX3" fmla="*/ 2230257 w 2286811"/>
                <a:gd name="connsiteY3" fmla="*/ 0 h 1406128"/>
                <a:gd name="connsiteX4" fmla="*/ 2270247 w 2286811"/>
                <a:gd name="connsiteY4" fmla="*/ 16564 h 1406128"/>
                <a:gd name="connsiteX5" fmla="*/ 2286811 w 2286811"/>
                <a:gd name="connsiteY5" fmla="*/ 56554 h 1406128"/>
                <a:gd name="connsiteX6" fmla="*/ 2286811 w 2286811"/>
                <a:gd name="connsiteY6" fmla="*/ 1349574 h 1406128"/>
                <a:gd name="connsiteX7" fmla="*/ 2270247 w 2286811"/>
                <a:gd name="connsiteY7" fmla="*/ 1389564 h 1406128"/>
                <a:gd name="connsiteX8" fmla="*/ 2230257 w 2286811"/>
                <a:gd name="connsiteY8" fmla="*/ 1406128 h 1406128"/>
                <a:gd name="connsiteX9" fmla="*/ 56554 w 2286811"/>
                <a:gd name="connsiteY9" fmla="*/ 1406128 h 1406128"/>
                <a:gd name="connsiteX10" fmla="*/ 16564 w 2286811"/>
                <a:gd name="connsiteY10" fmla="*/ 1389564 h 1406128"/>
                <a:gd name="connsiteX11" fmla="*/ 0 w 2286811"/>
                <a:gd name="connsiteY11" fmla="*/ 1349574 h 1406128"/>
                <a:gd name="connsiteX12" fmla="*/ 0 w 2286811"/>
                <a:gd name="connsiteY12" fmla="*/ 56554 h 1406128"/>
                <a:gd name="connsiteX0" fmla="*/ 319060 w 2961016"/>
                <a:gd name="connsiteY0" fmla="*/ 56554 h 1406128"/>
                <a:gd name="connsiteX1" fmla="*/ 335624 w 2961016"/>
                <a:gd name="connsiteY1" fmla="*/ 16564 h 1406128"/>
                <a:gd name="connsiteX2" fmla="*/ 375614 w 2961016"/>
                <a:gd name="connsiteY2" fmla="*/ 0 h 1406128"/>
                <a:gd name="connsiteX3" fmla="*/ 2549317 w 2961016"/>
                <a:gd name="connsiteY3" fmla="*/ 0 h 1406128"/>
                <a:gd name="connsiteX4" fmla="*/ 2589307 w 2961016"/>
                <a:gd name="connsiteY4" fmla="*/ 16564 h 1406128"/>
                <a:gd name="connsiteX5" fmla="*/ 2605871 w 2961016"/>
                <a:gd name="connsiteY5" fmla="*/ 56554 h 1406128"/>
                <a:gd name="connsiteX6" fmla="*/ 2605871 w 2961016"/>
                <a:gd name="connsiteY6" fmla="*/ 1349574 h 1406128"/>
                <a:gd name="connsiteX7" fmla="*/ 2589307 w 2961016"/>
                <a:gd name="connsiteY7" fmla="*/ 1389564 h 1406128"/>
                <a:gd name="connsiteX8" fmla="*/ 375614 w 2961016"/>
                <a:gd name="connsiteY8" fmla="*/ 1406128 h 1406128"/>
                <a:gd name="connsiteX9" fmla="*/ 335624 w 2961016"/>
                <a:gd name="connsiteY9" fmla="*/ 1389564 h 1406128"/>
                <a:gd name="connsiteX10" fmla="*/ 319060 w 2961016"/>
                <a:gd name="connsiteY10" fmla="*/ 1349574 h 1406128"/>
                <a:gd name="connsiteX11" fmla="*/ 319060 w 2961016"/>
                <a:gd name="connsiteY11" fmla="*/ 56554 h 1406128"/>
                <a:gd name="connsiteX0" fmla="*/ 321820 w 2608631"/>
                <a:gd name="connsiteY0" fmla="*/ 56554 h 1574503"/>
                <a:gd name="connsiteX1" fmla="*/ 338384 w 2608631"/>
                <a:gd name="connsiteY1" fmla="*/ 16564 h 1574503"/>
                <a:gd name="connsiteX2" fmla="*/ 378374 w 2608631"/>
                <a:gd name="connsiteY2" fmla="*/ 0 h 1574503"/>
                <a:gd name="connsiteX3" fmla="*/ 2552077 w 2608631"/>
                <a:gd name="connsiteY3" fmla="*/ 0 h 1574503"/>
                <a:gd name="connsiteX4" fmla="*/ 2592067 w 2608631"/>
                <a:gd name="connsiteY4" fmla="*/ 16564 h 1574503"/>
                <a:gd name="connsiteX5" fmla="*/ 2608631 w 2608631"/>
                <a:gd name="connsiteY5" fmla="*/ 56554 h 1574503"/>
                <a:gd name="connsiteX6" fmla="*/ 2608631 w 2608631"/>
                <a:gd name="connsiteY6" fmla="*/ 1349574 h 1574503"/>
                <a:gd name="connsiteX7" fmla="*/ 378374 w 2608631"/>
                <a:gd name="connsiteY7" fmla="*/ 1406128 h 1574503"/>
                <a:gd name="connsiteX8" fmla="*/ 338384 w 2608631"/>
                <a:gd name="connsiteY8" fmla="*/ 1389564 h 1574503"/>
                <a:gd name="connsiteX9" fmla="*/ 321820 w 2608631"/>
                <a:gd name="connsiteY9" fmla="*/ 1349574 h 1574503"/>
                <a:gd name="connsiteX10" fmla="*/ 321820 w 2608631"/>
                <a:gd name="connsiteY10" fmla="*/ 56554 h 1574503"/>
                <a:gd name="connsiteX0" fmla="*/ 321820 w 2608631"/>
                <a:gd name="connsiteY0" fmla="*/ 56554 h 1412793"/>
                <a:gd name="connsiteX1" fmla="*/ 338384 w 2608631"/>
                <a:gd name="connsiteY1" fmla="*/ 16564 h 1412793"/>
                <a:gd name="connsiteX2" fmla="*/ 378374 w 2608631"/>
                <a:gd name="connsiteY2" fmla="*/ 0 h 1412793"/>
                <a:gd name="connsiteX3" fmla="*/ 2552077 w 2608631"/>
                <a:gd name="connsiteY3" fmla="*/ 0 h 1412793"/>
                <a:gd name="connsiteX4" fmla="*/ 2592067 w 2608631"/>
                <a:gd name="connsiteY4" fmla="*/ 16564 h 1412793"/>
                <a:gd name="connsiteX5" fmla="*/ 2608631 w 2608631"/>
                <a:gd name="connsiteY5" fmla="*/ 56554 h 1412793"/>
                <a:gd name="connsiteX6" fmla="*/ 378374 w 2608631"/>
                <a:gd name="connsiteY6" fmla="*/ 1406128 h 1412793"/>
                <a:gd name="connsiteX7" fmla="*/ 338384 w 2608631"/>
                <a:gd name="connsiteY7" fmla="*/ 1389564 h 1412793"/>
                <a:gd name="connsiteX8" fmla="*/ 321820 w 2608631"/>
                <a:gd name="connsiteY8" fmla="*/ 1349574 h 1412793"/>
                <a:gd name="connsiteX9" fmla="*/ 321820 w 2608631"/>
                <a:gd name="connsiteY9" fmla="*/ 56554 h 1412793"/>
                <a:gd name="connsiteX0" fmla="*/ 321820 w 2608631"/>
                <a:gd name="connsiteY0" fmla="*/ 56554 h 1412793"/>
                <a:gd name="connsiteX1" fmla="*/ 338384 w 2608631"/>
                <a:gd name="connsiteY1" fmla="*/ 16564 h 1412793"/>
                <a:gd name="connsiteX2" fmla="*/ 378374 w 2608631"/>
                <a:gd name="connsiteY2" fmla="*/ 0 h 1412793"/>
                <a:gd name="connsiteX3" fmla="*/ 2552077 w 2608631"/>
                <a:gd name="connsiteY3" fmla="*/ 0 h 1412793"/>
                <a:gd name="connsiteX4" fmla="*/ 2592067 w 2608631"/>
                <a:gd name="connsiteY4" fmla="*/ 16564 h 1412793"/>
                <a:gd name="connsiteX5" fmla="*/ 2608631 w 2608631"/>
                <a:gd name="connsiteY5" fmla="*/ 56554 h 1412793"/>
                <a:gd name="connsiteX6" fmla="*/ 378374 w 2608631"/>
                <a:gd name="connsiteY6" fmla="*/ 1406128 h 1412793"/>
                <a:gd name="connsiteX7" fmla="*/ 338384 w 2608631"/>
                <a:gd name="connsiteY7" fmla="*/ 1389564 h 1412793"/>
                <a:gd name="connsiteX8" fmla="*/ 321820 w 2608631"/>
                <a:gd name="connsiteY8" fmla="*/ 1349574 h 1412793"/>
                <a:gd name="connsiteX9" fmla="*/ 321820 w 2608631"/>
                <a:gd name="connsiteY9" fmla="*/ 56554 h 141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8631" h="1412793">
                  <a:moveTo>
                    <a:pt x="321820" y="56554"/>
                  </a:moveTo>
                  <a:cubicBezTo>
                    <a:pt x="321820" y="41555"/>
                    <a:pt x="327778" y="27170"/>
                    <a:pt x="338384" y="16564"/>
                  </a:cubicBezTo>
                  <a:cubicBezTo>
                    <a:pt x="348990" y="5958"/>
                    <a:pt x="363375" y="0"/>
                    <a:pt x="378374" y="0"/>
                  </a:cubicBezTo>
                  <a:lnTo>
                    <a:pt x="2552077" y="0"/>
                  </a:lnTo>
                  <a:cubicBezTo>
                    <a:pt x="2567076" y="0"/>
                    <a:pt x="2581461" y="5958"/>
                    <a:pt x="2592067" y="16564"/>
                  </a:cubicBezTo>
                  <a:cubicBezTo>
                    <a:pt x="2602673" y="27170"/>
                    <a:pt x="2608631" y="41555"/>
                    <a:pt x="2608631" y="56554"/>
                  </a:cubicBezTo>
                  <a:cubicBezTo>
                    <a:pt x="1134044" y="571390"/>
                    <a:pt x="1121793" y="956270"/>
                    <a:pt x="378374" y="1406128"/>
                  </a:cubicBezTo>
                  <a:cubicBezTo>
                    <a:pt x="0" y="1412793"/>
                    <a:pt x="348990" y="1400170"/>
                    <a:pt x="338384" y="1389564"/>
                  </a:cubicBezTo>
                  <a:cubicBezTo>
                    <a:pt x="327778" y="1378958"/>
                    <a:pt x="321820" y="1364573"/>
                    <a:pt x="321820" y="1349574"/>
                  </a:cubicBezTo>
                  <a:lnTo>
                    <a:pt x="321820" y="56554"/>
                  </a:lnTo>
                  <a:close/>
                </a:path>
              </a:pathLst>
            </a:custGeom>
            <a:solidFill>
              <a:schemeClr val="bg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0870D77-6B8D-42A7-ADF6-F75044A4576F}"/>
              </a:ext>
            </a:extLst>
          </p:cNvPr>
          <p:cNvSpPr/>
          <p:nvPr/>
        </p:nvSpPr>
        <p:spPr>
          <a:xfrm>
            <a:off x="7985231" y="2823007"/>
            <a:ext cx="22507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Y견고딕" pitchFamily="18" charset="-127"/>
                <a:cs typeface="Arial" charset="0"/>
              </a:rPr>
              <a:t>전문적 연구 시행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596D593-0848-460B-A63C-C028EAA646B3}"/>
              </a:ext>
            </a:extLst>
          </p:cNvPr>
          <p:cNvSpPr/>
          <p:nvPr/>
        </p:nvSpPr>
        <p:spPr>
          <a:xfrm>
            <a:off x="2091376" y="2823007"/>
            <a:ext cx="18008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Y견고딕" pitchFamily="18" charset="-127"/>
                <a:cs typeface="Arial" charset="0"/>
              </a:rPr>
              <a:t>빅데이터</a:t>
            </a:r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Y견고딕" pitchFamily="18" charset="-127"/>
                <a:cs typeface="Arial" charset="0"/>
              </a:rPr>
              <a:t> 구축</a:t>
            </a:r>
          </a:p>
        </p:txBody>
      </p:sp>
      <p:sp>
        <p:nvSpPr>
          <p:cNvPr id="30" name="모서리가 둥근 직사각형 129">
            <a:extLst>
              <a:ext uri="{FF2B5EF4-FFF2-40B4-BE49-F238E27FC236}">
                <a16:creationId xmlns:a16="http://schemas.microsoft.com/office/drawing/2014/main" id="{CBF87081-098D-40D2-BFE8-2FBCD16B4696}"/>
              </a:ext>
            </a:extLst>
          </p:cNvPr>
          <p:cNvSpPr/>
          <p:nvPr/>
        </p:nvSpPr>
        <p:spPr>
          <a:xfrm>
            <a:off x="7949698" y="4457802"/>
            <a:ext cx="2250758" cy="1080042"/>
          </a:xfrm>
          <a:prstGeom prst="roundRect">
            <a:avLst>
              <a:gd name="adj" fmla="val 10789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26035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직사각형 130">
            <a:extLst>
              <a:ext uri="{FF2B5EF4-FFF2-40B4-BE49-F238E27FC236}">
                <a16:creationId xmlns:a16="http://schemas.microsoft.com/office/drawing/2014/main" id="{5920FD3B-0AB0-4FAD-8E67-3C109EEB913E}"/>
              </a:ext>
            </a:extLst>
          </p:cNvPr>
          <p:cNvSpPr/>
          <p:nvPr/>
        </p:nvSpPr>
        <p:spPr>
          <a:xfrm>
            <a:off x="1988942" y="4457802"/>
            <a:ext cx="2250758" cy="1080042"/>
          </a:xfrm>
          <a:prstGeom prst="roundRect">
            <a:avLst>
              <a:gd name="adj" fmla="val 10789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260350" h="381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DFAF9BC-9808-47B4-AFAE-0907F5B27702}"/>
              </a:ext>
            </a:extLst>
          </p:cNvPr>
          <p:cNvSpPr/>
          <p:nvPr/>
        </p:nvSpPr>
        <p:spPr>
          <a:xfrm>
            <a:off x="7985230" y="4833590"/>
            <a:ext cx="2215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Y견고딕" pitchFamily="18" charset="-127"/>
                <a:cs typeface="Arial" charset="0"/>
              </a:rPr>
              <a:t>  주요 현안 분석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CC25105-CD66-4495-9718-5D94E51F463E}"/>
              </a:ext>
            </a:extLst>
          </p:cNvPr>
          <p:cNvSpPr/>
          <p:nvPr/>
        </p:nvSpPr>
        <p:spPr>
          <a:xfrm>
            <a:off x="2124594" y="4833590"/>
            <a:ext cx="1800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HY견고딕" pitchFamily="18" charset="-127"/>
                <a:cs typeface="Arial" charset="0"/>
              </a:rPr>
              <a:t>제도개선 조사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C54E8DF-1E5A-4A3C-A440-686211B87501}"/>
              </a:ext>
            </a:extLst>
          </p:cNvPr>
          <p:cNvSpPr/>
          <p:nvPr/>
        </p:nvSpPr>
        <p:spPr>
          <a:xfrm>
            <a:off x="265174" y="183147"/>
            <a:ext cx="5040250" cy="7697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DF96DC-04E4-4BBE-AD03-53D3C1EF5869}"/>
              </a:ext>
            </a:extLst>
          </p:cNvPr>
          <p:cNvSpPr txBox="1"/>
          <p:nvPr/>
        </p:nvSpPr>
        <p:spPr>
          <a:xfrm>
            <a:off x="484093" y="335615"/>
            <a:ext cx="4821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빅데이터 구축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B943100-14F7-4DF1-B86E-6D49C4B47116}"/>
              </a:ext>
            </a:extLst>
          </p:cNvPr>
          <p:cNvSpPr/>
          <p:nvPr/>
        </p:nvSpPr>
        <p:spPr>
          <a:xfrm>
            <a:off x="3310940" y="2204306"/>
            <a:ext cx="55269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15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성남</a:t>
            </a:r>
            <a:endParaRPr lang="en-US" altLang="ko-KR" sz="3200" b="1" spc="-150" dirty="0">
              <a:solidFill>
                <a:schemeClr val="accent6">
                  <a:lumMod val="50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pPr algn="ctr"/>
            <a:r>
              <a:rPr lang="ko-KR" altLang="en-US" sz="3200" b="1" spc="-15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 시정 연구원 </a:t>
            </a:r>
            <a:endParaRPr lang="en-US" altLang="ko-KR" sz="3200" b="1" spc="-150" dirty="0">
              <a:solidFill>
                <a:schemeClr val="accent6">
                  <a:lumMod val="50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pPr algn="ctr"/>
            <a:r>
              <a:rPr lang="ko-KR" altLang="en-US" sz="3200" b="1" spc="-15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설립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0907DD7-D1E9-4420-815C-4FCA356EEF7B}"/>
              </a:ext>
            </a:extLst>
          </p:cNvPr>
          <p:cNvSpPr/>
          <p:nvPr/>
        </p:nvSpPr>
        <p:spPr>
          <a:xfrm>
            <a:off x="3419637" y="4502422"/>
            <a:ext cx="52275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15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복지 데이터</a:t>
            </a:r>
            <a:endParaRPr lang="en-US" altLang="ko-KR" sz="3200" b="1" spc="-150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pPr algn="ctr"/>
            <a:r>
              <a:rPr lang="ko-KR" altLang="en-US" sz="3200" b="1" spc="-15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HY견고딕" pitchFamily="18" charset="-127"/>
                <a:cs typeface="Arial" pitchFamily="34" charset="0"/>
              </a:rPr>
              <a:t>구축  연계 가능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0B58D7E-76EA-4590-A499-CAE07BEFC281}"/>
              </a:ext>
            </a:extLst>
          </p:cNvPr>
          <p:cNvSpPr txBox="1"/>
          <p:nvPr/>
        </p:nvSpPr>
        <p:spPr>
          <a:xfrm>
            <a:off x="1170122" y="1145949"/>
            <a:ext cx="9379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핵심과제</a:t>
            </a: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성남시민의 맞춤형 복지를 위한 빅데이터 센터 구축 운영</a:t>
            </a:r>
          </a:p>
        </p:txBody>
      </p:sp>
    </p:spTree>
    <p:extLst>
      <p:ext uri="{BB962C8B-B14F-4D97-AF65-F5344CB8AC3E}">
        <p14:creationId xmlns:p14="http://schemas.microsoft.com/office/powerpoint/2010/main" val="397150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8" grpId="0"/>
      <p:bldP spid="29" grpId="0"/>
      <p:bldP spid="30" grpId="0" animBg="1"/>
      <p:bldP spid="31" grpId="0" animBg="1"/>
      <p:bldP spid="32" grpId="0"/>
      <p:bldP spid="33" grpId="0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Untitled-2.png">
            <a:extLst>
              <a:ext uri="{FF2B5EF4-FFF2-40B4-BE49-F238E27FC236}">
                <a16:creationId xmlns:a16="http://schemas.microsoft.com/office/drawing/2014/main" id="{CB150D4B-D7A8-4347-AAB1-AC88A5AD58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 rot="3357195">
            <a:off x="9214773" y="3929757"/>
            <a:ext cx="540654" cy="540654"/>
          </a:xfrm>
          <a:prstGeom prst="rect">
            <a:avLst/>
          </a:prstGeom>
        </p:spPr>
      </p:pic>
      <p:pic>
        <p:nvPicPr>
          <p:cNvPr id="5" name="그림 4" descr="Untitled-2.png">
            <a:extLst>
              <a:ext uri="{FF2B5EF4-FFF2-40B4-BE49-F238E27FC236}">
                <a16:creationId xmlns:a16="http://schemas.microsoft.com/office/drawing/2014/main" id="{9184A4CE-2E7A-4FFB-A152-994DBFED5D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40000"/>
            <a:grayscl/>
          </a:blip>
          <a:stretch>
            <a:fillRect/>
          </a:stretch>
        </p:blipFill>
        <p:spPr>
          <a:xfrm rot="3357195">
            <a:off x="2640376" y="2189897"/>
            <a:ext cx="1189961" cy="118996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030EE199-65D9-4482-B710-3FC32E741C79}"/>
              </a:ext>
            </a:extLst>
          </p:cNvPr>
          <p:cNvSpPr/>
          <p:nvPr/>
        </p:nvSpPr>
        <p:spPr>
          <a:xfrm rot="16851482">
            <a:off x="2710063" y="4128886"/>
            <a:ext cx="3844353" cy="1510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82550" h="254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26FB577-9A0D-4F8D-B6A4-1CA12BB22418}"/>
              </a:ext>
            </a:extLst>
          </p:cNvPr>
          <p:cNvSpPr/>
          <p:nvPr/>
        </p:nvSpPr>
        <p:spPr>
          <a:xfrm rot="3197179">
            <a:off x="3875050" y="4408133"/>
            <a:ext cx="3844353" cy="1510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atte">
            <a:bevelT w="82550" h="254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0D50912-03D0-4B7D-8D65-247A093DD521}"/>
              </a:ext>
            </a:extLst>
          </p:cNvPr>
          <p:cNvSpPr/>
          <p:nvPr/>
        </p:nvSpPr>
        <p:spPr>
          <a:xfrm rot="1078223">
            <a:off x="4780483" y="3736903"/>
            <a:ext cx="3844354" cy="15105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82550" h="254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3F02ECC-BF16-47EC-93CD-4F35570740EF}"/>
              </a:ext>
            </a:extLst>
          </p:cNvPr>
          <p:cNvSpPr/>
          <p:nvPr/>
        </p:nvSpPr>
        <p:spPr>
          <a:xfrm rot="20536297">
            <a:off x="4745841" y="2971177"/>
            <a:ext cx="3128865" cy="1415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>
            <a:bevelT w="82550" h="254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7">
            <a:extLst>
              <a:ext uri="{FF2B5EF4-FFF2-40B4-BE49-F238E27FC236}">
                <a16:creationId xmlns:a16="http://schemas.microsoft.com/office/drawing/2014/main" id="{F39CBABF-386E-4D64-BC54-EE0E8EDBFCB4}"/>
              </a:ext>
            </a:extLst>
          </p:cNvPr>
          <p:cNvGrpSpPr/>
          <p:nvPr/>
        </p:nvGrpSpPr>
        <p:grpSpPr>
          <a:xfrm>
            <a:off x="3415738" y="1877851"/>
            <a:ext cx="2907490" cy="2902084"/>
            <a:chOff x="804672" y="1772816"/>
            <a:chExt cx="3840480" cy="3840480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9E62D15F-8394-4B8A-9C81-4CB785429FC8}"/>
                </a:ext>
              </a:extLst>
            </p:cNvPr>
            <p:cNvSpPr/>
            <p:nvPr/>
          </p:nvSpPr>
          <p:spPr>
            <a:xfrm>
              <a:off x="804672" y="1772816"/>
              <a:ext cx="3840480" cy="38404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D963122D-AB34-4AB6-B15B-C879DCEDDFCA}"/>
                </a:ext>
              </a:extLst>
            </p:cNvPr>
            <p:cNvSpPr/>
            <p:nvPr/>
          </p:nvSpPr>
          <p:spPr>
            <a:xfrm>
              <a:off x="1100736" y="2068880"/>
              <a:ext cx="3248352" cy="32483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F2BC9ED6-7808-4B19-80C4-08D59A7BBD94}"/>
                </a:ext>
              </a:extLst>
            </p:cNvPr>
            <p:cNvSpPr/>
            <p:nvPr/>
          </p:nvSpPr>
          <p:spPr>
            <a:xfrm>
              <a:off x="1196744" y="2164888"/>
              <a:ext cx="3056336" cy="3056336"/>
            </a:xfrm>
            <a:prstGeom prst="ellipse">
              <a:avLst/>
            </a:prstGeom>
            <a:solidFill>
              <a:srgbClr val="EA7E23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8">
            <a:extLst>
              <a:ext uri="{FF2B5EF4-FFF2-40B4-BE49-F238E27FC236}">
                <a16:creationId xmlns:a16="http://schemas.microsoft.com/office/drawing/2014/main" id="{37F3A829-5467-4D74-9FA2-6E4590EFF0E9}"/>
              </a:ext>
            </a:extLst>
          </p:cNvPr>
          <p:cNvGrpSpPr/>
          <p:nvPr/>
        </p:nvGrpSpPr>
        <p:grpSpPr>
          <a:xfrm>
            <a:off x="7365725" y="1743253"/>
            <a:ext cx="1446353" cy="1446352"/>
            <a:chOff x="804672" y="1772816"/>
            <a:chExt cx="3840480" cy="3840480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C370178E-8D1F-4597-95FF-C51E08325901}"/>
                </a:ext>
              </a:extLst>
            </p:cNvPr>
            <p:cNvSpPr/>
            <p:nvPr/>
          </p:nvSpPr>
          <p:spPr>
            <a:xfrm>
              <a:off x="804672" y="1772816"/>
              <a:ext cx="3840480" cy="38404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36E3AD32-FD6C-4649-A288-5A93ADE49FD3}"/>
                </a:ext>
              </a:extLst>
            </p:cNvPr>
            <p:cNvSpPr/>
            <p:nvPr/>
          </p:nvSpPr>
          <p:spPr>
            <a:xfrm>
              <a:off x="1100736" y="2068880"/>
              <a:ext cx="3248352" cy="32483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F22C8F52-06E8-436A-ABE1-29385B556B6E}"/>
                </a:ext>
              </a:extLst>
            </p:cNvPr>
            <p:cNvSpPr/>
            <p:nvPr/>
          </p:nvSpPr>
          <p:spPr>
            <a:xfrm>
              <a:off x="1196744" y="2164888"/>
              <a:ext cx="3056336" cy="3056336"/>
            </a:xfrm>
            <a:prstGeom prst="ellipse">
              <a:avLst/>
            </a:prstGeom>
            <a:solidFill>
              <a:srgbClr val="467D91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그룹 12">
            <a:extLst>
              <a:ext uri="{FF2B5EF4-FFF2-40B4-BE49-F238E27FC236}">
                <a16:creationId xmlns:a16="http://schemas.microsoft.com/office/drawing/2014/main" id="{03F82BC2-83EE-40B5-BAB1-0BCC89C65A7D}"/>
              </a:ext>
            </a:extLst>
          </p:cNvPr>
          <p:cNvGrpSpPr/>
          <p:nvPr/>
        </p:nvGrpSpPr>
        <p:grpSpPr>
          <a:xfrm>
            <a:off x="8106032" y="3850655"/>
            <a:ext cx="1446353" cy="1446352"/>
            <a:chOff x="804672" y="1772816"/>
            <a:chExt cx="3840480" cy="384048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1D93701-797B-41EA-9F11-A4FD9381FA67}"/>
                </a:ext>
              </a:extLst>
            </p:cNvPr>
            <p:cNvSpPr/>
            <p:nvPr/>
          </p:nvSpPr>
          <p:spPr>
            <a:xfrm>
              <a:off x="804672" y="1772816"/>
              <a:ext cx="3840480" cy="38404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929BDDB3-CE3D-4824-B377-E18D59854C47}"/>
                </a:ext>
              </a:extLst>
            </p:cNvPr>
            <p:cNvSpPr/>
            <p:nvPr/>
          </p:nvSpPr>
          <p:spPr>
            <a:xfrm>
              <a:off x="1100736" y="2068880"/>
              <a:ext cx="3248352" cy="32483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93DFAE32-CC4B-4D75-BE7B-28FD3B2B3968}"/>
                </a:ext>
              </a:extLst>
            </p:cNvPr>
            <p:cNvSpPr/>
            <p:nvPr/>
          </p:nvSpPr>
          <p:spPr>
            <a:xfrm>
              <a:off x="1196744" y="2164888"/>
              <a:ext cx="3056336" cy="3056336"/>
            </a:xfrm>
            <a:prstGeom prst="ellipse">
              <a:avLst/>
            </a:prstGeom>
            <a:solidFill>
              <a:srgbClr val="CC4831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그룹 16">
            <a:extLst>
              <a:ext uri="{FF2B5EF4-FFF2-40B4-BE49-F238E27FC236}">
                <a16:creationId xmlns:a16="http://schemas.microsoft.com/office/drawing/2014/main" id="{95F9013D-8199-48E6-AC69-577C73B03BAE}"/>
              </a:ext>
            </a:extLst>
          </p:cNvPr>
          <p:cNvGrpSpPr/>
          <p:nvPr/>
        </p:nvGrpSpPr>
        <p:grpSpPr>
          <a:xfrm>
            <a:off x="6160150" y="5042243"/>
            <a:ext cx="1446353" cy="1446352"/>
            <a:chOff x="804672" y="1772816"/>
            <a:chExt cx="3840480" cy="3840480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DA26B5D8-68EF-4657-BF7B-A3DBCBE62F4C}"/>
                </a:ext>
              </a:extLst>
            </p:cNvPr>
            <p:cNvSpPr/>
            <p:nvPr/>
          </p:nvSpPr>
          <p:spPr>
            <a:xfrm>
              <a:off x="804672" y="1772816"/>
              <a:ext cx="3840480" cy="38404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A1A3A139-6A52-4DA6-8ACB-568B9878EB38}"/>
                </a:ext>
              </a:extLst>
            </p:cNvPr>
            <p:cNvSpPr/>
            <p:nvPr/>
          </p:nvSpPr>
          <p:spPr>
            <a:xfrm>
              <a:off x="1100736" y="2068880"/>
              <a:ext cx="3248352" cy="32483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458045F5-2531-4DA5-BC9C-F1C53973AFD2}"/>
                </a:ext>
              </a:extLst>
            </p:cNvPr>
            <p:cNvSpPr/>
            <p:nvPr/>
          </p:nvSpPr>
          <p:spPr>
            <a:xfrm>
              <a:off x="1196744" y="2164888"/>
              <a:ext cx="3056336" cy="3056336"/>
            </a:xfrm>
            <a:prstGeom prst="ellipse">
              <a:avLst/>
            </a:prstGeom>
            <a:solidFill>
              <a:srgbClr val="D4D232"/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0">
            <a:extLst>
              <a:ext uri="{FF2B5EF4-FFF2-40B4-BE49-F238E27FC236}">
                <a16:creationId xmlns:a16="http://schemas.microsoft.com/office/drawing/2014/main" id="{F81E1418-A6BC-4C05-9730-B3F15E8D1FDF}"/>
              </a:ext>
            </a:extLst>
          </p:cNvPr>
          <p:cNvGrpSpPr/>
          <p:nvPr/>
        </p:nvGrpSpPr>
        <p:grpSpPr>
          <a:xfrm>
            <a:off x="2951877" y="5109002"/>
            <a:ext cx="2553701" cy="1473973"/>
            <a:chOff x="804672" y="1772816"/>
            <a:chExt cx="3840480" cy="3840480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6291EADB-E4F3-4FB5-9811-39CB9DBD1E9A}"/>
                </a:ext>
              </a:extLst>
            </p:cNvPr>
            <p:cNvSpPr/>
            <p:nvPr/>
          </p:nvSpPr>
          <p:spPr>
            <a:xfrm>
              <a:off x="804672" y="1772816"/>
              <a:ext cx="3840480" cy="38404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FBF11EAF-20CB-48ED-A852-A4873114DC94}"/>
                </a:ext>
              </a:extLst>
            </p:cNvPr>
            <p:cNvSpPr/>
            <p:nvPr/>
          </p:nvSpPr>
          <p:spPr>
            <a:xfrm>
              <a:off x="1100736" y="2068880"/>
              <a:ext cx="3248352" cy="32483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260350" h="381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839568CB-4E7B-4B67-806E-FF0623F4B5FA}"/>
                </a:ext>
              </a:extLst>
            </p:cNvPr>
            <p:cNvSpPr/>
            <p:nvPr/>
          </p:nvSpPr>
          <p:spPr>
            <a:xfrm>
              <a:off x="1196744" y="2164888"/>
              <a:ext cx="3056336" cy="305633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4F0BD0E-5689-42A5-9D3D-8CA68A8A61D7}"/>
              </a:ext>
            </a:extLst>
          </p:cNvPr>
          <p:cNvSpPr/>
          <p:nvPr/>
        </p:nvSpPr>
        <p:spPr>
          <a:xfrm>
            <a:off x="3979343" y="2656668"/>
            <a:ext cx="220186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성남시</a:t>
            </a:r>
            <a:endParaRPr lang="en-US" altLang="ko-KR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r>
              <a:rPr lang="ko-KR" altLang="en-US" sz="36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맞춤형</a:t>
            </a:r>
            <a:r>
              <a:rPr lang="ko-KR" altLang="en-US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 </a:t>
            </a:r>
            <a:endParaRPr lang="en-US" altLang="ko-KR" b="1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r>
              <a:rPr lang="ko-KR" altLang="en-US" sz="2400" b="1" spc="-15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돌봄센터</a:t>
            </a:r>
            <a:r>
              <a:rPr lang="ko-KR" altLang="en-US" sz="2400" b="1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 구축</a:t>
            </a:r>
            <a:endParaRPr lang="ko-KR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BCAA550-7585-4F3C-879D-9E0B70240CB3}"/>
              </a:ext>
            </a:extLst>
          </p:cNvPr>
          <p:cNvSpPr/>
          <p:nvPr/>
        </p:nvSpPr>
        <p:spPr>
          <a:xfrm>
            <a:off x="7636191" y="2068731"/>
            <a:ext cx="93968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과제 </a:t>
            </a:r>
            <a: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1. </a:t>
            </a:r>
          </a:p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부서간 </a:t>
            </a:r>
            <a:endParaRPr lang="en-US" altLang="ko-K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HY견고딕" pitchFamily="18" charset="-127"/>
              <a:cs typeface="Arial" pitchFamily="34" charset="0"/>
            </a:endParaRPr>
          </a:p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rPr>
              <a:t>의견 조정</a:t>
            </a:r>
            <a:endParaRPr lang="ko-KR" alt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85C095E-3394-4772-B2C4-5167998BA359}"/>
              </a:ext>
            </a:extLst>
          </p:cNvPr>
          <p:cNvSpPr/>
          <p:nvPr/>
        </p:nvSpPr>
        <p:spPr>
          <a:xfrm>
            <a:off x="8298537" y="4221685"/>
            <a:ext cx="11849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과제</a:t>
            </a:r>
            <a: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2. </a:t>
            </a:r>
          </a:p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추진 주체의 </a:t>
            </a:r>
            <a:endParaRPr lang="en-US" altLang="ko-K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통합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699619A-69F7-43C2-91D5-86527908E68C}"/>
              </a:ext>
            </a:extLst>
          </p:cNvPr>
          <p:cNvSpPr/>
          <p:nvPr/>
        </p:nvSpPr>
        <p:spPr>
          <a:xfrm>
            <a:off x="6433083" y="5398678"/>
            <a:ext cx="88998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 과제</a:t>
            </a:r>
            <a:r>
              <a:rPr lang="en-US" altLang="ko-K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3. </a:t>
            </a:r>
          </a:p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추진체계</a:t>
            </a:r>
            <a:endParaRPr lang="en-US" altLang="ko-K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pPr algn="ctr"/>
            <a:r>
              <a:rPr lang="ko-KR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구축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029BB97-B6BE-49C1-A9F8-6AD696FB54C2}"/>
              </a:ext>
            </a:extLst>
          </p:cNvPr>
          <p:cNvSpPr/>
          <p:nvPr/>
        </p:nvSpPr>
        <p:spPr>
          <a:xfrm>
            <a:off x="3352579" y="5402218"/>
            <a:ext cx="174118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장기 추진</a:t>
            </a:r>
            <a:endParaRPr lang="en-US" altLang="ko-KR" sz="28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  <a:p>
            <a:pPr algn="ctr"/>
            <a:r>
              <a:rPr lang="ko-KR" altLang="en-US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Arial" pitchFamily="34" charset="0"/>
              </a:rPr>
              <a:t>과제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CF3BBA16-E259-4A71-BC51-4C12ACC1591C}"/>
              </a:ext>
            </a:extLst>
          </p:cNvPr>
          <p:cNvSpPr/>
          <p:nvPr/>
        </p:nvSpPr>
        <p:spPr>
          <a:xfrm>
            <a:off x="2732650" y="1735043"/>
            <a:ext cx="683088" cy="683087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0" name="그림 39" descr="Untitled-3.png">
            <a:extLst>
              <a:ext uri="{FF2B5EF4-FFF2-40B4-BE49-F238E27FC236}">
                <a16:creationId xmlns:a16="http://schemas.microsoft.com/office/drawing/2014/main" id="{05A8059B-A486-4361-B991-E8334AF108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grayscl/>
            <a:lum bright="-40000"/>
          </a:blip>
          <a:stretch>
            <a:fillRect/>
          </a:stretch>
        </p:blipFill>
        <p:spPr>
          <a:xfrm>
            <a:off x="2623484" y="1709691"/>
            <a:ext cx="279385" cy="27938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9756AEB6-EC77-4C98-824F-CFBF49A993CD}"/>
              </a:ext>
            </a:extLst>
          </p:cNvPr>
          <p:cNvSpPr txBox="1"/>
          <p:nvPr/>
        </p:nvSpPr>
        <p:spPr>
          <a:xfrm>
            <a:off x="484093" y="335615"/>
            <a:ext cx="4821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돌봄과 성남 복지의 미래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CED03D9-6EE6-42DE-9686-505E425E62EA}"/>
              </a:ext>
            </a:extLst>
          </p:cNvPr>
          <p:cNvSpPr txBox="1"/>
          <p:nvPr/>
        </p:nvSpPr>
        <p:spPr>
          <a:xfrm>
            <a:off x="1764529" y="1145949"/>
            <a:ext cx="10079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핵심과제</a:t>
            </a: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성남시민 맞춤형 사회복지과제와 전망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4EAAB8D-958F-4F9D-8C7B-D36311ECAFD3}"/>
              </a:ext>
            </a:extLst>
          </p:cNvPr>
          <p:cNvSpPr/>
          <p:nvPr/>
        </p:nvSpPr>
        <p:spPr>
          <a:xfrm>
            <a:off x="265174" y="183147"/>
            <a:ext cx="5040250" cy="7697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62DF64-4434-4526-8717-CB416DC941D2}"/>
              </a:ext>
            </a:extLst>
          </p:cNvPr>
          <p:cNvSpPr txBox="1"/>
          <p:nvPr/>
        </p:nvSpPr>
        <p:spPr>
          <a:xfrm>
            <a:off x="571947" y="314032"/>
            <a:ext cx="4821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돌봄과 성남 복지의 미래</a:t>
            </a:r>
          </a:p>
        </p:txBody>
      </p:sp>
    </p:spTree>
    <p:extLst>
      <p:ext uri="{BB962C8B-B14F-4D97-AF65-F5344CB8AC3E}">
        <p14:creationId xmlns:p14="http://schemas.microsoft.com/office/powerpoint/2010/main" val="130603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7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30" grpId="0"/>
      <p:bldP spid="31" grpId="0"/>
      <p:bldP spid="32" grpId="0"/>
      <p:bldP spid="33" grpId="0"/>
      <p:bldP spid="34" grpId="0"/>
      <p:bldP spid="39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386</Words>
  <Application>Microsoft Office PowerPoint</Application>
  <PresentationFormat>와이드스크린</PresentationFormat>
  <Paragraphs>125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HY견고딕</vt:lpstr>
      <vt:lpstr>나눔고딕 ExtraBold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지민</dc:creator>
  <cp:lastModifiedBy>SJ02</cp:lastModifiedBy>
  <cp:revision>39</cp:revision>
  <cp:lastPrinted>2022-11-04T00:39:37Z</cp:lastPrinted>
  <dcterms:created xsi:type="dcterms:W3CDTF">2022-11-02T13:21:54Z</dcterms:created>
  <dcterms:modified xsi:type="dcterms:W3CDTF">2022-11-08T02:15:13Z</dcterms:modified>
</cp:coreProperties>
</file>