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427" r:id="rId1"/>
  </p:sldMasterIdLst>
  <p:notesMasterIdLst>
    <p:notesMasterId r:id="rId28"/>
  </p:notesMasterIdLst>
  <p:handoutMasterIdLst>
    <p:handoutMasterId r:id="rId29"/>
  </p:handoutMasterIdLst>
  <p:sldIdLst>
    <p:sldId id="256" r:id="rId2"/>
    <p:sldId id="388" r:id="rId3"/>
    <p:sldId id="270" r:id="rId4"/>
    <p:sldId id="273" r:id="rId5"/>
    <p:sldId id="275" r:id="rId6"/>
    <p:sldId id="577" r:id="rId7"/>
    <p:sldId id="281" r:id="rId8"/>
    <p:sldId id="578" r:id="rId9"/>
    <p:sldId id="579" r:id="rId10"/>
    <p:sldId id="576" r:id="rId11"/>
    <p:sldId id="538" r:id="rId12"/>
    <p:sldId id="563" r:id="rId13"/>
    <p:sldId id="566" r:id="rId14"/>
    <p:sldId id="567" r:id="rId15"/>
    <p:sldId id="379" r:id="rId16"/>
    <p:sldId id="568" r:id="rId17"/>
    <p:sldId id="569" r:id="rId18"/>
    <p:sldId id="575" r:id="rId19"/>
    <p:sldId id="570" r:id="rId20"/>
    <p:sldId id="581" r:id="rId21"/>
    <p:sldId id="580" r:id="rId22"/>
    <p:sldId id="572" r:id="rId23"/>
    <p:sldId id="573" r:id="rId24"/>
    <p:sldId id="510" r:id="rId25"/>
    <p:sldId id="574" r:id="rId26"/>
    <p:sldId id="564" r:id="rId27"/>
  </p:sldIdLst>
  <p:sldSz cx="9144000" cy="6858000" type="screen4x3"/>
  <p:notesSz cx="6858000" cy="9144000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200" kern="1200">
        <a:solidFill>
          <a:schemeClr val="tx1"/>
        </a:solidFill>
        <a:latin typeface="Arial" pitchFamily="34" charset="0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0C43"/>
    <a:srgbClr val="CCFF33"/>
    <a:srgbClr val="CC0000"/>
    <a:srgbClr val="FFFF00"/>
    <a:srgbClr val="200557"/>
    <a:srgbClr val="FF0066"/>
    <a:srgbClr val="5F5A80"/>
    <a:srgbClr val="FF00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84" autoAdjust="0"/>
    <p:restoredTop sz="94590" autoAdjust="0"/>
  </p:normalViewPr>
  <p:slideViewPr>
    <p:cSldViewPr>
      <p:cViewPr varScale="1">
        <p:scale>
          <a:sx n="109" d="100"/>
          <a:sy n="109" d="100"/>
        </p:scale>
        <p:origin x="129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Sheet1!$D$15:$D$26</c:f>
              <c:strCache>
                <c:ptCount val="12"/>
                <c:pt idx="0">
                  <c:v>1970</c:v>
                </c:pt>
                <c:pt idx="1">
                  <c:v>1980</c:v>
                </c:pt>
                <c:pt idx="2">
                  <c:v>1990</c:v>
                </c:pt>
                <c:pt idx="3">
                  <c:v>2000</c:v>
                </c:pt>
                <c:pt idx="4">
                  <c:v>2010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Sheet1!$E$15:$E$26</c:f>
              <c:numCache>
                <c:formatCode>General</c:formatCode>
                <c:ptCount val="12"/>
                <c:pt idx="0">
                  <c:v>0.1</c:v>
                </c:pt>
                <c:pt idx="1">
                  <c:v>1.4</c:v>
                </c:pt>
                <c:pt idx="2">
                  <c:v>7.3</c:v>
                </c:pt>
                <c:pt idx="3">
                  <c:v>25.4</c:v>
                </c:pt>
                <c:pt idx="4">
                  <c:v>78.3</c:v>
                </c:pt>
                <c:pt idx="5">
                  <c:v>101.3</c:v>
                </c:pt>
                <c:pt idx="6">
                  <c:v>110.4</c:v>
                </c:pt>
                <c:pt idx="7">
                  <c:v>120.5</c:v>
                </c:pt>
                <c:pt idx="8">
                  <c:v>130.1</c:v>
                </c:pt>
                <c:pt idx="9">
                  <c:v>142.69999999999999</c:v>
                </c:pt>
                <c:pt idx="10">
                  <c:v>156.69999999999999</c:v>
                </c:pt>
                <c:pt idx="11">
                  <c:v>161.80000000000001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0-4F31-898A-7E22CB7B7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388511"/>
        <c:axId val="202405983"/>
      </c:barChart>
      <c:lineChart>
        <c:grouping val="standard"/>
        <c:varyColors val="0"/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Sheet1!$D$15:$D$26</c:f>
              <c:strCache>
                <c:ptCount val="12"/>
                <c:pt idx="0">
                  <c:v>1970</c:v>
                </c:pt>
                <c:pt idx="1">
                  <c:v>1980</c:v>
                </c:pt>
                <c:pt idx="2">
                  <c:v>1990</c:v>
                </c:pt>
                <c:pt idx="3">
                  <c:v>2000</c:v>
                </c:pt>
                <c:pt idx="4">
                  <c:v>2010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strCache>
            </c:strRef>
          </c:cat>
          <c:val>
            <c:numRef>
              <c:f>Sheet1!$F$15:$F$26</c:f>
              <c:numCache>
                <c:formatCode>General</c:formatCode>
                <c:ptCount val="12"/>
                <c:pt idx="0">
                  <c:v>2.6</c:v>
                </c:pt>
                <c:pt idx="1">
                  <c:v>3.5</c:v>
                </c:pt>
                <c:pt idx="2">
                  <c:v>3.7</c:v>
                </c:pt>
                <c:pt idx="3">
                  <c:v>3.9</c:v>
                </c:pt>
                <c:pt idx="4">
                  <c:v>5.9</c:v>
                </c:pt>
                <c:pt idx="5">
                  <c:v>6.5</c:v>
                </c:pt>
                <c:pt idx="6">
                  <c:v>6.7</c:v>
                </c:pt>
                <c:pt idx="7">
                  <c:v>6.9</c:v>
                </c:pt>
                <c:pt idx="8">
                  <c:v>7.1</c:v>
                </c:pt>
                <c:pt idx="9">
                  <c:v>7.5</c:v>
                </c:pt>
                <c:pt idx="10">
                  <c:v>8.1999999999999993</c:v>
                </c:pt>
                <c:pt idx="11">
                  <c:v>8.4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C0-4F31-898A-7E22CB7B7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401823"/>
        <c:axId val="202408063"/>
      </c:lineChart>
      <c:catAx>
        <c:axId val="202388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2405983"/>
        <c:crosses val="autoZero"/>
        <c:auto val="1"/>
        <c:lblAlgn val="ctr"/>
        <c:lblOffset val="100"/>
        <c:noMultiLvlLbl val="0"/>
      </c:catAx>
      <c:valAx>
        <c:axId val="2024059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2388511"/>
        <c:crosses val="autoZero"/>
        <c:crossBetween val="between"/>
      </c:valAx>
      <c:valAx>
        <c:axId val="202408063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2401823"/>
        <c:crosses val="max"/>
        <c:crossBetween val="between"/>
      </c:valAx>
      <c:catAx>
        <c:axId val="2024018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24080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2B41A7-F473-4A0A-8BBA-0A08FD1C30F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C30D9A4-1505-42D0-9977-96DCDACE68A3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소득 증대</a:t>
          </a:r>
        </a:p>
      </dgm:t>
    </dgm:pt>
    <dgm:pt modelId="{6A055AEE-AB94-40D9-A0BD-75CF946C3A56}" type="parTrans" cxnId="{AA4F3F04-50A4-454C-ABD3-DE1D17F84DE5}">
      <dgm:prSet/>
      <dgm:spPr/>
      <dgm:t>
        <a:bodyPr/>
        <a:lstStyle/>
        <a:p>
          <a:pPr latinLnBrk="1"/>
          <a:endParaRPr lang="ko-KR" altLang="en-US"/>
        </a:p>
      </dgm:t>
    </dgm:pt>
    <dgm:pt modelId="{2C292F09-F60B-4E40-ADD7-78E2AE3711A0}" type="sibTrans" cxnId="{AA4F3F04-50A4-454C-ABD3-DE1D17F84DE5}">
      <dgm:prSet/>
      <dgm:spPr/>
      <dgm:t>
        <a:bodyPr/>
        <a:lstStyle/>
        <a:p>
          <a:pPr latinLnBrk="1"/>
          <a:endParaRPr lang="ko-KR" altLang="en-US"/>
        </a:p>
      </dgm:t>
    </dgm:pt>
    <dgm:pt modelId="{23633AEC-72CD-4844-8FAA-E420E83E6AA0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노동력 공급 및 생산성 향상</a:t>
          </a:r>
        </a:p>
      </dgm:t>
    </dgm:pt>
    <dgm:pt modelId="{C693EB24-249C-4AF5-A35D-2BEF4A371D24}" type="parTrans" cxnId="{6368479B-A829-47A4-B54B-E4E4D36512E2}">
      <dgm:prSet/>
      <dgm:spPr/>
      <dgm:t>
        <a:bodyPr/>
        <a:lstStyle/>
        <a:p>
          <a:pPr latinLnBrk="1"/>
          <a:endParaRPr lang="ko-KR" altLang="en-US"/>
        </a:p>
      </dgm:t>
    </dgm:pt>
    <dgm:pt modelId="{1B24E82A-F414-404A-9706-01F55F124DDC}" type="sibTrans" cxnId="{6368479B-A829-47A4-B54B-E4E4D36512E2}">
      <dgm:prSet/>
      <dgm:spPr/>
      <dgm:t>
        <a:bodyPr/>
        <a:lstStyle/>
        <a:p>
          <a:pPr latinLnBrk="1"/>
          <a:endParaRPr lang="ko-KR" altLang="en-US"/>
        </a:p>
      </dgm:t>
    </dgm:pt>
    <dgm:pt modelId="{B4824F88-8793-4601-A5A3-7828FBD7E3A7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정치적 안정성</a:t>
          </a:r>
        </a:p>
      </dgm:t>
    </dgm:pt>
    <dgm:pt modelId="{828CACC9-EA6D-44EE-8FE7-5FE27A890AA8}" type="parTrans" cxnId="{6BE3598D-0B19-48B2-8075-C98C89DC5886}">
      <dgm:prSet/>
      <dgm:spPr/>
      <dgm:t>
        <a:bodyPr/>
        <a:lstStyle/>
        <a:p>
          <a:pPr latinLnBrk="1"/>
          <a:endParaRPr lang="ko-KR" altLang="en-US"/>
        </a:p>
      </dgm:t>
    </dgm:pt>
    <dgm:pt modelId="{91C2336E-0647-4A6F-A4F2-1D64B5ADF228}" type="sibTrans" cxnId="{6BE3598D-0B19-48B2-8075-C98C89DC5886}">
      <dgm:prSet/>
      <dgm:spPr/>
      <dgm:t>
        <a:bodyPr/>
        <a:lstStyle/>
        <a:p>
          <a:pPr latinLnBrk="1"/>
          <a:endParaRPr lang="ko-KR" altLang="en-US"/>
        </a:p>
      </dgm:t>
    </dgm:pt>
    <dgm:pt modelId="{900AB5AE-2A09-44D1-B925-3FC6B872CF9B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서비스 </a:t>
          </a:r>
        </a:p>
      </dgm:t>
    </dgm:pt>
    <dgm:pt modelId="{64844FE8-3608-4587-B0E9-5ABE2D54C62A}" type="parTrans" cxnId="{5A620488-6086-4C35-89F4-D073C71D29FE}">
      <dgm:prSet/>
      <dgm:spPr/>
      <dgm:t>
        <a:bodyPr/>
        <a:lstStyle/>
        <a:p>
          <a:pPr latinLnBrk="1"/>
          <a:endParaRPr lang="ko-KR" altLang="en-US"/>
        </a:p>
      </dgm:t>
    </dgm:pt>
    <dgm:pt modelId="{6527150C-6E16-43EC-82C3-7F2CE4AA4342}" type="sibTrans" cxnId="{5A620488-6086-4C35-89F4-D073C71D29FE}">
      <dgm:prSet/>
      <dgm:spPr/>
      <dgm:t>
        <a:bodyPr/>
        <a:lstStyle/>
        <a:p>
          <a:pPr latinLnBrk="1"/>
          <a:endParaRPr lang="ko-KR" altLang="en-US"/>
        </a:p>
      </dgm:t>
    </dgm:pt>
    <dgm:pt modelId="{8A1FD008-CC46-4FB1-B64F-E9CC0A50B04D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상품 및 자본재</a:t>
          </a:r>
        </a:p>
      </dgm:t>
    </dgm:pt>
    <dgm:pt modelId="{2AEF9A02-2088-44BB-8BF8-02FB2ED33CF4}" type="parTrans" cxnId="{D13C8640-B891-491D-83A1-93B3036B32B6}">
      <dgm:prSet/>
      <dgm:spPr/>
      <dgm:t>
        <a:bodyPr/>
        <a:lstStyle/>
        <a:p>
          <a:pPr latinLnBrk="1"/>
          <a:endParaRPr lang="ko-KR" altLang="en-US"/>
        </a:p>
      </dgm:t>
    </dgm:pt>
    <dgm:pt modelId="{EECF0B41-B59D-4FC4-A76C-9528D3B4214F}" type="sibTrans" cxnId="{D13C8640-B891-491D-83A1-93B3036B32B6}">
      <dgm:prSet/>
      <dgm:spPr/>
      <dgm:t>
        <a:bodyPr/>
        <a:lstStyle/>
        <a:p>
          <a:pPr latinLnBrk="1"/>
          <a:endParaRPr lang="ko-KR" altLang="en-US"/>
        </a:p>
      </dgm:t>
    </dgm:pt>
    <dgm:pt modelId="{7BB3EC61-B134-4650-A9CD-7D9D7593EFD9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불형평성 감소</a:t>
          </a:r>
        </a:p>
      </dgm:t>
    </dgm:pt>
    <dgm:pt modelId="{390FE380-D5D9-4D9A-92F4-15AC3F2D1B07}" type="parTrans" cxnId="{0CE76BFC-E9A1-44B9-A59E-A006D1543AED}">
      <dgm:prSet/>
      <dgm:spPr/>
      <dgm:t>
        <a:bodyPr/>
        <a:lstStyle/>
        <a:p>
          <a:pPr latinLnBrk="1"/>
          <a:endParaRPr lang="ko-KR" altLang="en-US"/>
        </a:p>
      </dgm:t>
    </dgm:pt>
    <dgm:pt modelId="{E1F08CA1-0B0E-4179-85E0-2B1534A0D47E}" type="sibTrans" cxnId="{0CE76BFC-E9A1-44B9-A59E-A006D1543AED}">
      <dgm:prSet/>
      <dgm:spPr/>
      <dgm:t>
        <a:bodyPr/>
        <a:lstStyle/>
        <a:p>
          <a:pPr latinLnBrk="1"/>
          <a:endParaRPr lang="ko-KR" altLang="en-US"/>
        </a:p>
      </dgm:t>
    </dgm:pt>
    <dgm:pt modelId="{5D47EFA0-38F2-4BB3-9FD2-6B23873763F7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기술 변화와 위험 관리</a:t>
          </a:r>
        </a:p>
      </dgm:t>
    </dgm:pt>
    <dgm:pt modelId="{5B1B93CF-BDC5-4D95-84BF-D02661811375}" type="parTrans" cxnId="{1984E981-B5AF-4714-B2CF-7C4D491798B2}">
      <dgm:prSet/>
      <dgm:spPr/>
      <dgm:t>
        <a:bodyPr/>
        <a:lstStyle/>
        <a:p>
          <a:pPr latinLnBrk="1"/>
          <a:endParaRPr lang="ko-KR" altLang="en-US"/>
        </a:p>
      </dgm:t>
    </dgm:pt>
    <dgm:pt modelId="{E21D76D9-5613-4F33-9BF6-9FA6D678316D}" type="sibTrans" cxnId="{1984E981-B5AF-4714-B2CF-7C4D491798B2}">
      <dgm:prSet/>
      <dgm:spPr/>
      <dgm:t>
        <a:bodyPr/>
        <a:lstStyle/>
        <a:p>
          <a:pPr latinLnBrk="1"/>
          <a:endParaRPr lang="ko-KR" altLang="en-US"/>
        </a:p>
      </dgm:t>
    </dgm:pt>
    <dgm:pt modelId="{87CD0480-2D3C-4D07-B6DB-FF981D8E1716}">
      <dgm:prSet phldrT="[텍스트]"/>
      <dgm:spPr>
        <a:solidFill>
          <a:srgbClr val="00B0F0"/>
        </a:solidFill>
      </dgm:spPr>
      <dgm:t>
        <a:bodyPr/>
        <a:lstStyle/>
        <a:p>
          <a:pPr algn="ctr" latinLnBrk="1"/>
          <a:r>
            <a:rPr lang="ko-KR" altLang="en-US"/>
            <a:t>상업</a:t>
          </a:r>
          <a:r>
            <a:rPr lang="en-US" altLang="ko-KR"/>
            <a:t>, </a:t>
          </a:r>
          <a:r>
            <a:rPr lang="ko-KR" altLang="en-US"/>
            <a:t>교역 및 인구 이동</a:t>
          </a:r>
        </a:p>
      </dgm:t>
    </dgm:pt>
    <dgm:pt modelId="{470F018B-5B4B-4C77-8246-A684A0941AC0}" type="parTrans" cxnId="{FC5C8B46-7D91-426A-954C-478962C53B93}">
      <dgm:prSet/>
      <dgm:spPr/>
      <dgm:t>
        <a:bodyPr/>
        <a:lstStyle/>
        <a:p>
          <a:pPr latinLnBrk="1"/>
          <a:endParaRPr lang="ko-KR" altLang="en-US"/>
        </a:p>
      </dgm:t>
    </dgm:pt>
    <dgm:pt modelId="{5C85720F-AD87-4F49-94CB-14622728DA7F}" type="sibTrans" cxnId="{FC5C8B46-7D91-426A-954C-478962C53B93}">
      <dgm:prSet/>
      <dgm:spPr/>
      <dgm:t>
        <a:bodyPr/>
        <a:lstStyle/>
        <a:p>
          <a:pPr latinLnBrk="1"/>
          <a:endParaRPr lang="ko-KR" altLang="en-US"/>
        </a:p>
      </dgm:t>
    </dgm:pt>
    <dgm:pt modelId="{DA81957C-86C5-41BC-86EC-6655D440F754}" type="pres">
      <dgm:prSet presAssocID="{742B41A7-F473-4A0A-8BBA-0A08FD1C30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6D0618-C572-41F2-B61B-1A710382A256}" type="pres">
      <dgm:prSet presAssocID="{5C30D9A4-1505-42D0-9977-96DCDACE68A3}" presName="parentText" presStyleLbl="node1" presStyleIdx="0" presStyleCnt="8" custScaleY="101658" custLinFactY="641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AE64A1F-9D3F-4BFF-8A21-4D50580926C1}" type="pres">
      <dgm:prSet presAssocID="{2C292F09-F60B-4E40-ADD7-78E2AE3711A0}" presName="spacer" presStyleCnt="0"/>
      <dgm:spPr/>
    </dgm:pt>
    <dgm:pt modelId="{5DB90ADF-6418-4D17-AD56-3F1D5320B681}" type="pres">
      <dgm:prSet presAssocID="{23633AEC-72CD-4844-8FAA-E420E83E6AA0}" presName="parentText" presStyleLbl="node1" presStyleIdx="1" presStyleCnt="8" custScaleY="131719" custLinFactY="1471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486BFD-EA7D-463D-A8CF-B9EB8D2022DB}" type="pres">
      <dgm:prSet presAssocID="{1B24E82A-F414-404A-9706-01F55F124DDC}" presName="spacer" presStyleCnt="0"/>
      <dgm:spPr/>
    </dgm:pt>
    <dgm:pt modelId="{00DF5AE2-C5F3-4902-8894-A208680D58B4}" type="pres">
      <dgm:prSet presAssocID="{900AB5AE-2A09-44D1-B925-3FC6B872CF9B}" presName="parentText" presStyleLbl="node1" presStyleIdx="2" presStyleCnt="8" custLinFactY="2154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071F985-63E8-400A-A1BF-42742699F056}" type="pres">
      <dgm:prSet presAssocID="{6527150C-6E16-43EC-82C3-7F2CE4AA4342}" presName="spacer" presStyleCnt="0"/>
      <dgm:spPr/>
    </dgm:pt>
    <dgm:pt modelId="{65B54F3F-A256-4ACB-A154-24B2EDFC91BC}" type="pres">
      <dgm:prSet presAssocID="{8A1FD008-CC46-4FB1-B64F-E9CC0A50B04D}" presName="parentText" presStyleLbl="node1" presStyleIdx="3" presStyleCnt="8" custScaleY="132245" custLinFactY="1814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B53AD5F-E9E7-4DDC-837C-CCD827E92F65}" type="pres">
      <dgm:prSet presAssocID="{EECF0B41-B59D-4FC4-A76C-9528D3B4214F}" presName="spacer" presStyleCnt="0"/>
      <dgm:spPr/>
    </dgm:pt>
    <dgm:pt modelId="{186E056E-8C32-40A5-B5A9-7B9D7929B710}" type="pres">
      <dgm:prSet presAssocID="{7BB3EC61-B134-4650-A9CD-7D9D7593EFD9}" presName="parentText" presStyleLbl="node1" presStyleIdx="4" presStyleCnt="8" custLinFactY="249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0573378-BF46-4D88-8AED-24D8E5FCE1FC}" type="pres">
      <dgm:prSet presAssocID="{E1F08CA1-0B0E-4179-85E0-2B1534A0D47E}" presName="spacer" presStyleCnt="0"/>
      <dgm:spPr/>
    </dgm:pt>
    <dgm:pt modelId="{E450FDCB-B6ED-4217-B301-207A2617D1DA}" type="pres">
      <dgm:prSet presAssocID="{B4824F88-8793-4601-A5A3-7828FBD7E3A7}" presName="parentText" presStyleLbl="node1" presStyleIdx="5" presStyleCnt="8" custLinFactY="31808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BD8847-868D-461F-BA86-867A5644867C}" type="pres">
      <dgm:prSet presAssocID="{91C2336E-0647-4A6F-A4F2-1D64B5ADF228}" presName="spacer" presStyleCnt="0"/>
      <dgm:spPr/>
    </dgm:pt>
    <dgm:pt modelId="{8110F9F7-11CF-4FE0-8C79-99DA419317B4}" type="pres">
      <dgm:prSet presAssocID="{5D47EFA0-38F2-4BB3-9FD2-6B23873763F7}" presName="parentText" presStyleLbl="node1" presStyleIdx="6" presStyleCnt="8" custScaleY="137191" custLinFactY="3463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5EE508-6D53-4084-9806-792A022AD0DF}" type="pres">
      <dgm:prSet presAssocID="{E21D76D9-5613-4F33-9BF6-9FA6D678316D}" presName="spacer" presStyleCnt="0"/>
      <dgm:spPr/>
    </dgm:pt>
    <dgm:pt modelId="{F55D7CFB-0DD7-4F63-AEAE-9B6C798CF0E3}" type="pres">
      <dgm:prSet presAssocID="{87CD0480-2D3C-4D07-B6DB-FF981D8E1716}" presName="parentText" presStyleLbl="node1" presStyleIdx="7" presStyleCnt="8" custScaleY="122347" custLinFactY="4688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CE76BFC-E9A1-44B9-A59E-A006D1543AED}" srcId="{742B41A7-F473-4A0A-8BBA-0A08FD1C30FB}" destId="{7BB3EC61-B134-4650-A9CD-7D9D7593EFD9}" srcOrd="4" destOrd="0" parTransId="{390FE380-D5D9-4D9A-92F4-15AC3F2D1B07}" sibTransId="{E1F08CA1-0B0E-4179-85E0-2B1534A0D47E}"/>
    <dgm:cxn modelId="{6686DC28-2CE6-4FBB-9AB0-04C04ED3E942}" type="presOf" srcId="{900AB5AE-2A09-44D1-B925-3FC6B872CF9B}" destId="{00DF5AE2-C5F3-4902-8894-A208680D58B4}" srcOrd="0" destOrd="0" presId="urn:microsoft.com/office/officeart/2005/8/layout/vList2"/>
    <dgm:cxn modelId="{6BE3598D-0B19-48B2-8075-C98C89DC5886}" srcId="{742B41A7-F473-4A0A-8BBA-0A08FD1C30FB}" destId="{B4824F88-8793-4601-A5A3-7828FBD7E3A7}" srcOrd="5" destOrd="0" parTransId="{828CACC9-EA6D-44EE-8FE7-5FE27A890AA8}" sibTransId="{91C2336E-0647-4A6F-A4F2-1D64B5ADF228}"/>
    <dgm:cxn modelId="{5A620488-6086-4C35-89F4-D073C71D29FE}" srcId="{742B41A7-F473-4A0A-8BBA-0A08FD1C30FB}" destId="{900AB5AE-2A09-44D1-B925-3FC6B872CF9B}" srcOrd="2" destOrd="0" parTransId="{64844FE8-3608-4587-B0E9-5ABE2D54C62A}" sibTransId="{6527150C-6E16-43EC-82C3-7F2CE4AA4342}"/>
    <dgm:cxn modelId="{6368479B-A829-47A4-B54B-E4E4D36512E2}" srcId="{742B41A7-F473-4A0A-8BBA-0A08FD1C30FB}" destId="{23633AEC-72CD-4844-8FAA-E420E83E6AA0}" srcOrd="1" destOrd="0" parTransId="{C693EB24-249C-4AF5-A35D-2BEF4A371D24}" sibTransId="{1B24E82A-F414-404A-9706-01F55F124DDC}"/>
    <dgm:cxn modelId="{70B81033-C209-44F3-9581-21C17A14DBD2}" type="presOf" srcId="{23633AEC-72CD-4844-8FAA-E420E83E6AA0}" destId="{5DB90ADF-6418-4D17-AD56-3F1D5320B681}" srcOrd="0" destOrd="0" presId="urn:microsoft.com/office/officeart/2005/8/layout/vList2"/>
    <dgm:cxn modelId="{178A0FD1-4DFE-41F9-883A-1AFB90E3899E}" type="presOf" srcId="{B4824F88-8793-4601-A5A3-7828FBD7E3A7}" destId="{E450FDCB-B6ED-4217-B301-207A2617D1DA}" srcOrd="0" destOrd="0" presId="urn:microsoft.com/office/officeart/2005/8/layout/vList2"/>
    <dgm:cxn modelId="{FE3DD765-90DF-4828-BADC-B539E0AE9D40}" type="presOf" srcId="{7BB3EC61-B134-4650-A9CD-7D9D7593EFD9}" destId="{186E056E-8C32-40A5-B5A9-7B9D7929B710}" srcOrd="0" destOrd="0" presId="urn:microsoft.com/office/officeart/2005/8/layout/vList2"/>
    <dgm:cxn modelId="{1984E981-B5AF-4714-B2CF-7C4D491798B2}" srcId="{742B41A7-F473-4A0A-8BBA-0A08FD1C30FB}" destId="{5D47EFA0-38F2-4BB3-9FD2-6B23873763F7}" srcOrd="6" destOrd="0" parTransId="{5B1B93CF-BDC5-4D95-84BF-D02661811375}" sibTransId="{E21D76D9-5613-4F33-9BF6-9FA6D678316D}"/>
    <dgm:cxn modelId="{9095E3E3-6D72-4F07-B4CC-36B42476E280}" type="presOf" srcId="{8A1FD008-CC46-4FB1-B64F-E9CC0A50B04D}" destId="{65B54F3F-A256-4ACB-A154-24B2EDFC91BC}" srcOrd="0" destOrd="0" presId="urn:microsoft.com/office/officeart/2005/8/layout/vList2"/>
    <dgm:cxn modelId="{FC5C8B46-7D91-426A-954C-478962C53B93}" srcId="{742B41A7-F473-4A0A-8BBA-0A08FD1C30FB}" destId="{87CD0480-2D3C-4D07-B6DB-FF981D8E1716}" srcOrd="7" destOrd="0" parTransId="{470F018B-5B4B-4C77-8246-A684A0941AC0}" sibTransId="{5C85720F-AD87-4F49-94CB-14622728DA7F}"/>
    <dgm:cxn modelId="{AA4F3F04-50A4-454C-ABD3-DE1D17F84DE5}" srcId="{742B41A7-F473-4A0A-8BBA-0A08FD1C30FB}" destId="{5C30D9A4-1505-42D0-9977-96DCDACE68A3}" srcOrd="0" destOrd="0" parTransId="{6A055AEE-AB94-40D9-A0BD-75CF946C3A56}" sibTransId="{2C292F09-F60B-4E40-ADD7-78E2AE3711A0}"/>
    <dgm:cxn modelId="{CCBAAC6E-29C0-46C7-A79D-A3DA712C060F}" type="presOf" srcId="{5C30D9A4-1505-42D0-9977-96DCDACE68A3}" destId="{486D0618-C572-41F2-B61B-1A710382A256}" srcOrd="0" destOrd="0" presId="urn:microsoft.com/office/officeart/2005/8/layout/vList2"/>
    <dgm:cxn modelId="{0149B928-8A08-4945-B765-BEFFBE73D8A9}" type="presOf" srcId="{742B41A7-F473-4A0A-8BBA-0A08FD1C30FB}" destId="{DA81957C-86C5-41BC-86EC-6655D440F754}" srcOrd="0" destOrd="0" presId="urn:microsoft.com/office/officeart/2005/8/layout/vList2"/>
    <dgm:cxn modelId="{86E1CBE7-7749-4144-82F8-B91049971A75}" type="presOf" srcId="{87CD0480-2D3C-4D07-B6DB-FF981D8E1716}" destId="{F55D7CFB-0DD7-4F63-AEAE-9B6C798CF0E3}" srcOrd="0" destOrd="0" presId="urn:microsoft.com/office/officeart/2005/8/layout/vList2"/>
    <dgm:cxn modelId="{7F1E80CC-6782-459B-BC3D-9430504BBBFA}" type="presOf" srcId="{5D47EFA0-38F2-4BB3-9FD2-6B23873763F7}" destId="{8110F9F7-11CF-4FE0-8C79-99DA419317B4}" srcOrd="0" destOrd="0" presId="urn:microsoft.com/office/officeart/2005/8/layout/vList2"/>
    <dgm:cxn modelId="{D13C8640-B891-491D-83A1-93B3036B32B6}" srcId="{742B41A7-F473-4A0A-8BBA-0A08FD1C30FB}" destId="{8A1FD008-CC46-4FB1-B64F-E9CC0A50B04D}" srcOrd="3" destOrd="0" parTransId="{2AEF9A02-2088-44BB-8BF8-02FB2ED33CF4}" sibTransId="{EECF0B41-B59D-4FC4-A76C-9528D3B4214F}"/>
    <dgm:cxn modelId="{C56D8394-9882-4442-9A65-D774A6EC2B23}" type="presParOf" srcId="{DA81957C-86C5-41BC-86EC-6655D440F754}" destId="{486D0618-C572-41F2-B61B-1A710382A256}" srcOrd="0" destOrd="0" presId="urn:microsoft.com/office/officeart/2005/8/layout/vList2"/>
    <dgm:cxn modelId="{ECB79C20-FAAB-47D0-8465-CB3291A0A89F}" type="presParOf" srcId="{DA81957C-86C5-41BC-86EC-6655D440F754}" destId="{6AE64A1F-9D3F-4BFF-8A21-4D50580926C1}" srcOrd="1" destOrd="0" presId="urn:microsoft.com/office/officeart/2005/8/layout/vList2"/>
    <dgm:cxn modelId="{F2A70911-B935-49DB-98CB-FD4F80E14769}" type="presParOf" srcId="{DA81957C-86C5-41BC-86EC-6655D440F754}" destId="{5DB90ADF-6418-4D17-AD56-3F1D5320B681}" srcOrd="2" destOrd="0" presId="urn:microsoft.com/office/officeart/2005/8/layout/vList2"/>
    <dgm:cxn modelId="{41B695E7-6DE4-4C44-B5B3-99F0A5B93530}" type="presParOf" srcId="{DA81957C-86C5-41BC-86EC-6655D440F754}" destId="{61486BFD-EA7D-463D-A8CF-B9EB8D2022DB}" srcOrd="3" destOrd="0" presId="urn:microsoft.com/office/officeart/2005/8/layout/vList2"/>
    <dgm:cxn modelId="{0A1B1093-2CA9-4270-9700-93D8E709F72B}" type="presParOf" srcId="{DA81957C-86C5-41BC-86EC-6655D440F754}" destId="{00DF5AE2-C5F3-4902-8894-A208680D58B4}" srcOrd="4" destOrd="0" presId="urn:microsoft.com/office/officeart/2005/8/layout/vList2"/>
    <dgm:cxn modelId="{D381D64D-5D24-462F-9EC8-4F5F5F03AC60}" type="presParOf" srcId="{DA81957C-86C5-41BC-86EC-6655D440F754}" destId="{B071F985-63E8-400A-A1BF-42742699F056}" srcOrd="5" destOrd="0" presId="urn:microsoft.com/office/officeart/2005/8/layout/vList2"/>
    <dgm:cxn modelId="{5F633BD4-0B38-49FB-817C-8D5118C2D844}" type="presParOf" srcId="{DA81957C-86C5-41BC-86EC-6655D440F754}" destId="{65B54F3F-A256-4ACB-A154-24B2EDFC91BC}" srcOrd="6" destOrd="0" presId="urn:microsoft.com/office/officeart/2005/8/layout/vList2"/>
    <dgm:cxn modelId="{7FFEEB9B-32E9-4193-B204-B38EE1DA2500}" type="presParOf" srcId="{DA81957C-86C5-41BC-86EC-6655D440F754}" destId="{DB53AD5F-E9E7-4DDC-837C-CCD827E92F65}" srcOrd="7" destOrd="0" presId="urn:microsoft.com/office/officeart/2005/8/layout/vList2"/>
    <dgm:cxn modelId="{B2A3D984-309B-445D-9C17-FF926042A685}" type="presParOf" srcId="{DA81957C-86C5-41BC-86EC-6655D440F754}" destId="{186E056E-8C32-40A5-B5A9-7B9D7929B710}" srcOrd="8" destOrd="0" presId="urn:microsoft.com/office/officeart/2005/8/layout/vList2"/>
    <dgm:cxn modelId="{321324C0-08F6-405A-B40F-19F78902545C}" type="presParOf" srcId="{DA81957C-86C5-41BC-86EC-6655D440F754}" destId="{70573378-BF46-4D88-8AED-24D8E5FCE1FC}" srcOrd="9" destOrd="0" presId="urn:microsoft.com/office/officeart/2005/8/layout/vList2"/>
    <dgm:cxn modelId="{FBF35C60-2710-484A-8674-23AF6B8BD79B}" type="presParOf" srcId="{DA81957C-86C5-41BC-86EC-6655D440F754}" destId="{E450FDCB-B6ED-4217-B301-207A2617D1DA}" srcOrd="10" destOrd="0" presId="urn:microsoft.com/office/officeart/2005/8/layout/vList2"/>
    <dgm:cxn modelId="{87CF1872-F9A5-4302-AF9F-089BE62FD87B}" type="presParOf" srcId="{DA81957C-86C5-41BC-86EC-6655D440F754}" destId="{88BD8847-868D-461F-BA86-867A5644867C}" srcOrd="11" destOrd="0" presId="urn:microsoft.com/office/officeart/2005/8/layout/vList2"/>
    <dgm:cxn modelId="{519005F6-F08E-47DA-8CE1-2172FCFB0437}" type="presParOf" srcId="{DA81957C-86C5-41BC-86EC-6655D440F754}" destId="{8110F9F7-11CF-4FE0-8C79-99DA419317B4}" srcOrd="12" destOrd="0" presId="urn:microsoft.com/office/officeart/2005/8/layout/vList2"/>
    <dgm:cxn modelId="{29EC81AA-C91A-46F8-9F02-65C5A2681334}" type="presParOf" srcId="{DA81957C-86C5-41BC-86EC-6655D440F754}" destId="{885EE508-6D53-4084-9806-792A022AD0DF}" srcOrd="13" destOrd="0" presId="urn:microsoft.com/office/officeart/2005/8/layout/vList2"/>
    <dgm:cxn modelId="{CA652920-F005-4297-809E-0DD3AF4254DA}" type="presParOf" srcId="{DA81957C-86C5-41BC-86EC-6655D440F754}" destId="{F55D7CFB-0DD7-4F63-AEAE-9B6C798CF0E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E8E9E7-1061-425B-A478-83E5BC954911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D0695D8-3D80-4C2F-A514-33D39A1B4715}">
      <dgm:prSet phldrT="[텍스트]" custT="1"/>
      <dgm:spPr>
        <a:solidFill>
          <a:srgbClr val="0070C0"/>
        </a:solidFill>
      </dgm:spPr>
      <dgm:t>
        <a:bodyPr/>
        <a:lstStyle/>
        <a:p>
          <a:pPr latinLnBrk="1"/>
          <a:r>
            <a:rPr lang="ko-KR" altLang="en-US" sz="1600">
              <a:latin typeface="+mn-ea"/>
              <a:ea typeface="+mn-ea"/>
            </a:rPr>
            <a:t>국가보건시스템</a:t>
          </a:r>
          <a:endParaRPr lang="en-US" altLang="ko-KR" sz="1600">
            <a:latin typeface="+mn-ea"/>
            <a:ea typeface="+mn-ea"/>
          </a:endParaRPr>
        </a:p>
        <a:p>
          <a:pPr latinLnBrk="1"/>
          <a:r>
            <a:rPr lang="en-US" altLang="ko-KR" sz="1600">
              <a:latin typeface="+mn-ea"/>
              <a:ea typeface="+mn-ea"/>
            </a:rPr>
            <a:t>National Health System</a:t>
          </a:r>
          <a:endParaRPr lang="ko-KR" altLang="en-US" sz="1600">
            <a:latin typeface="+mn-ea"/>
            <a:ea typeface="+mn-ea"/>
          </a:endParaRPr>
        </a:p>
      </dgm:t>
    </dgm:pt>
    <dgm:pt modelId="{F02BEE39-8578-44DF-95F8-46B867CF6EB0}" type="parTrans" cxnId="{2D8D1F03-411F-44DD-845E-48B4C17D9D58}">
      <dgm:prSet/>
      <dgm:spPr/>
      <dgm:t>
        <a:bodyPr/>
        <a:lstStyle/>
        <a:p>
          <a:pPr latinLnBrk="1"/>
          <a:endParaRPr lang="ko-KR" altLang="en-US"/>
        </a:p>
      </dgm:t>
    </dgm:pt>
    <dgm:pt modelId="{226355E3-6B66-4278-91AF-6004B59B5A90}" type="sibTrans" cxnId="{2D8D1F03-411F-44DD-845E-48B4C17D9D58}">
      <dgm:prSet/>
      <dgm:spPr/>
      <dgm:t>
        <a:bodyPr/>
        <a:lstStyle/>
        <a:p>
          <a:pPr latinLnBrk="1"/>
          <a:endParaRPr lang="ko-KR" altLang="en-US"/>
        </a:p>
      </dgm:t>
    </dgm:pt>
    <dgm:pt modelId="{1FA8168E-30C3-449B-A902-B936C6BA7DB3}">
      <dgm:prSet phldrT="[텍스트]" custT="1"/>
      <dgm:spPr>
        <a:solidFill>
          <a:srgbClr val="00B0F0"/>
        </a:solidFill>
      </dgm:spPr>
      <dgm:t>
        <a:bodyPr/>
        <a:lstStyle/>
        <a:p>
          <a:pPr latinLnBrk="1">
            <a:lnSpc>
              <a:spcPts val="1920"/>
            </a:lnSpc>
            <a:spcAft>
              <a:spcPts val="0"/>
            </a:spcAft>
          </a:pPr>
          <a:r>
            <a:rPr lang="ko-KR" altLang="en-US" sz="1600">
              <a:latin typeface="+mn-ea"/>
              <a:ea typeface="+mn-ea"/>
            </a:rPr>
            <a:t>고용 확대와 경제성장</a:t>
          </a:r>
          <a:endParaRPr lang="en-US" altLang="ko-KR" sz="1600">
            <a:latin typeface="+mn-ea"/>
            <a:ea typeface="+mn-ea"/>
          </a:endParaRPr>
        </a:p>
        <a:p>
          <a:pPr latinLnBrk="1">
            <a:lnSpc>
              <a:spcPts val="1920"/>
            </a:lnSpc>
            <a:spcAft>
              <a:spcPts val="0"/>
            </a:spcAft>
          </a:pPr>
          <a:r>
            <a:rPr lang="en-US" altLang="ko-KR" sz="1600">
              <a:latin typeface="+mn-ea"/>
              <a:ea typeface="+mn-ea"/>
            </a:rPr>
            <a:t>Job Creation &amp; </a:t>
          </a:r>
        </a:p>
        <a:p>
          <a:pPr latinLnBrk="1">
            <a:lnSpc>
              <a:spcPts val="1920"/>
            </a:lnSpc>
            <a:spcAft>
              <a:spcPts val="0"/>
            </a:spcAft>
          </a:pPr>
          <a:r>
            <a:rPr lang="en-US" altLang="ko-KR" sz="1600">
              <a:latin typeface="+mn-ea"/>
              <a:ea typeface="+mn-ea"/>
            </a:rPr>
            <a:t>Economic Growth</a:t>
          </a:r>
          <a:endParaRPr lang="ko-KR" altLang="en-US" sz="1600">
            <a:latin typeface="+mn-ea"/>
            <a:ea typeface="+mn-ea"/>
          </a:endParaRPr>
        </a:p>
      </dgm:t>
    </dgm:pt>
    <dgm:pt modelId="{B19E1862-AB38-475E-B819-89CB99AF65D9}" type="parTrans" cxnId="{65A52831-41A7-4E47-B3AC-9A4AA44862B3}">
      <dgm:prSet/>
      <dgm:spPr/>
      <dgm:t>
        <a:bodyPr/>
        <a:lstStyle/>
        <a:p>
          <a:pPr latinLnBrk="1"/>
          <a:endParaRPr lang="ko-KR" altLang="en-US"/>
        </a:p>
      </dgm:t>
    </dgm:pt>
    <dgm:pt modelId="{29C908C6-DE7F-46B3-81EA-1C565A64267D}" type="sibTrans" cxnId="{65A52831-41A7-4E47-B3AC-9A4AA44862B3}">
      <dgm:prSet/>
      <dgm:spPr/>
      <dgm:t>
        <a:bodyPr/>
        <a:lstStyle/>
        <a:p>
          <a:pPr latinLnBrk="1"/>
          <a:endParaRPr lang="ko-KR" altLang="en-US"/>
        </a:p>
      </dgm:t>
    </dgm:pt>
    <dgm:pt modelId="{3A5F4796-8D64-450B-B107-8417BB6A12B2}">
      <dgm:prSet phldrT="[텍스트]" custT="1"/>
      <dgm:spPr>
        <a:solidFill>
          <a:srgbClr val="00B050"/>
        </a:solidFill>
      </dgm:spPr>
      <dgm:t>
        <a:bodyPr/>
        <a:lstStyle/>
        <a:p>
          <a:pPr latinLnBrk="1"/>
          <a:r>
            <a:rPr lang="ko-KR" altLang="en-US" sz="1600">
              <a:latin typeface="+mn-ea"/>
              <a:ea typeface="+mn-ea"/>
            </a:rPr>
            <a:t>건강 향상</a:t>
          </a:r>
          <a:endParaRPr lang="en-US" altLang="ko-KR" sz="1600">
            <a:latin typeface="+mn-ea"/>
            <a:ea typeface="+mn-ea"/>
          </a:endParaRPr>
        </a:p>
        <a:p>
          <a:pPr latinLnBrk="1"/>
          <a:r>
            <a:rPr lang="en-US" altLang="ko-KR" sz="1600">
              <a:latin typeface="+mn-ea"/>
              <a:ea typeface="+mn-ea"/>
            </a:rPr>
            <a:t>Improved Health</a:t>
          </a:r>
          <a:endParaRPr lang="ko-KR" altLang="en-US" sz="1600">
            <a:latin typeface="+mn-ea"/>
            <a:ea typeface="+mn-ea"/>
          </a:endParaRPr>
        </a:p>
      </dgm:t>
    </dgm:pt>
    <dgm:pt modelId="{24FF438F-2D49-4D4E-BB8B-AC79572D6E5D}" type="parTrans" cxnId="{A747ACF4-E968-45F0-B88D-93750463B9D1}">
      <dgm:prSet/>
      <dgm:spPr/>
      <dgm:t>
        <a:bodyPr/>
        <a:lstStyle/>
        <a:p>
          <a:pPr latinLnBrk="1"/>
          <a:endParaRPr lang="ko-KR" altLang="en-US"/>
        </a:p>
      </dgm:t>
    </dgm:pt>
    <dgm:pt modelId="{27ADE004-1866-440F-BC2D-6ECBF4FF02EC}" type="sibTrans" cxnId="{A747ACF4-E968-45F0-B88D-93750463B9D1}">
      <dgm:prSet/>
      <dgm:spPr/>
      <dgm:t>
        <a:bodyPr/>
        <a:lstStyle/>
        <a:p>
          <a:pPr latinLnBrk="1"/>
          <a:endParaRPr lang="ko-KR" altLang="en-US"/>
        </a:p>
      </dgm:t>
    </dgm:pt>
    <dgm:pt modelId="{725148EA-B75A-4933-A308-7C4D4A446AF7}" type="pres">
      <dgm:prSet presAssocID="{33E8E9E7-1061-425B-A478-83E5BC9549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8F835D7-4BE9-494F-B411-411B7C765A30}" type="pres">
      <dgm:prSet presAssocID="{0D0695D8-3D80-4C2F-A514-33D39A1B4715}" presName="node" presStyleLbl="node1" presStyleIdx="0" presStyleCnt="3" custScaleX="11465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59074D6-3CF5-462D-B3CF-6C3EEB78BE1F}" type="pres">
      <dgm:prSet presAssocID="{226355E3-6B66-4278-91AF-6004B59B5A90}" presName="sibTrans" presStyleLbl="sibTrans2D1" presStyleIdx="0" presStyleCnt="3"/>
      <dgm:spPr>
        <a:prstGeom prst="rightArrow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B72709C8-2115-4933-9D8F-6DB1AAF2E281}" type="pres">
      <dgm:prSet presAssocID="{226355E3-6B66-4278-91AF-6004B59B5A90}" presName="connectorText" presStyleLbl="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836CE745-ECF9-45F3-896E-367F21B9C3D0}" type="pres">
      <dgm:prSet presAssocID="{1FA8168E-30C3-449B-A902-B936C6BA7DB3}" presName="node" presStyleLbl="node1" presStyleIdx="1" presStyleCnt="3" custScaleX="11465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93A195-70BD-4F05-BF5B-43FC2FCC0F6C}" type="pres">
      <dgm:prSet presAssocID="{29C908C6-DE7F-46B3-81EA-1C565A64267D}" presName="sibTrans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762B6CBF-018D-45DB-98AF-252853291F32}" type="pres">
      <dgm:prSet presAssocID="{29C908C6-DE7F-46B3-81EA-1C565A64267D}" presName="connectorText" presStyleLbl="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E13F8531-70FD-469C-827F-B0A222179D94}" type="pres">
      <dgm:prSet presAssocID="{3A5F4796-8D64-450B-B107-8417BB6A12B2}" presName="node" presStyleLbl="node1" presStyleIdx="2" presStyleCnt="3" custScaleX="11465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419C54-6743-4956-9AA0-BAB892759DD7}" type="pres">
      <dgm:prSet presAssocID="{27ADE004-1866-440F-BC2D-6ECBF4FF02EC}" presName="sibTrans" presStyleLbl="sibTrans2D1" presStyleIdx="2" presStyleCnt="3"/>
      <dgm:spPr>
        <a:prstGeom prst="leftArrow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5EB59D77-821E-4C03-A81E-164C46C5DB27}" type="pres">
      <dgm:prSet presAssocID="{27ADE004-1866-440F-BC2D-6ECBF4FF02EC}" presName="connectorText" presStyleLbl="sibTrans2D1" presStyleIdx="2" presStyleCnt="3"/>
      <dgm:spPr/>
      <dgm:t>
        <a:bodyPr/>
        <a:lstStyle/>
        <a:p>
          <a:pPr latinLnBrk="1"/>
          <a:endParaRPr lang="ko-KR" altLang="en-US"/>
        </a:p>
      </dgm:t>
    </dgm:pt>
  </dgm:ptLst>
  <dgm:cxnLst>
    <dgm:cxn modelId="{F32F7360-15E6-4ADE-A14B-7CAAE9AD7C31}" type="presOf" srcId="{1FA8168E-30C3-449B-A902-B936C6BA7DB3}" destId="{836CE745-ECF9-45F3-896E-367F21B9C3D0}" srcOrd="0" destOrd="0" presId="urn:microsoft.com/office/officeart/2005/8/layout/cycle7"/>
    <dgm:cxn modelId="{D17F091E-A62A-4255-AAB8-6AE9E35B6A4B}" type="presOf" srcId="{29C908C6-DE7F-46B3-81EA-1C565A64267D}" destId="{2193A195-70BD-4F05-BF5B-43FC2FCC0F6C}" srcOrd="0" destOrd="0" presId="urn:microsoft.com/office/officeart/2005/8/layout/cycle7"/>
    <dgm:cxn modelId="{A747ACF4-E968-45F0-B88D-93750463B9D1}" srcId="{33E8E9E7-1061-425B-A478-83E5BC954911}" destId="{3A5F4796-8D64-450B-B107-8417BB6A12B2}" srcOrd="2" destOrd="0" parTransId="{24FF438F-2D49-4D4E-BB8B-AC79572D6E5D}" sibTransId="{27ADE004-1866-440F-BC2D-6ECBF4FF02EC}"/>
    <dgm:cxn modelId="{1EE55FFF-FDC7-4361-9463-6E62B84054BE}" type="presOf" srcId="{0D0695D8-3D80-4C2F-A514-33D39A1B4715}" destId="{78F835D7-4BE9-494F-B411-411B7C765A30}" srcOrd="0" destOrd="0" presId="urn:microsoft.com/office/officeart/2005/8/layout/cycle7"/>
    <dgm:cxn modelId="{0138023D-3F0B-4574-8909-991F76806F9C}" type="presOf" srcId="{29C908C6-DE7F-46B3-81EA-1C565A64267D}" destId="{762B6CBF-018D-45DB-98AF-252853291F32}" srcOrd="1" destOrd="0" presId="urn:microsoft.com/office/officeart/2005/8/layout/cycle7"/>
    <dgm:cxn modelId="{2D8D1F03-411F-44DD-845E-48B4C17D9D58}" srcId="{33E8E9E7-1061-425B-A478-83E5BC954911}" destId="{0D0695D8-3D80-4C2F-A514-33D39A1B4715}" srcOrd="0" destOrd="0" parTransId="{F02BEE39-8578-44DF-95F8-46B867CF6EB0}" sibTransId="{226355E3-6B66-4278-91AF-6004B59B5A90}"/>
    <dgm:cxn modelId="{30D5AE71-38A6-4AEE-830E-A0CB4F071AE2}" type="presOf" srcId="{33E8E9E7-1061-425B-A478-83E5BC954911}" destId="{725148EA-B75A-4933-A308-7C4D4A446AF7}" srcOrd="0" destOrd="0" presId="urn:microsoft.com/office/officeart/2005/8/layout/cycle7"/>
    <dgm:cxn modelId="{0C8B53C7-5AAD-4DF7-B6A8-3FFAD3E64EDA}" type="presOf" srcId="{226355E3-6B66-4278-91AF-6004B59B5A90}" destId="{D59074D6-3CF5-462D-B3CF-6C3EEB78BE1F}" srcOrd="0" destOrd="0" presId="urn:microsoft.com/office/officeart/2005/8/layout/cycle7"/>
    <dgm:cxn modelId="{04A60B92-5327-48FD-8B75-D4A6346F5F83}" type="presOf" srcId="{27ADE004-1866-440F-BC2D-6ECBF4FF02EC}" destId="{5EB59D77-821E-4C03-A81E-164C46C5DB27}" srcOrd="1" destOrd="0" presId="urn:microsoft.com/office/officeart/2005/8/layout/cycle7"/>
    <dgm:cxn modelId="{7F5F576B-4151-4F6D-B7BD-A09F735B2150}" type="presOf" srcId="{3A5F4796-8D64-450B-B107-8417BB6A12B2}" destId="{E13F8531-70FD-469C-827F-B0A222179D94}" srcOrd="0" destOrd="0" presId="urn:microsoft.com/office/officeart/2005/8/layout/cycle7"/>
    <dgm:cxn modelId="{248F4FCB-6108-42B0-9E54-E80BE011D671}" type="presOf" srcId="{226355E3-6B66-4278-91AF-6004B59B5A90}" destId="{B72709C8-2115-4933-9D8F-6DB1AAF2E281}" srcOrd="1" destOrd="0" presId="urn:microsoft.com/office/officeart/2005/8/layout/cycle7"/>
    <dgm:cxn modelId="{65A52831-41A7-4E47-B3AC-9A4AA44862B3}" srcId="{33E8E9E7-1061-425B-A478-83E5BC954911}" destId="{1FA8168E-30C3-449B-A902-B936C6BA7DB3}" srcOrd="1" destOrd="0" parTransId="{B19E1862-AB38-475E-B819-89CB99AF65D9}" sibTransId="{29C908C6-DE7F-46B3-81EA-1C565A64267D}"/>
    <dgm:cxn modelId="{E76E1DFF-E58F-4999-B1C5-B5D465849832}" type="presOf" srcId="{27ADE004-1866-440F-BC2D-6ECBF4FF02EC}" destId="{C0419C54-6743-4956-9AA0-BAB892759DD7}" srcOrd="0" destOrd="0" presId="urn:microsoft.com/office/officeart/2005/8/layout/cycle7"/>
    <dgm:cxn modelId="{CE29FC42-6652-493E-B7E4-3E9F35D7DFCA}" type="presParOf" srcId="{725148EA-B75A-4933-A308-7C4D4A446AF7}" destId="{78F835D7-4BE9-494F-B411-411B7C765A30}" srcOrd="0" destOrd="0" presId="urn:microsoft.com/office/officeart/2005/8/layout/cycle7"/>
    <dgm:cxn modelId="{4DDC34A3-97F7-4DD3-9B64-41B5D412B602}" type="presParOf" srcId="{725148EA-B75A-4933-A308-7C4D4A446AF7}" destId="{D59074D6-3CF5-462D-B3CF-6C3EEB78BE1F}" srcOrd="1" destOrd="0" presId="urn:microsoft.com/office/officeart/2005/8/layout/cycle7"/>
    <dgm:cxn modelId="{22250A23-A382-4731-AEF2-90B54AB0CB61}" type="presParOf" srcId="{D59074D6-3CF5-462D-B3CF-6C3EEB78BE1F}" destId="{B72709C8-2115-4933-9D8F-6DB1AAF2E281}" srcOrd="0" destOrd="0" presId="urn:microsoft.com/office/officeart/2005/8/layout/cycle7"/>
    <dgm:cxn modelId="{348ECC46-F5A0-4FA7-8D85-008106716759}" type="presParOf" srcId="{725148EA-B75A-4933-A308-7C4D4A446AF7}" destId="{836CE745-ECF9-45F3-896E-367F21B9C3D0}" srcOrd="2" destOrd="0" presId="urn:microsoft.com/office/officeart/2005/8/layout/cycle7"/>
    <dgm:cxn modelId="{F1EA3353-F4A0-4DBA-86E6-2AEEA0FF6918}" type="presParOf" srcId="{725148EA-B75A-4933-A308-7C4D4A446AF7}" destId="{2193A195-70BD-4F05-BF5B-43FC2FCC0F6C}" srcOrd="3" destOrd="0" presId="urn:microsoft.com/office/officeart/2005/8/layout/cycle7"/>
    <dgm:cxn modelId="{60ECF3D6-E184-498A-9C12-C5FE5B1A6630}" type="presParOf" srcId="{2193A195-70BD-4F05-BF5B-43FC2FCC0F6C}" destId="{762B6CBF-018D-45DB-98AF-252853291F32}" srcOrd="0" destOrd="0" presId="urn:microsoft.com/office/officeart/2005/8/layout/cycle7"/>
    <dgm:cxn modelId="{FF5C5CE1-1471-4946-9388-781056859F12}" type="presParOf" srcId="{725148EA-B75A-4933-A308-7C4D4A446AF7}" destId="{E13F8531-70FD-469C-827F-B0A222179D94}" srcOrd="4" destOrd="0" presId="urn:microsoft.com/office/officeart/2005/8/layout/cycle7"/>
    <dgm:cxn modelId="{8552DD0D-BBCE-45D9-81D7-3D7882315A84}" type="presParOf" srcId="{725148EA-B75A-4933-A308-7C4D4A446AF7}" destId="{C0419C54-6743-4956-9AA0-BAB892759DD7}" srcOrd="5" destOrd="0" presId="urn:microsoft.com/office/officeart/2005/8/layout/cycle7"/>
    <dgm:cxn modelId="{C93D79CB-475E-4BA5-8778-E7243890716B}" type="presParOf" srcId="{C0419C54-6743-4956-9AA0-BAB892759DD7}" destId="{5EB59D77-821E-4C03-A81E-164C46C5DB2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E46F28-8E82-4283-8714-20DA1453E4D3}" type="doc">
      <dgm:prSet loTypeId="urn:microsoft.com/office/officeart/2005/8/layout/hList7#3" loCatId="process" qsTypeId="urn:microsoft.com/office/officeart/2005/8/quickstyle/simple1" qsCatId="simple" csTypeId="urn:microsoft.com/office/officeart/2005/8/colors/accent1_2" csCatId="accent1" phldr="1"/>
      <dgm:spPr/>
    </dgm:pt>
    <dgm:pt modelId="{3E367E29-9466-4CBB-8ADA-907C0877F393}">
      <dgm:prSet phldrT="[텍스트]" custT="1"/>
      <dgm:spPr>
        <a:solidFill>
          <a:srgbClr val="00B050"/>
        </a:solidFill>
      </dgm:spPr>
      <dgm:t>
        <a:bodyPr/>
        <a:lstStyle/>
        <a:p>
          <a:pPr latinLnBrk="1"/>
          <a:r>
            <a:rPr lang="ko-KR" altLang="en-US" sz="2000" dirty="0">
              <a:latin typeface="맑은 고딕" pitchFamily="50" charset="-127"/>
              <a:ea typeface="맑은 고딕" pitchFamily="50" charset="-127"/>
            </a:rPr>
            <a:t>요양병원</a:t>
          </a:r>
        </a:p>
      </dgm:t>
    </dgm:pt>
    <dgm:pt modelId="{C2B067E2-BD63-4AE7-978B-E10AB983C9DC}" type="parTrans" cxnId="{1F34603D-B8FB-4FA0-A58F-E99581927E86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79569D37-C3CA-4752-A4D4-7CEAEB91E5AF}" type="sibTrans" cxnId="{1F34603D-B8FB-4FA0-A58F-E99581927E86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7CC1B0CD-DA6F-40B2-AB95-96E3507F4328}">
      <dgm:prSet phldrT="[텍스트]" custT="1"/>
      <dgm:spPr>
        <a:solidFill>
          <a:srgbClr val="0070C0"/>
        </a:solidFill>
      </dgm:spPr>
      <dgm:t>
        <a:bodyPr/>
        <a:lstStyle/>
        <a:p>
          <a:pPr latinLnBrk="1"/>
          <a:r>
            <a:rPr lang="ko-KR" altLang="en-US" sz="2000">
              <a:latin typeface="맑은 고딕" pitchFamily="50" charset="-127"/>
              <a:ea typeface="맑은 고딕" pitchFamily="50" charset="-127"/>
            </a:rPr>
            <a:t>노인간호홈</a:t>
          </a:r>
          <a:endParaRPr lang="ko-KR" altLang="en-US" sz="2000" dirty="0">
            <a:latin typeface="맑은 고딕" pitchFamily="50" charset="-127"/>
            <a:ea typeface="맑은 고딕" pitchFamily="50" charset="-127"/>
          </a:endParaRPr>
        </a:p>
      </dgm:t>
    </dgm:pt>
    <dgm:pt modelId="{92ED00B4-73CD-4370-BA73-5D83D2971F87}" type="parTrans" cxnId="{4F1B5956-E3A3-4962-977B-205D89194BF1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5923D688-023E-4A04-BF25-679A9BFCFCC4}" type="sibTrans" cxnId="{4F1B5956-E3A3-4962-977B-205D89194BF1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C3722BF2-89C6-4EFC-9EDF-4259E784BC34}">
      <dgm:prSet phldrT="[텍스트]" custT="1"/>
      <dgm:spPr>
        <a:solidFill>
          <a:srgbClr val="00B0F0"/>
        </a:solidFill>
      </dgm:spPr>
      <dgm:t>
        <a:bodyPr/>
        <a:lstStyle/>
        <a:p>
          <a:pPr latinLnBrk="1"/>
          <a:r>
            <a:rPr lang="ko-KR" altLang="en-US" sz="2000" dirty="0">
              <a:latin typeface="맑은 고딕" pitchFamily="50" charset="-127"/>
              <a:ea typeface="맑은 고딕" pitchFamily="50" charset="-127"/>
            </a:rPr>
            <a:t>노인요양시설</a:t>
          </a:r>
        </a:p>
      </dgm:t>
    </dgm:pt>
    <dgm:pt modelId="{0E5E97AA-DEE2-4E59-B78C-6C23DBE70110}" type="parTrans" cxnId="{79F4FA19-8A0C-4037-A862-6D1C809CAD27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E4A65FAD-5322-4701-B995-DDE23B136488}" type="sibTrans" cxnId="{79F4FA19-8A0C-4037-A862-6D1C809CAD27}">
      <dgm:prSet/>
      <dgm:spPr/>
      <dgm:t>
        <a:bodyPr/>
        <a:lstStyle/>
        <a:p>
          <a:pPr latinLnBrk="1"/>
          <a:endParaRPr lang="ko-KR" altLang="en-US" sz="1600">
            <a:latin typeface="맑은 고딕" pitchFamily="50" charset="-127"/>
            <a:ea typeface="맑은 고딕" pitchFamily="50" charset="-127"/>
          </a:endParaRPr>
        </a:p>
      </dgm:t>
    </dgm:pt>
    <dgm:pt modelId="{D4464A60-8B3A-492A-BE99-493CD5849359}" type="pres">
      <dgm:prSet presAssocID="{30E46F28-8E82-4283-8714-20DA1453E4D3}" presName="Name0" presStyleCnt="0">
        <dgm:presLayoutVars>
          <dgm:dir/>
          <dgm:resizeHandles val="exact"/>
        </dgm:presLayoutVars>
      </dgm:prSet>
      <dgm:spPr/>
    </dgm:pt>
    <dgm:pt modelId="{A666BBA4-F3BB-4997-BD5E-C067CB54D55A}" type="pres">
      <dgm:prSet presAssocID="{30E46F28-8E82-4283-8714-20DA1453E4D3}" presName="fgShape" presStyleLbl="fgShp" presStyleIdx="0" presStyleCnt="1" custScaleX="107954" custScaleY="235778" custLinFactNeighborY="-38111"/>
      <dgm:spPr>
        <a:solidFill>
          <a:srgbClr val="FFC000"/>
        </a:solidFill>
      </dgm:spPr>
    </dgm:pt>
    <dgm:pt modelId="{713CF904-A9C7-4EB1-A063-C3E44CDE2662}" type="pres">
      <dgm:prSet presAssocID="{30E46F28-8E82-4283-8714-20DA1453E4D3}" presName="linComp" presStyleCnt="0"/>
      <dgm:spPr/>
    </dgm:pt>
    <dgm:pt modelId="{06719778-FCC5-4596-BE97-66445B70CEF6}" type="pres">
      <dgm:prSet presAssocID="{3E367E29-9466-4CBB-8ADA-907C0877F393}" presName="compNode" presStyleCnt="0"/>
      <dgm:spPr/>
    </dgm:pt>
    <dgm:pt modelId="{1190346A-A29F-407E-B2CE-916099CE5393}" type="pres">
      <dgm:prSet presAssocID="{3E367E29-9466-4CBB-8ADA-907C0877F393}" presName="bkgdShape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CB85B0E6-AEF7-4B0B-A93A-8FCA62DB7736}" type="pres">
      <dgm:prSet presAssocID="{3E367E29-9466-4CBB-8ADA-907C0877F39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771571C-C345-4FBF-8794-E4DBF650A459}" type="pres">
      <dgm:prSet presAssocID="{3E367E29-9466-4CBB-8ADA-907C0877F393}" presName="invisiNode" presStyleLbl="node1" presStyleIdx="0" presStyleCnt="3"/>
      <dgm:spPr/>
    </dgm:pt>
    <dgm:pt modelId="{F49D738F-6EFC-4000-8F35-8DB91C638E03}" type="pres">
      <dgm:prSet presAssocID="{3E367E29-9466-4CBB-8ADA-907C0877F393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D4385D3-48EE-4180-B411-E7F83E4C5146}" type="pres">
      <dgm:prSet presAssocID="{79569D37-C3CA-4752-A4D4-7CEAEB91E5AF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F47B4B9B-F7D5-4E1E-B373-C1B8280762D2}" type="pres">
      <dgm:prSet presAssocID="{7CC1B0CD-DA6F-40B2-AB95-96E3507F4328}" presName="compNode" presStyleCnt="0"/>
      <dgm:spPr/>
    </dgm:pt>
    <dgm:pt modelId="{C492863D-1699-4CA3-BCB5-3C91CCE09A56}" type="pres">
      <dgm:prSet presAssocID="{7CC1B0CD-DA6F-40B2-AB95-96E3507F4328}" presName="bkgdShape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F485F92C-9F1B-49EE-B9D4-1776650C8E2B}" type="pres">
      <dgm:prSet presAssocID="{7CC1B0CD-DA6F-40B2-AB95-96E3507F432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C8F499-A5B3-4EC9-AF81-B44CB0BD1A71}" type="pres">
      <dgm:prSet presAssocID="{7CC1B0CD-DA6F-40B2-AB95-96E3507F4328}" presName="invisiNode" presStyleLbl="node1" presStyleIdx="1" presStyleCnt="3"/>
      <dgm:spPr/>
    </dgm:pt>
    <dgm:pt modelId="{B2FF0DE4-7E50-40E4-8601-2FB801F63CC0}" type="pres">
      <dgm:prSet presAssocID="{7CC1B0CD-DA6F-40B2-AB95-96E3507F4328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21AF5D9-E51D-4454-9FDF-AB87D75D026A}" type="pres">
      <dgm:prSet presAssocID="{5923D688-023E-4A04-BF25-679A9BFCFCC4}" presName="sibTrans" presStyleLbl="sibTrans2D1" presStyleIdx="0" presStyleCnt="0"/>
      <dgm:spPr/>
      <dgm:t>
        <a:bodyPr/>
        <a:lstStyle/>
        <a:p>
          <a:pPr latinLnBrk="1"/>
          <a:endParaRPr lang="ko-KR" altLang="en-US"/>
        </a:p>
      </dgm:t>
    </dgm:pt>
    <dgm:pt modelId="{73D59D72-9DEA-48A4-A3C2-81B0D8ACC76E}" type="pres">
      <dgm:prSet presAssocID="{C3722BF2-89C6-4EFC-9EDF-4259E784BC34}" presName="compNode" presStyleCnt="0"/>
      <dgm:spPr/>
    </dgm:pt>
    <dgm:pt modelId="{C062DC09-61A6-4AA1-B590-D80405D15493}" type="pres">
      <dgm:prSet presAssocID="{C3722BF2-89C6-4EFC-9EDF-4259E784BC34}" presName="bkgdShape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9324F509-46AE-4873-A5BE-4DF8416F581E}" type="pres">
      <dgm:prSet presAssocID="{C3722BF2-89C6-4EFC-9EDF-4259E784BC3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42030C-A5C6-4202-9F54-9DD53F3A7254}" type="pres">
      <dgm:prSet presAssocID="{C3722BF2-89C6-4EFC-9EDF-4259E784BC34}" presName="invisiNode" presStyleLbl="node1" presStyleIdx="2" presStyleCnt="3"/>
      <dgm:spPr/>
    </dgm:pt>
    <dgm:pt modelId="{4B202872-F80C-42C5-ACD7-214630619B9A}" type="pres">
      <dgm:prSet presAssocID="{C3722BF2-89C6-4EFC-9EDF-4259E784BC34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0FDCEFC-136F-4D6B-A0EF-DDE2EFD12727}" type="presOf" srcId="{3E367E29-9466-4CBB-8ADA-907C0877F393}" destId="{CB85B0E6-AEF7-4B0B-A93A-8FCA62DB7736}" srcOrd="1" destOrd="0" presId="urn:microsoft.com/office/officeart/2005/8/layout/hList7#3"/>
    <dgm:cxn modelId="{1F34603D-B8FB-4FA0-A58F-E99581927E86}" srcId="{30E46F28-8E82-4283-8714-20DA1453E4D3}" destId="{3E367E29-9466-4CBB-8ADA-907C0877F393}" srcOrd="0" destOrd="0" parTransId="{C2B067E2-BD63-4AE7-978B-E10AB983C9DC}" sibTransId="{79569D37-C3CA-4752-A4D4-7CEAEB91E5AF}"/>
    <dgm:cxn modelId="{9E67F58C-B2AA-4BDD-9DE8-56859F0F2D98}" type="presOf" srcId="{C3722BF2-89C6-4EFC-9EDF-4259E784BC34}" destId="{9324F509-46AE-4873-A5BE-4DF8416F581E}" srcOrd="1" destOrd="0" presId="urn:microsoft.com/office/officeart/2005/8/layout/hList7#3"/>
    <dgm:cxn modelId="{17A7CAE0-4030-4E6B-987B-24F6234257FF}" type="presOf" srcId="{3E367E29-9466-4CBB-8ADA-907C0877F393}" destId="{1190346A-A29F-407E-B2CE-916099CE5393}" srcOrd="0" destOrd="0" presId="urn:microsoft.com/office/officeart/2005/8/layout/hList7#3"/>
    <dgm:cxn modelId="{E9BA2C5E-0C0C-4F7E-95C0-7DC08978909D}" type="presOf" srcId="{5923D688-023E-4A04-BF25-679A9BFCFCC4}" destId="{021AF5D9-E51D-4454-9FDF-AB87D75D026A}" srcOrd="0" destOrd="0" presId="urn:microsoft.com/office/officeart/2005/8/layout/hList7#3"/>
    <dgm:cxn modelId="{79F4FA19-8A0C-4037-A862-6D1C809CAD27}" srcId="{30E46F28-8E82-4283-8714-20DA1453E4D3}" destId="{C3722BF2-89C6-4EFC-9EDF-4259E784BC34}" srcOrd="2" destOrd="0" parTransId="{0E5E97AA-DEE2-4E59-B78C-6C23DBE70110}" sibTransId="{E4A65FAD-5322-4701-B995-DDE23B136488}"/>
    <dgm:cxn modelId="{812EE165-1FD1-4A59-ADF9-B71D6F12825F}" type="presOf" srcId="{7CC1B0CD-DA6F-40B2-AB95-96E3507F4328}" destId="{C492863D-1699-4CA3-BCB5-3C91CCE09A56}" srcOrd="0" destOrd="0" presId="urn:microsoft.com/office/officeart/2005/8/layout/hList7#3"/>
    <dgm:cxn modelId="{9E1F8628-E781-4ACE-BB08-F9542BB823F9}" type="presOf" srcId="{7CC1B0CD-DA6F-40B2-AB95-96E3507F4328}" destId="{F485F92C-9F1B-49EE-B9D4-1776650C8E2B}" srcOrd="1" destOrd="0" presId="urn:microsoft.com/office/officeart/2005/8/layout/hList7#3"/>
    <dgm:cxn modelId="{6B58F004-984F-4F98-973B-7E2BFC488868}" type="presOf" srcId="{C3722BF2-89C6-4EFC-9EDF-4259E784BC34}" destId="{C062DC09-61A6-4AA1-B590-D80405D15493}" srcOrd="0" destOrd="0" presId="urn:microsoft.com/office/officeart/2005/8/layout/hList7#3"/>
    <dgm:cxn modelId="{9FC9D0D9-D091-4741-BA30-D049911FBCF7}" type="presOf" srcId="{30E46F28-8E82-4283-8714-20DA1453E4D3}" destId="{D4464A60-8B3A-492A-BE99-493CD5849359}" srcOrd="0" destOrd="0" presId="urn:microsoft.com/office/officeart/2005/8/layout/hList7#3"/>
    <dgm:cxn modelId="{4F1B5956-E3A3-4962-977B-205D89194BF1}" srcId="{30E46F28-8E82-4283-8714-20DA1453E4D3}" destId="{7CC1B0CD-DA6F-40B2-AB95-96E3507F4328}" srcOrd="1" destOrd="0" parTransId="{92ED00B4-73CD-4370-BA73-5D83D2971F87}" sibTransId="{5923D688-023E-4A04-BF25-679A9BFCFCC4}"/>
    <dgm:cxn modelId="{0608267E-BD18-4CFD-811A-30753A97D101}" type="presOf" srcId="{79569D37-C3CA-4752-A4D4-7CEAEB91E5AF}" destId="{5D4385D3-48EE-4180-B411-E7F83E4C5146}" srcOrd="0" destOrd="0" presId="urn:microsoft.com/office/officeart/2005/8/layout/hList7#3"/>
    <dgm:cxn modelId="{71EC8B57-6FAC-4C9A-88B4-2ABB86C2B050}" type="presParOf" srcId="{D4464A60-8B3A-492A-BE99-493CD5849359}" destId="{A666BBA4-F3BB-4997-BD5E-C067CB54D55A}" srcOrd="0" destOrd="0" presId="urn:microsoft.com/office/officeart/2005/8/layout/hList7#3"/>
    <dgm:cxn modelId="{4EAA6E74-94BF-4B23-B9C9-7EC9F9DB4032}" type="presParOf" srcId="{D4464A60-8B3A-492A-BE99-493CD5849359}" destId="{713CF904-A9C7-4EB1-A063-C3E44CDE2662}" srcOrd="1" destOrd="0" presId="urn:microsoft.com/office/officeart/2005/8/layout/hList7#3"/>
    <dgm:cxn modelId="{DABBF7A7-5536-4E2D-BAAA-2078194A780A}" type="presParOf" srcId="{713CF904-A9C7-4EB1-A063-C3E44CDE2662}" destId="{06719778-FCC5-4596-BE97-66445B70CEF6}" srcOrd="0" destOrd="0" presId="urn:microsoft.com/office/officeart/2005/8/layout/hList7#3"/>
    <dgm:cxn modelId="{44A2750F-77EB-4BD7-9D8D-4FDE1B448B4E}" type="presParOf" srcId="{06719778-FCC5-4596-BE97-66445B70CEF6}" destId="{1190346A-A29F-407E-B2CE-916099CE5393}" srcOrd="0" destOrd="0" presId="urn:microsoft.com/office/officeart/2005/8/layout/hList7#3"/>
    <dgm:cxn modelId="{3AFBAEC9-F5E2-4FC7-BF0F-AB2B4B32B22A}" type="presParOf" srcId="{06719778-FCC5-4596-BE97-66445B70CEF6}" destId="{CB85B0E6-AEF7-4B0B-A93A-8FCA62DB7736}" srcOrd="1" destOrd="0" presId="urn:microsoft.com/office/officeart/2005/8/layout/hList7#3"/>
    <dgm:cxn modelId="{F322AC42-7431-4BDB-89F1-99E1FC76E116}" type="presParOf" srcId="{06719778-FCC5-4596-BE97-66445B70CEF6}" destId="{9771571C-C345-4FBF-8794-E4DBF650A459}" srcOrd="2" destOrd="0" presId="urn:microsoft.com/office/officeart/2005/8/layout/hList7#3"/>
    <dgm:cxn modelId="{A827BB15-473D-44B8-B8DC-615F32DE8768}" type="presParOf" srcId="{06719778-FCC5-4596-BE97-66445B70CEF6}" destId="{F49D738F-6EFC-4000-8F35-8DB91C638E03}" srcOrd="3" destOrd="0" presId="urn:microsoft.com/office/officeart/2005/8/layout/hList7#3"/>
    <dgm:cxn modelId="{F14C17A7-E64F-42B8-9D10-1B957BFA2865}" type="presParOf" srcId="{713CF904-A9C7-4EB1-A063-C3E44CDE2662}" destId="{5D4385D3-48EE-4180-B411-E7F83E4C5146}" srcOrd="1" destOrd="0" presId="urn:microsoft.com/office/officeart/2005/8/layout/hList7#3"/>
    <dgm:cxn modelId="{C5554C44-286C-420A-8E06-CAEFD1DD0516}" type="presParOf" srcId="{713CF904-A9C7-4EB1-A063-C3E44CDE2662}" destId="{F47B4B9B-F7D5-4E1E-B373-C1B8280762D2}" srcOrd="2" destOrd="0" presId="urn:microsoft.com/office/officeart/2005/8/layout/hList7#3"/>
    <dgm:cxn modelId="{F5BE1C4B-16F9-4FAF-941D-052D9E69878E}" type="presParOf" srcId="{F47B4B9B-F7D5-4E1E-B373-C1B8280762D2}" destId="{C492863D-1699-4CA3-BCB5-3C91CCE09A56}" srcOrd="0" destOrd="0" presId="urn:microsoft.com/office/officeart/2005/8/layout/hList7#3"/>
    <dgm:cxn modelId="{2CF170B6-72BB-4B0C-BDCD-CF84EC829C68}" type="presParOf" srcId="{F47B4B9B-F7D5-4E1E-B373-C1B8280762D2}" destId="{F485F92C-9F1B-49EE-B9D4-1776650C8E2B}" srcOrd="1" destOrd="0" presId="urn:microsoft.com/office/officeart/2005/8/layout/hList7#3"/>
    <dgm:cxn modelId="{A5C1DA9C-1CE7-4B8D-A468-57DBEBCED1F3}" type="presParOf" srcId="{F47B4B9B-F7D5-4E1E-B373-C1B8280762D2}" destId="{10C8F499-A5B3-4EC9-AF81-B44CB0BD1A71}" srcOrd="2" destOrd="0" presId="urn:microsoft.com/office/officeart/2005/8/layout/hList7#3"/>
    <dgm:cxn modelId="{AA297754-A0D1-413B-A1DD-149CB707E3E3}" type="presParOf" srcId="{F47B4B9B-F7D5-4E1E-B373-C1B8280762D2}" destId="{B2FF0DE4-7E50-40E4-8601-2FB801F63CC0}" srcOrd="3" destOrd="0" presId="urn:microsoft.com/office/officeart/2005/8/layout/hList7#3"/>
    <dgm:cxn modelId="{C50E698C-0F71-48DA-ADDD-B2D9146DBE82}" type="presParOf" srcId="{713CF904-A9C7-4EB1-A063-C3E44CDE2662}" destId="{021AF5D9-E51D-4454-9FDF-AB87D75D026A}" srcOrd="3" destOrd="0" presId="urn:microsoft.com/office/officeart/2005/8/layout/hList7#3"/>
    <dgm:cxn modelId="{9AC84EB8-97CC-44EF-B063-51F5DE825FC7}" type="presParOf" srcId="{713CF904-A9C7-4EB1-A063-C3E44CDE2662}" destId="{73D59D72-9DEA-48A4-A3C2-81B0D8ACC76E}" srcOrd="4" destOrd="0" presId="urn:microsoft.com/office/officeart/2005/8/layout/hList7#3"/>
    <dgm:cxn modelId="{FD4181FD-F492-488A-B939-C0AABA1B2CC4}" type="presParOf" srcId="{73D59D72-9DEA-48A4-A3C2-81B0D8ACC76E}" destId="{C062DC09-61A6-4AA1-B590-D80405D15493}" srcOrd="0" destOrd="0" presId="urn:microsoft.com/office/officeart/2005/8/layout/hList7#3"/>
    <dgm:cxn modelId="{0F288E9C-3EFC-4064-8E61-A5DB2C73667C}" type="presParOf" srcId="{73D59D72-9DEA-48A4-A3C2-81B0D8ACC76E}" destId="{9324F509-46AE-4873-A5BE-4DF8416F581E}" srcOrd="1" destOrd="0" presId="urn:microsoft.com/office/officeart/2005/8/layout/hList7#3"/>
    <dgm:cxn modelId="{BD1FB62E-FB26-407B-BE82-9CCB73B53D1E}" type="presParOf" srcId="{73D59D72-9DEA-48A4-A3C2-81B0D8ACC76E}" destId="{C242030C-A5C6-4202-9F54-9DD53F3A7254}" srcOrd="2" destOrd="0" presId="urn:microsoft.com/office/officeart/2005/8/layout/hList7#3"/>
    <dgm:cxn modelId="{1411971C-054C-4969-ADFD-452297131764}" type="presParOf" srcId="{73D59D72-9DEA-48A4-A3C2-81B0D8ACC76E}" destId="{4B202872-F80C-42C5-ACD7-214630619B9A}" srcOrd="3" destOrd="0" presId="urn:microsoft.com/office/officeart/2005/8/layout/hList7#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D0618-C572-41F2-B61B-1A710382A256}">
      <dsp:nvSpPr>
        <dsp:cNvPr id="0" name=""/>
        <dsp:cNvSpPr/>
      </dsp:nvSpPr>
      <dsp:spPr>
        <a:xfrm>
          <a:off x="0" y="327473"/>
          <a:ext cx="2366943" cy="446470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소득 증대</a:t>
          </a:r>
        </a:p>
      </dsp:txBody>
      <dsp:txXfrm>
        <a:off x="21795" y="349268"/>
        <a:ext cx="2323353" cy="402880"/>
      </dsp:txXfrm>
    </dsp:sp>
    <dsp:sp modelId="{5DB90ADF-6418-4D17-AD56-3F1D5320B681}">
      <dsp:nvSpPr>
        <dsp:cNvPr id="0" name=""/>
        <dsp:cNvSpPr/>
      </dsp:nvSpPr>
      <dsp:spPr>
        <a:xfrm>
          <a:off x="0" y="850690"/>
          <a:ext cx="2366943" cy="578495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노동력 공급 및 생산성 향상</a:t>
          </a:r>
        </a:p>
      </dsp:txBody>
      <dsp:txXfrm>
        <a:off x="28240" y="878930"/>
        <a:ext cx="2310463" cy="522015"/>
      </dsp:txXfrm>
    </dsp:sp>
    <dsp:sp modelId="{00DF5AE2-C5F3-4902-8894-A208680D58B4}">
      <dsp:nvSpPr>
        <dsp:cNvPr id="0" name=""/>
        <dsp:cNvSpPr/>
      </dsp:nvSpPr>
      <dsp:spPr>
        <a:xfrm>
          <a:off x="0" y="1499519"/>
          <a:ext cx="2366943" cy="439188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서비스 </a:t>
          </a:r>
        </a:p>
      </dsp:txBody>
      <dsp:txXfrm>
        <a:off x="21439" y="1520958"/>
        <a:ext cx="2324065" cy="396310"/>
      </dsp:txXfrm>
    </dsp:sp>
    <dsp:sp modelId="{65B54F3F-A256-4ACB-A154-24B2EDFC91BC}">
      <dsp:nvSpPr>
        <dsp:cNvPr id="0" name=""/>
        <dsp:cNvSpPr/>
      </dsp:nvSpPr>
      <dsp:spPr>
        <a:xfrm>
          <a:off x="0" y="1964069"/>
          <a:ext cx="2366943" cy="580805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상품 및 자본재</a:t>
          </a:r>
        </a:p>
      </dsp:txBody>
      <dsp:txXfrm>
        <a:off x="28353" y="1992422"/>
        <a:ext cx="2310237" cy="524099"/>
      </dsp:txXfrm>
    </dsp:sp>
    <dsp:sp modelId="{186E056E-8C32-40A5-B5A9-7B9D7929B710}">
      <dsp:nvSpPr>
        <dsp:cNvPr id="0" name=""/>
        <dsp:cNvSpPr/>
      </dsp:nvSpPr>
      <dsp:spPr>
        <a:xfrm>
          <a:off x="0" y="2615208"/>
          <a:ext cx="2366943" cy="439188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불형평성 감소</a:t>
          </a:r>
        </a:p>
      </dsp:txBody>
      <dsp:txXfrm>
        <a:off x="21439" y="2636647"/>
        <a:ext cx="2324065" cy="396310"/>
      </dsp:txXfrm>
    </dsp:sp>
    <dsp:sp modelId="{E450FDCB-B6ED-4217-B301-207A2617D1DA}">
      <dsp:nvSpPr>
        <dsp:cNvPr id="0" name=""/>
        <dsp:cNvSpPr/>
      </dsp:nvSpPr>
      <dsp:spPr>
        <a:xfrm>
          <a:off x="0" y="3124731"/>
          <a:ext cx="2366943" cy="439188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정치적 안정성</a:t>
          </a:r>
        </a:p>
      </dsp:txBody>
      <dsp:txXfrm>
        <a:off x="21439" y="3146170"/>
        <a:ext cx="2324065" cy="396310"/>
      </dsp:txXfrm>
    </dsp:sp>
    <dsp:sp modelId="{8110F9F7-11CF-4FE0-8C79-99DA419317B4}">
      <dsp:nvSpPr>
        <dsp:cNvPr id="0" name=""/>
        <dsp:cNvSpPr/>
      </dsp:nvSpPr>
      <dsp:spPr>
        <a:xfrm>
          <a:off x="0" y="3616634"/>
          <a:ext cx="2366943" cy="602527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기술 변화와 위험 관리</a:t>
          </a:r>
        </a:p>
      </dsp:txBody>
      <dsp:txXfrm>
        <a:off x="29413" y="3646047"/>
        <a:ext cx="2308117" cy="543701"/>
      </dsp:txXfrm>
    </dsp:sp>
    <dsp:sp modelId="{F55D7CFB-0DD7-4F63-AEAE-9B6C798CF0E3}">
      <dsp:nvSpPr>
        <dsp:cNvPr id="0" name=""/>
        <dsp:cNvSpPr/>
      </dsp:nvSpPr>
      <dsp:spPr>
        <a:xfrm>
          <a:off x="0" y="4313282"/>
          <a:ext cx="2366943" cy="537334"/>
        </a:xfrm>
        <a:prstGeom prst="roundRect">
          <a:avLst/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/>
            <a:t>상업</a:t>
          </a:r>
          <a:r>
            <a:rPr lang="en-US" altLang="ko-KR" sz="1400" kern="1200"/>
            <a:t>, </a:t>
          </a:r>
          <a:r>
            <a:rPr lang="ko-KR" altLang="en-US" sz="1400" kern="1200"/>
            <a:t>교역 및 인구 이동</a:t>
          </a:r>
        </a:p>
      </dsp:txBody>
      <dsp:txXfrm>
        <a:off x="26230" y="4339512"/>
        <a:ext cx="2314483" cy="4848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835D7-4BE9-494F-B411-411B7C765A30}">
      <dsp:nvSpPr>
        <dsp:cNvPr id="0" name=""/>
        <dsp:cNvSpPr/>
      </dsp:nvSpPr>
      <dsp:spPr>
        <a:xfrm>
          <a:off x="1841551" y="1179"/>
          <a:ext cx="2412896" cy="1052214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>
              <a:latin typeface="+mn-ea"/>
              <a:ea typeface="+mn-ea"/>
            </a:rPr>
            <a:t>국가보건시스템</a:t>
          </a:r>
          <a:endParaRPr lang="en-US" altLang="ko-KR" sz="1600" kern="1200">
            <a:latin typeface="+mn-ea"/>
            <a:ea typeface="+mn-ea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>
              <a:latin typeface="+mn-ea"/>
              <a:ea typeface="+mn-ea"/>
            </a:rPr>
            <a:t>National Health System</a:t>
          </a:r>
          <a:endParaRPr lang="ko-KR" altLang="en-US" sz="1600" kern="1200">
            <a:latin typeface="+mn-ea"/>
            <a:ea typeface="+mn-ea"/>
          </a:endParaRPr>
        </a:p>
      </dsp:txBody>
      <dsp:txXfrm>
        <a:off x="1872369" y="31997"/>
        <a:ext cx="2351260" cy="990578"/>
      </dsp:txXfrm>
    </dsp:sp>
    <dsp:sp modelId="{D59074D6-3CF5-462D-B3CF-6C3EEB78BE1F}">
      <dsp:nvSpPr>
        <dsp:cNvPr id="0" name=""/>
        <dsp:cNvSpPr/>
      </dsp:nvSpPr>
      <dsp:spPr>
        <a:xfrm rot="3600000">
          <a:off x="3491910" y="1847862"/>
          <a:ext cx="849671" cy="368275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3602393" y="1921517"/>
        <a:ext cx="628706" cy="220965"/>
      </dsp:txXfrm>
    </dsp:sp>
    <dsp:sp modelId="{836CE745-ECF9-45F3-896E-367F21B9C3D0}">
      <dsp:nvSpPr>
        <dsp:cNvPr id="0" name=""/>
        <dsp:cNvSpPr/>
      </dsp:nvSpPr>
      <dsp:spPr>
        <a:xfrm>
          <a:off x="3579044" y="3010605"/>
          <a:ext cx="2412896" cy="1052214"/>
        </a:xfrm>
        <a:prstGeom prst="roundRect">
          <a:avLst>
            <a:gd name="adj" fmla="val 10000"/>
          </a:avLst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ko-KR" altLang="en-US" sz="1600" kern="1200">
              <a:latin typeface="+mn-ea"/>
              <a:ea typeface="+mn-ea"/>
            </a:rPr>
            <a:t>고용 확대와 경제성장</a:t>
          </a:r>
          <a:endParaRPr lang="en-US" altLang="ko-KR" sz="1600" kern="1200">
            <a:latin typeface="+mn-ea"/>
            <a:ea typeface="+mn-ea"/>
          </a:endParaRPr>
        </a:p>
        <a:p>
          <a:pPr lvl="0" algn="ctr" defTabSz="711200" latinLnBrk="1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en-US" altLang="ko-KR" sz="1600" kern="1200">
              <a:latin typeface="+mn-ea"/>
              <a:ea typeface="+mn-ea"/>
            </a:rPr>
            <a:t>Job Creation &amp; </a:t>
          </a:r>
        </a:p>
        <a:p>
          <a:pPr lvl="0" algn="ctr" defTabSz="711200" latinLnBrk="1">
            <a:lnSpc>
              <a:spcPts val="1920"/>
            </a:lnSpc>
            <a:spcBef>
              <a:spcPct val="0"/>
            </a:spcBef>
            <a:spcAft>
              <a:spcPts val="0"/>
            </a:spcAft>
          </a:pPr>
          <a:r>
            <a:rPr lang="en-US" altLang="ko-KR" sz="1600" kern="1200">
              <a:latin typeface="+mn-ea"/>
              <a:ea typeface="+mn-ea"/>
            </a:rPr>
            <a:t>Economic Growth</a:t>
          </a:r>
          <a:endParaRPr lang="ko-KR" altLang="en-US" sz="1600" kern="1200">
            <a:latin typeface="+mn-ea"/>
            <a:ea typeface="+mn-ea"/>
          </a:endParaRPr>
        </a:p>
      </dsp:txBody>
      <dsp:txXfrm>
        <a:off x="3609862" y="3041423"/>
        <a:ext cx="2351260" cy="990578"/>
      </dsp:txXfrm>
    </dsp:sp>
    <dsp:sp modelId="{2193A195-70BD-4F05-BF5B-43FC2FCC0F6C}">
      <dsp:nvSpPr>
        <dsp:cNvPr id="0" name=""/>
        <dsp:cNvSpPr/>
      </dsp:nvSpPr>
      <dsp:spPr>
        <a:xfrm rot="10800000">
          <a:off x="2623164" y="3352575"/>
          <a:ext cx="849671" cy="36827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10800000">
        <a:off x="2733646" y="3426230"/>
        <a:ext cx="628706" cy="220965"/>
      </dsp:txXfrm>
    </dsp:sp>
    <dsp:sp modelId="{E13F8531-70FD-469C-827F-B0A222179D94}">
      <dsp:nvSpPr>
        <dsp:cNvPr id="0" name=""/>
        <dsp:cNvSpPr/>
      </dsp:nvSpPr>
      <dsp:spPr>
        <a:xfrm>
          <a:off x="104058" y="3010605"/>
          <a:ext cx="2412896" cy="1052214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>
              <a:latin typeface="+mn-ea"/>
              <a:ea typeface="+mn-ea"/>
            </a:rPr>
            <a:t>건강 향상</a:t>
          </a:r>
          <a:endParaRPr lang="en-US" altLang="ko-KR" sz="1600" kern="1200">
            <a:latin typeface="+mn-ea"/>
            <a:ea typeface="+mn-ea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>
              <a:latin typeface="+mn-ea"/>
              <a:ea typeface="+mn-ea"/>
            </a:rPr>
            <a:t>Improved Health</a:t>
          </a:r>
          <a:endParaRPr lang="ko-KR" altLang="en-US" sz="1600" kern="1200">
            <a:latin typeface="+mn-ea"/>
            <a:ea typeface="+mn-ea"/>
          </a:endParaRPr>
        </a:p>
      </dsp:txBody>
      <dsp:txXfrm>
        <a:off x="134876" y="3041423"/>
        <a:ext cx="2351260" cy="990578"/>
      </dsp:txXfrm>
    </dsp:sp>
    <dsp:sp modelId="{C0419C54-6743-4956-9AA0-BAB892759DD7}">
      <dsp:nvSpPr>
        <dsp:cNvPr id="0" name=""/>
        <dsp:cNvSpPr/>
      </dsp:nvSpPr>
      <dsp:spPr>
        <a:xfrm rot="18000000">
          <a:off x="1754417" y="1847862"/>
          <a:ext cx="849671" cy="368275"/>
        </a:xfrm>
        <a:prstGeom prst="lef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>
        <a:off x="1864900" y="1921517"/>
        <a:ext cx="628706" cy="2209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0346A-A29F-407E-B2CE-916099CE5393}">
      <dsp:nvSpPr>
        <dsp:cNvPr id="0" name=""/>
        <dsp:cNvSpPr/>
      </dsp:nvSpPr>
      <dsp:spPr>
        <a:xfrm>
          <a:off x="1647" y="-59718"/>
          <a:ext cx="2563913" cy="2304256"/>
        </a:xfrm>
        <a:prstGeom prst="roundRect">
          <a:avLst>
            <a:gd name="adj" fmla="val 10000"/>
          </a:avLst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>
              <a:latin typeface="맑은 고딕" pitchFamily="50" charset="-127"/>
              <a:ea typeface="맑은 고딕" pitchFamily="50" charset="-127"/>
            </a:rPr>
            <a:t>요양병원</a:t>
          </a:r>
        </a:p>
      </dsp:txBody>
      <dsp:txXfrm>
        <a:off x="1647" y="861983"/>
        <a:ext cx="2563913" cy="921702"/>
      </dsp:txXfrm>
    </dsp:sp>
    <dsp:sp modelId="{F49D738F-6EFC-4000-8F35-8DB91C638E03}">
      <dsp:nvSpPr>
        <dsp:cNvPr id="0" name=""/>
        <dsp:cNvSpPr/>
      </dsp:nvSpPr>
      <dsp:spPr>
        <a:xfrm>
          <a:off x="899946" y="78536"/>
          <a:ext cx="767317" cy="7673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2863D-1699-4CA3-BCB5-3C91CCE09A56}">
      <dsp:nvSpPr>
        <dsp:cNvPr id="0" name=""/>
        <dsp:cNvSpPr/>
      </dsp:nvSpPr>
      <dsp:spPr>
        <a:xfrm>
          <a:off x="2642479" y="-59718"/>
          <a:ext cx="2563913" cy="230425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>
              <a:latin typeface="맑은 고딕" pitchFamily="50" charset="-127"/>
              <a:ea typeface="맑은 고딕" pitchFamily="50" charset="-127"/>
            </a:rPr>
            <a:t>노인간호홈</a:t>
          </a:r>
          <a:endParaRPr lang="ko-KR" altLang="en-US" sz="2000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2642479" y="861983"/>
        <a:ext cx="2563913" cy="921702"/>
      </dsp:txXfrm>
    </dsp:sp>
    <dsp:sp modelId="{B2FF0DE4-7E50-40E4-8601-2FB801F63CC0}">
      <dsp:nvSpPr>
        <dsp:cNvPr id="0" name=""/>
        <dsp:cNvSpPr/>
      </dsp:nvSpPr>
      <dsp:spPr>
        <a:xfrm>
          <a:off x="3540777" y="78536"/>
          <a:ext cx="767317" cy="76731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2DC09-61A6-4AA1-B590-D80405D15493}">
      <dsp:nvSpPr>
        <dsp:cNvPr id="0" name=""/>
        <dsp:cNvSpPr/>
      </dsp:nvSpPr>
      <dsp:spPr>
        <a:xfrm>
          <a:off x="5283310" y="-59718"/>
          <a:ext cx="2563913" cy="2304256"/>
        </a:xfrm>
        <a:prstGeom prst="roundRect">
          <a:avLst>
            <a:gd name="adj" fmla="val 10000"/>
          </a:avLst>
        </a:prstGeom>
        <a:solidFill>
          <a:srgbClr val="00B0F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>
              <a:latin typeface="맑은 고딕" pitchFamily="50" charset="-127"/>
              <a:ea typeface="맑은 고딕" pitchFamily="50" charset="-127"/>
            </a:rPr>
            <a:t>노인요양시설</a:t>
          </a:r>
        </a:p>
      </dsp:txBody>
      <dsp:txXfrm>
        <a:off x="5283310" y="861983"/>
        <a:ext cx="2563913" cy="921702"/>
      </dsp:txXfrm>
    </dsp:sp>
    <dsp:sp modelId="{4B202872-F80C-42C5-ACD7-214630619B9A}">
      <dsp:nvSpPr>
        <dsp:cNvPr id="0" name=""/>
        <dsp:cNvSpPr/>
      </dsp:nvSpPr>
      <dsp:spPr>
        <a:xfrm>
          <a:off x="6181608" y="78536"/>
          <a:ext cx="767317" cy="76731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6BBA4-F3BB-4997-BD5E-C067CB54D55A}">
      <dsp:nvSpPr>
        <dsp:cNvPr id="0" name=""/>
        <dsp:cNvSpPr/>
      </dsp:nvSpPr>
      <dsp:spPr>
        <a:xfrm>
          <a:off x="26777" y="1417309"/>
          <a:ext cx="7795317" cy="814939"/>
        </a:xfrm>
        <a:prstGeom prst="leftRightArrow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#3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D039BE6A-F8E4-4383-AF41-B4D1C2571498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7018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02:59:28.7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1 374,'25'-34,"-22"28,1 0,1 0,-1 0,1 1,7-7,3 2,0 0,0 1,1 1,0 0,1 2,29-9,-22 7,0 0,28-16,21-15,-14 8,78-54,-96 60,-21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02:59:32.0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1 515,'2'-35,"9"-54,-5 53,1-50,-5 49,2 0,1 1,15-53,-8 38,-8 33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7T17:34:45.0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246 585,'1'-5,"0"0,-1-1,2 1,-1 1,1-2,-1 1,2 0,-1 0,0 1,1-1,-1 1,2-1,6-7,5-4,1 1,17-14,-25 23,25-23,2-1,1 1,78-48,37-8,-126 68,0-1,-1-1,36-37,18-27,-174 124,26 1,1 3,-87 75,144-111,-39 30,-2-2,-89 47,136-81,-246 116,226-108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7T17:34:59.45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21 99,'0'-90,"-20"229,40-287,-20 249,0-68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7T17:35:03.5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139 376,'2'-109,"-5"-118,3 226,0-1,1 1,-1 0,-1-1,1 1,0-1,0 1,0 0,0 0,-1-1,1 1,-1 0,0-1,1 2,-1-2,0 1,0 0,1 0,-1 0,0 0,-2-1,2 1,0 1,0 0,0 0,0 0,0 0,0 0,0 1,0-1,0 0,0 0,0 0,0 0,0 1,0 0,0-1,1 1,-2-1,1 1,1-1,-1 1,-1 1,-5 5,0 0,1 0,-1 1,-6 13,2-3,2 2,0-1,0 1,3 0,-1 0,2 1,-3 22,10-80,-2-46,0 22,0 24,0 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02:58:59.6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0,'8'0,"11"4,7 2,19 8,24 1,3-2,-2-3,4 6,6 3,5 8,-2-2,-12-4,-1 6,-13-1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02:59:03.3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0 525,'5'0,"-1"-1,1 0,-1 0,1 0,-1 0,0-1,0 0,0 0,1 0,-2 0,1-1,5-4,47-45,-26 23,-9 9,-1-1,18-24,-23 25,2 1,0 0,27-21,138-100,-152 116,55-33,-59 44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17:22:09.3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1 513,'1'-10,"1"-1,0 1,1-1,0 1,0 0,1 0,1 0,0 1,0 0,0 0,2 0,-1 0,12-11,22-36,-30 41,0 0,1 1,0 1,1 0,1 0,0 1,1 1,21-14,8-1,75-31,-68 34,59-35,-87 44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5T17:22:12.52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0 779,'0'-758,"0"737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612" name="Rectangle 2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4579" name="Rectangle 21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6614" name="Rectangle 2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/>
              <a:t>Click to edit Master text styles</a:t>
            </a:r>
          </a:p>
          <a:p>
            <a:pPr lvl="1"/>
            <a:r>
              <a:rPr lang="en-US" altLang="ko-KR" noProof="0"/>
              <a:t>Second level</a:t>
            </a:r>
          </a:p>
          <a:p>
            <a:pPr lvl="2"/>
            <a:r>
              <a:rPr lang="en-US" altLang="ko-KR" noProof="0"/>
              <a:t>Third level</a:t>
            </a:r>
          </a:p>
          <a:p>
            <a:pPr lvl="3"/>
            <a:r>
              <a:rPr lang="en-US" altLang="ko-KR" noProof="0"/>
              <a:t>Fourth level</a:t>
            </a:r>
          </a:p>
          <a:p>
            <a:pPr lvl="4"/>
            <a:r>
              <a:rPr lang="en-US" altLang="ko-KR" noProof="0"/>
              <a:t>Fifth level</a:t>
            </a:r>
          </a:p>
        </p:txBody>
      </p:sp>
      <p:sp>
        <p:nvSpPr>
          <p:cNvPr id="366615" name="Rectangle 2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6616" name="Rectangle 2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6617" name="Rectangle 2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latinLnBrk="0" hangingPunct="0">
              <a:spcBef>
                <a:spcPct val="0"/>
              </a:spcBef>
              <a:buClrTx/>
              <a:defRPr kumimoji="0" sz="1200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41D05E53-2D62-48E6-831D-78BCFF26235C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0354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ECC7E-C12B-42ED-8D8F-FE728C315BCD}" type="slidenum">
              <a:rPr lang="ko-KR" altLang="en-US" smtClean="0"/>
              <a:pPr/>
              <a:t>1</a:t>
            </a:fld>
            <a:endParaRPr lang="en-US" altLang="ko-KR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7586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64BBB-5AAD-44A2-822E-F6C00F2E86C7}" type="slidenum">
              <a:rPr lang="ko-KR" altLang="en-US" smtClean="0"/>
              <a:pPr/>
              <a:t>2</a:t>
            </a:fld>
            <a:endParaRPr lang="en-US" altLang="ko-K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8669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D59357-9803-4008-BF79-B036B996412E}" type="slidenum">
              <a:rPr lang="ko-KR" altLang="en-US"/>
              <a:pPr/>
              <a:t>15</a:t>
            </a:fld>
            <a:endParaRPr lang="en-US" altLang="ko-KR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5795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6525344"/>
            <a:ext cx="9141619" cy="332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46133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36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latin typeface="+mn-ea"/>
                <a:ea typeface="+mn-ea"/>
              </a:defRPr>
            </a:lvl1pPr>
          </a:lstStyle>
          <a:p>
            <a:pPr>
              <a:defRPr/>
            </a:pPr>
            <a:r>
              <a:rPr lang="ko-KR" altLang="en-US" dirty="0"/>
              <a:t>보건대학원 </a:t>
            </a:r>
            <a:r>
              <a:rPr lang="ko-KR" altLang="en-US" dirty="0" err="1"/>
              <a:t>이기효</a:t>
            </a:r>
            <a:endParaRPr lang="en-US" altLang="ko-K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66026" y="5642666"/>
            <a:ext cx="28860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99327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94EB76-FD2F-4CBA-B89A-F2722B49304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0786091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2989D6-1D39-4114-B886-4D90C8AACA0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2099115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6379282"/>
            <a:ext cx="1584176" cy="42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55156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EB82BB-FC24-466C-BC79-9628B2F2BE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351624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AB0921-75EF-4B18-A218-94D5D5D5322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973429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F2DE84-7F01-482C-AA5F-86992446DAA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578433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08E97-8CC1-4CCF-9417-2FA3E2728D1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4272431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23082-03F9-4AFC-AC52-F6782BF8A89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3015813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35EF8FB-8789-4C89-8C56-6A5EDC0408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8423843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4ACE8-6E61-4812-B88D-D1FA837EC8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30554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049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556792"/>
            <a:ext cx="7543801" cy="431230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ko-KR" altLang="en-US"/>
              <a:t>2005 인제대학교 보건대학원 이기효</a:t>
            </a:r>
            <a:endParaRPr lang="en-US" alt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9772CE9-24E3-4625-8D64-2E9D3F2256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27584" y="1196752"/>
            <a:ext cx="758177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27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</p:sldLayoutIdLst>
  <p:transition>
    <p:random/>
  </p:transition>
  <p:hf hdr="0" ftr="0" dt="0"/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69798" indent="-28575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1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customXml" Target="../ink/ink9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eyinje@inje.ac.k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customXml" Target="../ink/ink4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customXml" Target="../ink/ink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4788024" y="4725144"/>
            <a:ext cx="4968552" cy="48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>
              <a:spcBef>
                <a:spcPts val="0"/>
              </a:spcBef>
              <a:buClr>
                <a:schemeClr val="tx1"/>
              </a:buClr>
            </a:pPr>
            <a:r>
              <a:rPr kumimoji="0" lang="ko-KR" altLang="en-US" sz="3200" b="1" dirty="0" smtClean="0">
                <a:latin typeface="휴먼모음T" pitchFamily="18" charset="-127"/>
                <a:ea typeface="휴먼모음T" pitchFamily="18" charset="-127"/>
              </a:rPr>
              <a:t>이 기 효 </a:t>
            </a:r>
            <a:r>
              <a:rPr kumimoji="0" lang="ko-KR" altLang="en-US" sz="2400" b="1" dirty="0" smtClean="0">
                <a:latin typeface="휴먼모음T" pitchFamily="18" charset="-127"/>
                <a:ea typeface="휴먼모음T" pitchFamily="18" charset="-127"/>
              </a:rPr>
              <a:t>교수</a:t>
            </a:r>
            <a:endParaRPr kumimoji="0" lang="en-US" altLang="ko-KR" sz="2400" b="1" dirty="0">
              <a:latin typeface="휴먼모음T" pitchFamily="18" charset="-127"/>
              <a:ea typeface="휴먼모음T" pitchFamily="18" charset="-127"/>
            </a:endParaRPr>
          </a:p>
          <a:p>
            <a:pPr algn="ctr" latinLnBrk="0">
              <a:spcBef>
                <a:spcPts val="0"/>
              </a:spcBef>
              <a:buClr>
                <a:schemeClr val="tx1"/>
              </a:buClr>
            </a:pPr>
            <a:r>
              <a:rPr kumimoji="0" lang="ko-KR" altLang="en-US" sz="2800" b="1" dirty="0" smtClean="0">
                <a:latin typeface="휴먼모음T" pitchFamily="18" charset="-127"/>
                <a:ea typeface="휴먼모음T" pitchFamily="18" charset="-127"/>
              </a:rPr>
              <a:t>    보건대학원</a:t>
            </a:r>
            <a:endParaRPr kumimoji="0" lang="en-US" altLang="ko-KR" sz="2800" b="1" dirty="0"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5AAB330-4257-492F-80FD-BF7E0B110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924944"/>
            <a:ext cx="4623437" cy="2109588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367F4573-2082-4EBB-8BEA-6C75D3854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908720"/>
            <a:ext cx="727280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endParaRPr lang="en-US" altLang="ko-KR" dirty="0">
              <a:latin typeface="휴먼모음T" pitchFamily="18" charset="-127"/>
              <a:ea typeface="휴먼모음T" pitchFamily="18" charset="-127"/>
            </a:endParaRPr>
          </a:p>
          <a:p>
            <a:pPr algn="ctr" eaLnBrk="1" hangingPunct="1">
              <a:lnSpc>
                <a:spcPct val="100000"/>
              </a:lnSpc>
            </a:pPr>
            <a:r>
              <a:rPr lang="ko-KR" altLang="en-US" dirty="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rPr>
              <a:t>차기정부에 바라는 복지정책</a:t>
            </a:r>
            <a:r>
              <a:rPr lang="en-US" altLang="ko-KR" dirty="0">
                <a:solidFill>
                  <a:schemeClr val="tx1"/>
                </a:solidFill>
                <a:latin typeface="휴먼모음T" pitchFamily="18" charset="-127"/>
                <a:ea typeface="휴먼모음T" pitchFamily="18" charset="-127"/>
              </a:rPr>
              <a:t>:</a:t>
            </a:r>
          </a:p>
          <a:p>
            <a:pPr algn="ctr" eaLnBrk="1" hangingPunct="1">
              <a:lnSpc>
                <a:spcPct val="10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      보건시스템 </a:t>
            </a:r>
            <a:r>
              <a:rPr lang="ko-KR" altLang="en-US" dirty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혁신</a:t>
            </a:r>
            <a:endParaRPr lang="en-US" altLang="ko-KR" dirty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207550-25F0-4BB9-AE1D-C7B3498BFB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6629400" y="60960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buClrTx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4572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9144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3716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18288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F972D1-F789-4B53-9FD3-942C0DAB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B0D9A-FBA2-4C93-B1AA-D51C810698DA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504834" name="Rectangle 1026">
            <a:extLst>
              <a:ext uri="{FF2B5EF4-FFF2-40B4-BE49-F238E27FC236}">
                <a16:creationId xmlns:a16="http://schemas.microsoft.com/office/drawing/2014/main" id="{B29821C6-4852-4633-B03D-3013883B4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2682" y="187999"/>
            <a:ext cx="7543800" cy="804966"/>
          </a:xfrm>
        </p:spPr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보건시스템과 경제성장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554C3A-25C6-40DF-81EE-125F126B2E95}"/>
              </a:ext>
            </a:extLst>
          </p:cNvPr>
          <p:cNvSpPr txBox="1"/>
          <p:nvPr/>
        </p:nvSpPr>
        <p:spPr>
          <a:xfrm>
            <a:off x="326336" y="5877272"/>
            <a:ext cx="7630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/>
              <a:t>WHO. Working for health and growth: investing in the health workforce. Report of the High-Level Commission on Health Employment and Economic Growth. 2016</a:t>
            </a:r>
            <a:endParaRPr lang="en-US" altLang="ko-KR" sz="1200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F63D28B-F448-4136-9826-CB95CAAC508A}"/>
              </a:ext>
            </a:extLst>
          </p:cNvPr>
          <p:cNvGrpSpPr/>
          <p:nvPr/>
        </p:nvGrpSpPr>
        <p:grpSpPr>
          <a:xfrm>
            <a:off x="326336" y="908719"/>
            <a:ext cx="8638152" cy="4968553"/>
            <a:chOff x="326336" y="908719"/>
            <a:chExt cx="8638152" cy="4968553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C5359483-554F-4F7C-805C-772588751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336" y="1196752"/>
              <a:ext cx="8638152" cy="468052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DE88798-0300-47C4-9646-5ADDFE66F386}"/>
                </a:ext>
              </a:extLst>
            </p:cNvPr>
            <p:cNvSpPr txBox="1"/>
            <p:nvPr/>
          </p:nvSpPr>
          <p:spPr>
            <a:xfrm>
              <a:off x="2483768" y="1650286"/>
              <a:ext cx="172819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건강수준 향상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3B2B5F2-0CC6-4E64-887D-51AEF6DECE7B}"/>
                </a:ext>
              </a:extLst>
            </p:cNvPr>
            <p:cNvSpPr txBox="1"/>
            <p:nvPr/>
          </p:nvSpPr>
          <p:spPr>
            <a:xfrm>
              <a:off x="2483768" y="2780928"/>
              <a:ext cx="172819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경제적 산출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FE3F43-0001-4911-ABD7-61EE1DFC51C8}"/>
                </a:ext>
              </a:extLst>
            </p:cNvPr>
            <p:cNvSpPr txBox="1"/>
            <p:nvPr/>
          </p:nvSpPr>
          <p:spPr>
            <a:xfrm>
              <a:off x="2483768" y="3645024"/>
              <a:ext cx="172819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사회 보호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5C03F16-AD7F-450D-A156-8A6072A3428E}"/>
                </a:ext>
              </a:extLst>
            </p:cNvPr>
            <p:cNvSpPr txBox="1"/>
            <p:nvPr/>
          </p:nvSpPr>
          <p:spPr>
            <a:xfrm>
              <a:off x="2483768" y="4170566"/>
              <a:ext cx="172819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사회 통합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4E626CF-C347-42F5-A848-BC63EEEDC4D9}"/>
                </a:ext>
              </a:extLst>
            </p:cNvPr>
            <p:cNvSpPr txBox="1"/>
            <p:nvPr/>
          </p:nvSpPr>
          <p:spPr>
            <a:xfrm>
              <a:off x="2483768" y="4653136"/>
              <a:ext cx="172819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혁신 및 </a:t>
              </a:r>
              <a:endParaRPr lang="en-US" altLang="ko-KR" sz="1600">
                <a:latin typeface="+mn-ea"/>
                <a:ea typeface="+mn-ea"/>
              </a:endParaRPr>
            </a:p>
            <a:p>
              <a:pPr algn="ctr"/>
              <a:r>
                <a:rPr lang="ko-KR" altLang="en-US" sz="1600">
                  <a:latin typeface="+mn-ea"/>
                  <a:ea typeface="+mn-ea"/>
                </a:rPr>
                <a:t>다각화</a:t>
              </a:r>
              <a:endParaRPr lang="en-US" altLang="ko-KR" sz="1600">
                <a:latin typeface="+mn-ea"/>
                <a:ea typeface="+mn-ea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B407BEB-8477-457B-81FC-1B4C673DD52A}"/>
                </a:ext>
              </a:extLst>
            </p:cNvPr>
            <p:cNvSpPr txBox="1"/>
            <p:nvPr/>
          </p:nvSpPr>
          <p:spPr>
            <a:xfrm>
              <a:off x="2483768" y="5373216"/>
              <a:ext cx="1728192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latin typeface="+mn-ea"/>
                  <a:ea typeface="+mn-ea"/>
                </a:rPr>
                <a:t>건강 안보</a:t>
              </a:r>
            </a:p>
          </p:txBody>
        </p:sp>
        <p:graphicFrame>
          <p:nvGraphicFramePr>
            <p:cNvPr id="22" name="다이어그램 21">
              <a:extLst>
                <a:ext uri="{FF2B5EF4-FFF2-40B4-BE49-F238E27FC236}">
                  <a16:creationId xmlns:a16="http://schemas.microsoft.com/office/drawing/2014/main" id="{80ECDBEB-4779-470C-821E-5211DB55549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99030155"/>
                </p:ext>
              </p:extLst>
            </p:nvPr>
          </p:nvGraphicFramePr>
          <p:xfrm>
            <a:off x="4788024" y="908719"/>
            <a:ext cx="2366943" cy="486337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10300200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0207550-25F0-4BB9-AE1D-C7B3498BFB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auto">
          <a:xfrm>
            <a:off x="6629400" y="60960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20000"/>
              </a:spcBef>
              <a:spcAft>
                <a:spcPct val="0"/>
              </a:spcAft>
              <a:buClrTx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1pPr>
            <a:lvl2pPr marL="4572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2pPr>
            <a:lvl3pPr marL="9144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3pPr>
            <a:lvl4pPr marL="13716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4pPr>
            <a:lvl5pPr marL="1828800" algn="ctr" rtl="0" fontAlgn="base">
              <a:spcBef>
                <a:spcPct val="60000"/>
              </a:spcBef>
              <a:spcAft>
                <a:spcPct val="0"/>
              </a:spcAft>
              <a:buClr>
                <a:schemeClr val="tx1"/>
              </a:buClr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/>
              <a:t>2/27/2002</a:t>
            </a: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6F972D1-F789-4B53-9FD3-942C0DAB0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B0D9A-FBA2-4C93-B1AA-D51C810698D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504834" name="Rectangle 1026">
            <a:extLst>
              <a:ext uri="{FF2B5EF4-FFF2-40B4-BE49-F238E27FC236}">
                <a16:creationId xmlns:a16="http://schemas.microsoft.com/office/drawing/2014/main" id="{B29821C6-4852-4633-B03D-3013883B4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b="1" dirty="0">
                <a:latin typeface="+mj-ea"/>
              </a:rPr>
              <a:t>보건시스템 혁신의 중요성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1230757-748C-4EA0-9A9A-86A25D0E1C92}"/>
              </a:ext>
            </a:extLst>
          </p:cNvPr>
          <p:cNvGrpSpPr/>
          <p:nvPr/>
        </p:nvGrpSpPr>
        <p:grpSpPr>
          <a:xfrm>
            <a:off x="1676400" y="1583169"/>
            <a:ext cx="6096000" cy="4064000"/>
            <a:chOff x="1676400" y="1556792"/>
            <a:chExt cx="6096000" cy="4064000"/>
          </a:xfrm>
        </p:grpSpPr>
        <p:graphicFrame>
          <p:nvGraphicFramePr>
            <p:cNvPr id="13" name="다이어그램 12">
              <a:extLst>
                <a:ext uri="{FF2B5EF4-FFF2-40B4-BE49-F238E27FC236}">
                  <a16:creationId xmlns:a16="http://schemas.microsoft.com/office/drawing/2014/main" id="{DF301D8A-B976-4686-B686-839063FE678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75762655"/>
                </p:ext>
              </p:extLst>
            </p:nvPr>
          </p:nvGraphicFramePr>
          <p:xfrm>
            <a:off x="1676400" y="1556792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A3956A9-C7BE-4B51-ADAE-B449CCCCF19C}"/>
                </a:ext>
              </a:extLst>
            </p:cNvPr>
            <p:cNvSpPr txBox="1"/>
            <p:nvPr/>
          </p:nvSpPr>
          <p:spPr>
            <a:xfrm>
              <a:off x="3956401" y="3645024"/>
              <a:ext cx="155683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2000">
                  <a:latin typeface="+mj-ea"/>
                  <a:ea typeface="+mj-ea"/>
                </a:rPr>
                <a:t>조화와 균형</a:t>
              </a:r>
              <a:endParaRPr lang="en-US" altLang="ko-KR" sz="2000">
                <a:latin typeface="+mj-ea"/>
                <a:ea typeface="+mj-ea"/>
              </a:endParaRPr>
            </a:p>
            <a:p>
              <a:pPr algn="ctr"/>
              <a:r>
                <a:rPr lang="en-US" altLang="ko-KR" sz="2000">
                  <a:latin typeface="+mj-ea"/>
                  <a:ea typeface="+mj-ea"/>
                </a:rPr>
                <a:t>Policy Mix</a:t>
              </a:r>
              <a:endParaRPr lang="ko-KR" altLang="en-US" sz="2000"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8D12105-7B73-493C-AEDB-1C3E924F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-27384"/>
            <a:ext cx="7853496" cy="581446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국가보건시스템 </a:t>
            </a:r>
            <a:r>
              <a:rPr lang="en-US" altLang="ko-KR" sz="2800" b="1" dirty="0">
                <a:latin typeface="+mj-ea"/>
              </a:rPr>
              <a:t>10</a:t>
            </a:r>
            <a:r>
              <a:rPr lang="ko-KR" altLang="en-US" sz="2800" b="1" dirty="0">
                <a:latin typeface="+mj-ea"/>
              </a:rPr>
              <a:t>대 혁신 과제 제언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F7FCF46-445F-4A66-8044-477490D4A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95F5B884-78BF-4ED5-976C-E8B0A2D8AA6C}"/>
              </a:ext>
            </a:extLst>
          </p:cNvPr>
          <p:cNvSpPr/>
          <p:nvPr/>
        </p:nvSpPr>
        <p:spPr>
          <a:xfrm>
            <a:off x="4950137" y="3429000"/>
            <a:ext cx="2561686" cy="5021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2F954EC-B6FF-4BC1-8C6E-670A6973C565}"/>
              </a:ext>
            </a:extLst>
          </p:cNvPr>
          <p:cNvSpPr txBox="1"/>
          <p:nvPr/>
        </p:nvSpPr>
        <p:spPr>
          <a:xfrm>
            <a:off x="4910336" y="2420888"/>
            <a:ext cx="191590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접근성</a:t>
            </a:r>
            <a:r>
              <a:rPr lang="en-US" altLang="ko-KR" sz="1600">
                <a:latin typeface="+mn-ea"/>
                <a:ea typeface="+mn-ea"/>
              </a:rPr>
              <a:t>/ </a:t>
            </a:r>
            <a:r>
              <a:rPr lang="ko-KR" altLang="en-US" sz="1600">
                <a:latin typeface="+mn-ea"/>
                <a:ea typeface="+mn-ea"/>
              </a:rPr>
              <a:t>포괄성</a:t>
            </a:r>
            <a:endParaRPr lang="en-US" altLang="ko-KR" sz="1600">
              <a:latin typeface="+mn-ea"/>
              <a:ea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질</a:t>
            </a:r>
            <a:endParaRPr lang="en-US" altLang="ko-KR" sz="1600">
              <a:latin typeface="+mn-ea"/>
              <a:ea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효율성</a:t>
            </a:r>
            <a:endParaRPr lang="en-US" altLang="ko-KR" sz="1600">
              <a:latin typeface="+mn-ea"/>
              <a:ea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반응성</a:t>
            </a:r>
            <a:endParaRPr lang="en-US" altLang="ko-KR" sz="1600">
              <a:latin typeface="+mn-ea"/>
              <a:ea typeface="+mn-ea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2F399D-3631-42C0-A700-7852F6A88B9C}"/>
              </a:ext>
            </a:extLst>
          </p:cNvPr>
          <p:cNvSpPr txBox="1"/>
          <p:nvPr/>
        </p:nvSpPr>
        <p:spPr>
          <a:xfrm>
            <a:off x="4917151" y="3924345"/>
            <a:ext cx="16289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일자리 창출</a:t>
            </a:r>
            <a:endParaRPr lang="en-US" altLang="ko-KR" sz="1600">
              <a:latin typeface="+mn-ea"/>
              <a:ea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600">
                <a:latin typeface="+mn-ea"/>
                <a:ea typeface="+mn-ea"/>
              </a:rPr>
              <a:t>소득 창출</a:t>
            </a:r>
            <a:endParaRPr lang="en-US" altLang="ko-KR" sz="1600">
              <a:latin typeface="+mn-ea"/>
              <a:ea typeface="+mn-ea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0683AF98-BF84-4163-920E-8F0B7DC2B809}"/>
              </a:ext>
            </a:extLst>
          </p:cNvPr>
          <p:cNvSpPr/>
          <p:nvPr/>
        </p:nvSpPr>
        <p:spPr>
          <a:xfrm>
            <a:off x="269617" y="670260"/>
            <a:ext cx="4680520" cy="56390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6F37584-01E1-4C26-ACE8-935245F715F2}"/>
              </a:ext>
            </a:extLst>
          </p:cNvPr>
          <p:cNvGrpSpPr/>
          <p:nvPr/>
        </p:nvGrpSpPr>
        <p:grpSpPr>
          <a:xfrm>
            <a:off x="418396" y="670260"/>
            <a:ext cx="4392488" cy="1008112"/>
            <a:chOff x="1403648" y="1988840"/>
            <a:chExt cx="4392488" cy="1096992"/>
          </a:xfrm>
        </p:grpSpPr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DB5C8906-D522-4121-A348-6EF140B49CC7}"/>
                </a:ext>
              </a:extLst>
            </p:cNvPr>
            <p:cNvSpPr/>
            <p:nvPr/>
          </p:nvSpPr>
          <p:spPr>
            <a:xfrm>
              <a:off x="1403648" y="2132856"/>
              <a:ext cx="4392488" cy="9529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err="1">
                  <a:solidFill>
                    <a:schemeClr val="tx1"/>
                  </a:solidFill>
                  <a:latin typeface="+mn-ea"/>
                </a:rPr>
                <a:t>홈헬스케어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(home healthcare)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 도입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 dirty="0" err="1">
                  <a:solidFill>
                    <a:schemeClr val="tx1"/>
                  </a:solidFill>
                  <a:latin typeface="+mn-ea"/>
                </a:rPr>
                <a:t>노인간호홈</a:t>
              </a:r>
              <a:r>
                <a:rPr lang="en-US" altLang="ko-KR" sz="1600" dirty="0">
                  <a:solidFill>
                    <a:schemeClr val="tx1"/>
                  </a:solidFill>
                  <a:latin typeface="+mn-ea"/>
                </a:rPr>
                <a:t>(nursing home)</a:t>
              </a:r>
              <a:r>
                <a:rPr lang="ko-KR" altLang="en-US" sz="1600" dirty="0">
                  <a:solidFill>
                    <a:schemeClr val="tx1"/>
                  </a:solidFill>
                  <a:latin typeface="+mn-ea"/>
                </a:rPr>
                <a:t> 도입</a:t>
              </a:r>
              <a:endParaRPr lang="en-US" altLang="ko-KR" sz="16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6936C47-5455-4770-8685-F9BF4C75ECC1}"/>
                </a:ext>
              </a:extLst>
            </p:cNvPr>
            <p:cNvSpPr txBox="1"/>
            <p:nvPr/>
          </p:nvSpPr>
          <p:spPr>
            <a:xfrm>
              <a:off x="1475656" y="1988840"/>
              <a:ext cx="3024336" cy="36840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보건서비스 제공</a:t>
              </a: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DB3058A-B5B5-4A55-8736-99EF8A106FE1}"/>
              </a:ext>
            </a:extLst>
          </p:cNvPr>
          <p:cNvGrpSpPr/>
          <p:nvPr/>
        </p:nvGrpSpPr>
        <p:grpSpPr>
          <a:xfrm>
            <a:off x="423020" y="1750380"/>
            <a:ext cx="4392488" cy="937314"/>
            <a:chOff x="1403648" y="1988840"/>
            <a:chExt cx="4392488" cy="1019953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C07F10A6-F2E4-4DEC-8368-67FE9BFC290F}"/>
                </a:ext>
              </a:extLst>
            </p:cNvPr>
            <p:cNvSpPr/>
            <p:nvPr/>
          </p:nvSpPr>
          <p:spPr>
            <a:xfrm>
              <a:off x="1403648" y="2132857"/>
              <a:ext cx="4392488" cy="8759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인력 확충과 일자리 창출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600">
                  <a:solidFill>
                    <a:schemeClr val="tx1"/>
                  </a:solidFill>
                  <a:latin typeface="+mn-ea"/>
                </a:rPr>
                <a:t>PA(Physician Assistants) </a:t>
              </a: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합법화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197C7EE-EBAF-4451-9494-F2B1902049C1}"/>
                </a:ext>
              </a:extLst>
            </p:cNvPr>
            <p:cNvSpPr txBox="1"/>
            <p:nvPr/>
          </p:nvSpPr>
          <p:spPr>
            <a:xfrm>
              <a:off x="1475656" y="1988840"/>
              <a:ext cx="3024336" cy="36840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보건인력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4719E92D-6779-4730-9CA4-C9783A28C681}"/>
              </a:ext>
            </a:extLst>
          </p:cNvPr>
          <p:cNvGrpSpPr/>
          <p:nvPr/>
        </p:nvGrpSpPr>
        <p:grpSpPr>
          <a:xfrm>
            <a:off x="423020" y="4293096"/>
            <a:ext cx="4392488" cy="734369"/>
            <a:chOff x="1403648" y="2073054"/>
            <a:chExt cx="4392488" cy="799115"/>
          </a:xfrm>
        </p:grpSpPr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C2CEB91E-CA80-4BA9-AC35-F834333B869E}"/>
                </a:ext>
              </a:extLst>
            </p:cNvPr>
            <p:cNvSpPr/>
            <p:nvPr/>
          </p:nvSpPr>
          <p:spPr>
            <a:xfrm>
              <a:off x="1403648" y="2132857"/>
              <a:ext cx="4392488" cy="7393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개인건강정보 통합운영 플랫폼 구축</a:t>
              </a:r>
              <a:r>
                <a:rPr lang="en-US" altLang="ko-KR" sz="1600">
                  <a:solidFill>
                    <a:schemeClr val="tx1"/>
                  </a:solidFill>
                  <a:latin typeface="+mn-ea"/>
                </a:rPr>
                <a:t>/</a:t>
              </a: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활용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E942AD5-F2F6-4970-BB1D-55B579C8D846}"/>
                </a:ext>
              </a:extLst>
            </p:cNvPr>
            <p:cNvSpPr txBox="1"/>
            <p:nvPr/>
          </p:nvSpPr>
          <p:spPr>
            <a:xfrm>
              <a:off x="1475656" y="2073054"/>
              <a:ext cx="3024336" cy="36840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보건정보</a:t>
              </a: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E48A2A6-7B1E-4B75-B5AA-1459CCEF3A38}"/>
              </a:ext>
            </a:extLst>
          </p:cNvPr>
          <p:cNvGrpSpPr/>
          <p:nvPr/>
        </p:nvGrpSpPr>
        <p:grpSpPr>
          <a:xfrm>
            <a:off x="423020" y="5085184"/>
            <a:ext cx="4392488" cy="628769"/>
            <a:chOff x="1403648" y="1988840"/>
            <a:chExt cx="4392488" cy="684205"/>
          </a:xfrm>
        </p:grpSpPr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BD29EAEF-6937-41F9-BB95-E0166B71E6C5}"/>
                </a:ext>
              </a:extLst>
            </p:cNvPr>
            <p:cNvSpPr/>
            <p:nvPr/>
          </p:nvSpPr>
          <p:spPr>
            <a:xfrm>
              <a:off x="1403648" y="2132856"/>
              <a:ext cx="4392488" cy="5401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글로벌 경쟁력 강화와 백신 개발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803FD82-AAE4-4344-B0F1-26CA6D50DB7D}"/>
                </a:ext>
              </a:extLst>
            </p:cNvPr>
            <p:cNvSpPr txBox="1"/>
            <p:nvPr/>
          </p:nvSpPr>
          <p:spPr>
            <a:xfrm>
              <a:off x="1475656" y="1988840"/>
              <a:ext cx="3024336" cy="36840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바이오헬스산업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9A5F4398-9854-47BE-8940-D28457A36D0A}"/>
              </a:ext>
            </a:extLst>
          </p:cNvPr>
          <p:cNvGrpSpPr/>
          <p:nvPr/>
        </p:nvGrpSpPr>
        <p:grpSpPr>
          <a:xfrm>
            <a:off x="423020" y="2758492"/>
            <a:ext cx="4392488" cy="1460413"/>
            <a:chOff x="1381522" y="1988840"/>
            <a:chExt cx="4392488" cy="1810225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4F2EFD7E-0F72-495A-AAE8-5AB7765E2AE0}"/>
                </a:ext>
              </a:extLst>
            </p:cNvPr>
            <p:cNvSpPr/>
            <p:nvPr/>
          </p:nvSpPr>
          <p:spPr>
            <a:xfrm>
              <a:off x="1381522" y="2132854"/>
              <a:ext cx="4392488" cy="1666211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보장성 강화와 비급여관리 혁신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상병수당 도입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보수지불제도 개혁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공정하고 지속가능한 재원조달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D5D8E79-4FD2-4B57-A77A-6A6C4DB4DCA4}"/>
                </a:ext>
              </a:extLst>
            </p:cNvPr>
            <p:cNvSpPr txBox="1"/>
            <p:nvPr/>
          </p:nvSpPr>
          <p:spPr>
            <a:xfrm>
              <a:off x="1475656" y="1988840"/>
              <a:ext cx="3024336" cy="368402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국민건강보험</a:t>
              </a: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0C332C0-9E1C-44EC-B7C9-03F8A5612340}"/>
              </a:ext>
            </a:extLst>
          </p:cNvPr>
          <p:cNvGrpSpPr/>
          <p:nvPr/>
        </p:nvGrpSpPr>
        <p:grpSpPr>
          <a:xfrm>
            <a:off x="431540" y="5752558"/>
            <a:ext cx="4392488" cy="628770"/>
            <a:chOff x="1403648" y="1988840"/>
            <a:chExt cx="4392488" cy="684205"/>
          </a:xfrm>
        </p:grpSpPr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BDF1F667-79F3-447F-9911-CBFB98B14796}"/>
                </a:ext>
              </a:extLst>
            </p:cNvPr>
            <p:cNvSpPr/>
            <p:nvPr/>
          </p:nvSpPr>
          <p:spPr>
            <a:xfrm>
              <a:off x="1403648" y="2132856"/>
              <a:ext cx="4392488" cy="54018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600">
                <a:solidFill>
                  <a:schemeClr val="tx1"/>
                </a:solidFill>
                <a:latin typeface="+mn-ea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국가보건시스템 혁신위원회 설치</a:t>
              </a:r>
              <a:r>
                <a:rPr lang="en-US" altLang="ko-KR" sz="1600">
                  <a:solidFill>
                    <a:schemeClr val="tx1"/>
                  </a:solidFill>
                  <a:latin typeface="+mn-ea"/>
                </a:rPr>
                <a:t>/</a:t>
              </a:r>
              <a:r>
                <a:rPr lang="ko-KR" altLang="en-US" sz="1600">
                  <a:solidFill>
                    <a:schemeClr val="tx1"/>
                  </a:solidFill>
                  <a:latin typeface="+mn-ea"/>
                </a:rPr>
                <a:t>운영</a:t>
              </a:r>
              <a:endParaRPr lang="en-US" altLang="ko-KR" sz="160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78DF713-F019-49D4-810B-B291D618014D}"/>
                </a:ext>
              </a:extLst>
            </p:cNvPr>
            <p:cNvSpPr txBox="1"/>
            <p:nvPr/>
          </p:nvSpPr>
          <p:spPr>
            <a:xfrm>
              <a:off x="1475656" y="1988840"/>
              <a:ext cx="3024336" cy="368403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리더십</a:t>
              </a:r>
              <a:r>
                <a:rPr lang="en-US" altLang="ko-KR" sz="1600">
                  <a:solidFill>
                    <a:schemeClr val="bg1"/>
                  </a:solidFill>
                  <a:latin typeface="+mn-ea"/>
                  <a:ea typeface="+mn-ea"/>
                </a:rPr>
                <a:t>/</a:t>
              </a:r>
              <a:r>
                <a:rPr lang="ko-KR" altLang="en-US" sz="1600">
                  <a:solidFill>
                    <a:schemeClr val="bg1"/>
                  </a:solidFill>
                  <a:latin typeface="+mn-ea"/>
                  <a:ea typeface="+mn-ea"/>
                </a:rPr>
                <a:t>거버넌스</a:t>
              </a:r>
            </a:p>
          </p:txBody>
        </p:sp>
      </p:grpSp>
      <p:sp>
        <p:nvSpPr>
          <p:cNvPr id="3" name="타원 2">
            <a:extLst>
              <a:ext uri="{FF2B5EF4-FFF2-40B4-BE49-F238E27FC236}">
                <a16:creationId xmlns:a16="http://schemas.microsoft.com/office/drawing/2014/main" id="{E0EC6B4F-7FC2-4255-B5EE-8B76038E2332}"/>
              </a:ext>
            </a:extLst>
          </p:cNvPr>
          <p:cNvSpPr/>
          <p:nvPr/>
        </p:nvSpPr>
        <p:spPr>
          <a:xfrm>
            <a:off x="6815703" y="1979489"/>
            <a:ext cx="2109935" cy="123058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ko-KR" altLang="en-US" sz="1600"/>
              <a:t>건강수준 </a:t>
            </a:r>
            <a:endParaRPr lang="en-US" altLang="ko-KR" sz="160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ko-KR" altLang="en-US" sz="1600"/>
              <a:t>건강형평성 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21E80366-CEFB-4AEA-B549-3CA081616088}"/>
              </a:ext>
            </a:extLst>
          </p:cNvPr>
          <p:cNvSpPr/>
          <p:nvPr/>
        </p:nvSpPr>
        <p:spPr>
          <a:xfrm>
            <a:off x="6815702" y="4151982"/>
            <a:ext cx="2148785" cy="107721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ko-KR" altLang="en-US" sz="1600"/>
              <a:t>고용</a:t>
            </a:r>
            <a:endParaRPr lang="en-US" altLang="ko-KR" sz="1600"/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ko-KR" altLang="en-US" sz="1600"/>
              <a:t>경제성장</a:t>
            </a:r>
          </a:p>
        </p:txBody>
      </p:sp>
      <p:sp>
        <p:nvSpPr>
          <p:cNvPr id="5" name="화살표: 왼쪽/오른쪽 4">
            <a:extLst>
              <a:ext uri="{FF2B5EF4-FFF2-40B4-BE49-F238E27FC236}">
                <a16:creationId xmlns:a16="http://schemas.microsoft.com/office/drawing/2014/main" id="{6DE6159F-9E13-4FFD-BAE6-4FA8CF2A98F6}"/>
              </a:ext>
            </a:extLst>
          </p:cNvPr>
          <p:cNvSpPr/>
          <p:nvPr/>
        </p:nvSpPr>
        <p:spPr>
          <a:xfrm rot="5400000">
            <a:off x="7406429" y="3432001"/>
            <a:ext cx="928484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23301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dirty="0">
                <a:latin typeface="+mj-ea"/>
              </a:rPr>
              <a:t>과제 </a:t>
            </a:r>
            <a:r>
              <a:rPr lang="en-US" altLang="ko-KR" sz="2800" dirty="0">
                <a:latin typeface="+mj-ea"/>
              </a:rPr>
              <a:t>1. </a:t>
            </a:r>
            <a:r>
              <a:rPr lang="ko-KR" altLang="en-US" sz="2800" dirty="0" err="1">
                <a:latin typeface="+mj-ea"/>
              </a:rPr>
              <a:t>홈헬스케어</a:t>
            </a:r>
            <a:r>
              <a:rPr lang="ko-KR" altLang="en-US" sz="2800" dirty="0">
                <a:latin typeface="+mj-ea"/>
              </a:rPr>
              <a:t> 도입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1B01389-6EB8-4FE8-B3B3-027A008EB510}"/>
              </a:ext>
            </a:extLst>
          </p:cNvPr>
          <p:cNvGrpSpPr/>
          <p:nvPr/>
        </p:nvGrpSpPr>
        <p:grpSpPr>
          <a:xfrm>
            <a:off x="971600" y="3207577"/>
            <a:ext cx="7543800" cy="2664296"/>
            <a:chOff x="876637" y="3145323"/>
            <a:chExt cx="7543800" cy="2664296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2AACA9F-EC66-48AD-B3C5-A2027813C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6637" y="3145323"/>
              <a:ext cx="7543800" cy="266429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23208D-7BBE-4712-A89C-E59BD4136CE0}"/>
                </a:ext>
              </a:extLst>
            </p:cNvPr>
            <p:cNvSpPr txBox="1"/>
            <p:nvPr/>
          </p:nvSpPr>
          <p:spPr>
            <a:xfrm>
              <a:off x="2555776" y="4902333"/>
              <a:ext cx="136815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물리치료</a:t>
              </a:r>
              <a:endParaRPr lang="en-US" altLang="ko-KR" sz="1600">
                <a:solidFill>
                  <a:schemeClr val="accent1"/>
                </a:solidFill>
                <a:latin typeface="+mn-ea"/>
                <a:ea typeface="+mn-ea"/>
              </a:endParaRPr>
            </a:p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재활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81D751-135B-49AD-9F43-3D21B6F27A82}"/>
                </a:ext>
              </a:extLst>
            </p:cNvPr>
            <p:cNvSpPr txBox="1"/>
            <p:nvPr/>
          </p:nvSpPr>
          <p:spPr>
            <a:xfrm>
              <a:off x="3995936" y="3861048"/>
              <a:ext cx="108012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의사 진료</a:t>
              </a:r>
              <a:endParaRPr lang="en-US" altLang="ko-KR" sz="1600">
                <a:solidFill>
                  <a:schemeClr val="accent1"/>
                </a:solidFill>
                <a:latin typeface="+mn-ea"/>
                <a:ea typeface="+mn-ea"/>
              </a:endParaRPr>
            </a:p>
            <a:p>
              <a:pPr algn="ctr"/>
              <a:endParaRPr lang="ko-KR" altLang="en-US" sz="1600">
                <a:solidFill>
                  <a:schemeClr val="accent1"/>
                </a:solidFill>
                <a:latin typeface="+mn-ea"/>
                <a:ea typeface="+mn-ea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302EA9-E171-4890-B7FA-D2287109BC80}"/>
                </a:ext>
              </a:extLst>
            </p:cNvPr>
            <p:cNvSpPr txBox="1"/>
            <p:nvPr/>
          </p:nvSpPr>
          <p:spPr>
            <a:xfrm>
              <a:off x="5004048" y="4763605"/>
              <a:ext cx="108012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가정 노인 케어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32F8DE0-E40B-4482-B11D-07E240341D67}"/>
                </a:ext>
              </a:extLst>
            </p:cNvPr>
            <p:cNvSpPr txBox="1"/>
            <p:nvPr/>
          </p:nvSpPr>
          <p:spPr>
            <a:xfrm>
              <a:off x="6300192" y="3880481"/>
              <a:ext cx="136815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가정 </a:t>
              </a:r>
              <a:endParaRPr lang="en-US" altLang="ko-KR" sz="1600">
                <a:solidFill>
                  <a:schemeClr val="accent1"/>
                </a:solidFill>
                <a:latin typeface="+mn-ea"/>
                <a:ea typeface="+mn-ea"/>
              </a:endParaRPr>
            </a:p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산후케어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890394-D04F-4696-BDEE-F12CFC346976}"/>
                </a:ext>
              </a:extLst>
            </p:cNvPr>
            <p:cNvSpPr txBox="1"/>
            <p:nvPr/>
          </p:nvSpPr>
          <p:spPr>
            <a:xfrm>
              <a:off x="7164288" y="5055992"/>
              <a:ext cx="120247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>
                  <a:solidFill>
                    <a:schemeClr val="accent1"/>
                  </a:solidFill>
                  <a:latin typeface="+mn-ea"/>
                  <a:ea typeface="+mn-ea"/>
                </a:rPr>
                <a:t>가정 간호서비스</a:t>
              </a:r>
            </a:p>
          </p:txBody>
        </p:sp>
      </p:grp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5AC08E29-067B-4615-BCFA-28E6A0D8D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302951"/>
            <a:ext cx="7543801" cy="229783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ko-KR" altLang="en-US" sz="1600">
                <a:latin typeface="+mn-ea"/>
              </a:rPr>
              <a:t>가정에서의 보건의료서비스 제공이 가능해야 노인의 시설입소</a:t>
            </a:r>
            <a:r>
              <a:rPr lang="en-US" altLang="ko-KR" sz="1600">
                <a:latin typeface="+mn-ea"/>
              </a:rPr>
              <a:t>(</a:t>
            </a:r>
            <a:r>
              <a:rPr lang="ko-KR" altLang="en-US" sz="1600">
                <a:latin typeface="+mn-ea"/>
              </a:rPr>
              <a:t>병원입원</a:t>
            </a:r>
            <a:r>
              <a:rPr lang="en-US" altLang="ko-KR" sz="1600">
                <a:latin typeface="+mn-ea"/>
              </a:rPr>
              <a:t>)</a:t>
            </a:r>
            <a:r>
              <a:rPr lang="ko-KR" altLang="en-US" sz="1600">
                <a:latin typeface="+mn-ea"/>
              </a:rPr>
              <a:t>를 최소화하고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가정에서의 안락한 노후를 보장할 수 있음</a:t>
            </a:r>
            <a:endParaRPr lang="en-US" altLang="ko-KR" sz="160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600">
                <a:latin typeface="+mn-ea"/>
              </a:rPr>
              <a:t>노인 보건 이외에 장애우 재활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산후관리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그리고 야간 영유아 진료 등 다양한 영역에서 국민 편익을 증진할 수 있는 형태의 서비스가 가정에서 제공되며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미국</a:t>
            </a:r>
            <a:r>
              <a:rPr lang="en-US" altLang="ko-KR" sz="1600">
                <a:latin typeface="+mn-ea"/>
              </a:rPr>
              <a:t>, EU </a:t>
            </a:r>
            <a:r>
              <a:rPr lang="ko-KR" altLang="en-US" sz="1600">
                <a:latin typeface="+mn-ea"/>
              </a:rPr>
              <a:t>등 선진국에서는 보편화된 보건서비스조직 형태</a:t>
            </a:r>
            <a:endParaRPr lang="en-US" altLang="ko-KR" sz="160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ko-KR" altLang="en-US" sz="1600">
                <a:latin typeface="+mn-ea"/>
              </a:rPr>
              <a:t>치료 보다는 모니터링 위주로 운영되는 현재의 </a:t>
            </a:r>
            <a:r>
              <a:rPr lang="en-US" altLang="ko-KR" sz="1600">
                <a:latin typeface="+mn-ea"/>
              </a:rPr>
              <a:t>‘</a:t>
            </a:r>
            <a:r>
              <a:rPr lang="ko-KR" altLang="en-US" sz="1600">
                <a:latin typeface="+mn-ea"/>
              </a:rPr>
              <a:t>코로나 환자 재택치료</a:t>
            </a:r>
            <a:r>
              <a:rPr lang="en-US" altLang="ko-KR" sz="1600">
                <a:latin typeface="+mn-ea"/>
              </a:rPr>
              <a:t>’ </a:t>
            </a:r>
            <a:r>
              <a:rPr lang="ko-KR" altLang="en-US" sz="1600">
                <a:latin typeface="+mn-ea"/>
              </a:rPr>
              <a:t>부터 홈헬스케어를 신속 도입</a:t>
            </a:r>
            <a:endParaRPr lang="en-US" altLang="ko-KR" sz="16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6697028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87840"/>
            <a:ext cx="7543800" cy="804966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2. </a:t>
            </a:r>
            <a:r>
              <a:rPr lang="ko-KR" altLang="en-US" sz="2800" b="1" dirty="0" smtClean="0">
                <a:latin typeface="+mj-ea"/>
              </a:rPr>
              <a:t>노인 </a:t>
            </a:r>
            <a:r>
              <a:rPr lang="ko-KR" altLang="en-US" sz="2800" b="1" dirty="0" err="1" smtClean="0">
                <a:latin typeface="+mj-ea"/>
              </a:rPr>
              <a:t>간호홈</a:t>
            </a:r>
            <a:r>
              <a:rPr lang="ko-KR" altLang="en-US" sz="2800" b="1" dirty="0" smtClean="0">
                <a:latin typeface="+mj-ea"/>
              </a:rPr>
              <a:t> </a:t>
            </a:r>
            <a:r>
              <a:rPr lang="ko-KR" altLang="en-US" sz="2800" b="1" dirty="0">
                <a:latin typeface="+mj-ea"/>
              </a:rPr>
              <a:t>도입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graphicFrame>
        <p:nvGraphicFramePr>
          <p:cNvPr id="7" name="다이어그램 6">
            <a:extLst>
              <a:ext uri="{FF2B5EF4-FFF2-40B4-BE49-F238E27FC236}">
                <a16:creationId xmlns:a16="http://schemas.microsoft.com/office/drawing/2014/main" id="{A3232350-3F17-4A58-8E0E-9E376FC8CC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9790499"/>
              </p:ext>
            </p:extLst>
          </p:nvPr>
        </p:nvGraphicFramePr>
        <p:xfrm>
          <a:off x="1187623" y="1412776"/>
          <a:ext cx="7848872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0B3B423-6FB8-46FF-951A-CE3C7A542978}"/>
              </a:ext>
            </a:extLst>
          </p:cNvPr>
          <p:cNvSpPr txBox="1"/>
          <p:nvPr/>
        </p:nvSpPr>
        <p:spPr>
          <a:xfrm>
            <a:off x="3563887" y="2996952"/>
            <a:ext cx="2179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i="1" dirty="0">
                <a:solidFill>
                  <a:schemeClr val="accent2">
                    <a:lumMod val="95000"/>
                    <a:lumOff val="5000"/>
                  </a:schemeClr>
                </a:solidFill>
              </a:rPr>
              <a:t>Continuum of Care</a:t>
            </a:r>
            <a:endParaRPr lang="ko-KR" altLang="en-US" i="1" dirty="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46EC1E74-D752-4556-92F1-502C164FA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006794"/>
              </p:ext>
            </p:extLst>
          </p:nvPr>
        </p:nvGraphicFramePr>
        <p:xfrm>
          <a:off x="179512" y="3731249"/>
          <a:ext cx="8856983" cy="2326467"/>
        </p:xfrm>
        <a:graphic>
          <a:graphicData uri="http://schemas.openxmlformats.org/drawingml/2006/table">
            <a:tbl>
              <a:tblPr/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2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77871">
                <a:tc>
                  <a:txBody>
                    <a:bodyPr/>
                    <a:lstStyle/>
                    <a:p>
                      <a:pPr marL="127000" marR="0" algn="l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대상자</a:t>
                      </a:r>
                    </a:p>
                  </a:txBody>
                  <a:tcPr marL="42779" marR="42779" marT="21389" marB="213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의학적 복합 문제가 있는 경우</a:t>
                      </a: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일상적인 간호서비스가 필요한 경우</a:t>
                      </a: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생활지원서비스가 필요한 경우</a:t>
                      </a:r>
                    </a:p>
                  </a:txBody>
                  <a:tcPr marL="42779" marR="42779" marT="21389" marB="21389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395">
                <a:tc>
                  <a:txBody>
                    <a:bodyPr/>
                    <a:lstStyle/>
                    <a:p>
                      <a:pPr marL="127000" marR="0" algn="l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제공</a:t>
                      </a:r>
                    </a:p>
                    <a:p>
                      <a:pPr marL="127000" marR="0" algn="l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서비스</a:t>
                      </a:r>
                    </a:p>
                  </a:txBody>
                  <a:tcPr marL="42779" marR="42779" marT="21389" marB="213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노인성 만성질환 </a:t>
                      </a:r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치료 </a:t>
                      </a:r>
                      <a:endParaRPr lang="en-US" altLang="ko-KR" sz="160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latinLnBrk="0"/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입원 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환자 서비스</a:t>
                      </a: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간호 및 재활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물리치료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작업치료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언어치료 등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), </a:t>
                      </a: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생활지원</a:t>
                      </a:r>
                      <a:endParaRPr lang="en-US" altLang="ko-KR" sz="1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재활 및 생활지원</a:t>
                      </a:r>
                      <a:endParaRPr lang="en-US" altLang="ko-KR" sz="1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42779" marR="42779" marT="21389" marB="21389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395">
                <a:tc>
                  <a:txBody>
                    <a:bodyPr/>
                    <a:lstStyle/>
                    <a:p>
                      <a:pPr marL="127000" marR="0" algn="l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재원</a:t>
                      </a:r>
                    </a:p>
                  </a:txBody>
                  <a:tcPr marL="42779" marR="42779" marT="21389" marB="21389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건강보험</a:t>
                      </a: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건강보험 </a:t>
                      </a:r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및 노인장기요양보험 </a:t>
                      </a:r>
                      <a:r>
                        <a:rPr lang="en-US" altLang="ko-KR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등급인정자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42779" marR="42779" marT="21389" marB="21389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노인장기요양보험 </a:t>
                      </a:r>
                      <a:r>
                        <a:rPr lang="en-US" altLang="ko-KR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60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등급인정자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42779" marR="42779" marT="21389" marB="21389" anchor="ctr">
                    <a:lnL w="3556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E3A6EE4-33D0-47DE-B6C5-C3BEBF783070}"/>
              </a:ext>
            </a:extLst>
          </p:cNvPr>
          <p:cNvSpPr txBox="1"/>
          <p:nvPr/>
        </p:nvSpPr>
        <p:spPr>
          <a:xfrm>
            <a:off x="1619672" y="2204864"/>
            <a:ext cx="7272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i="1" dirty="0">
                <a:solidFill>
                  <a:srgbClr val="FFFF00"/>
                </a:solidFill>
              </a:rPr>
              <a:t>LTC </a:t>
            </a:r>
            <a:r>
              <a:rPr lang="en-US" altLang="ko-KR" sz="2000" i="1">
                <a:solidFill>
                  <a:srgbClr val="FFFF00"/>
                </a:solidFill>
              </a:rPr>
              <a:t>Hospital                Nursing Home            Residential </a:t>
            </a:r>
            <a:r>
              <a:rPr lang="en-US" altLang="ko-KR" sz="2000" i="1" dirty="0">
                <a:solidFill>
                  <a:srgbClr val="FFFF00"/>
                </a:solidFill>
              </a:rPr>
              <a:t>Care</a:t>
            </a:r>
            <a:endParaRPr lang="ko-KR" altLang="en-US" sz="2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80284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6" name="Line 4"/>
          <p:cNvSpPr>
            <a:spLocks noChangeShapeType="1"/>
          </p:cNvSpPr>
          <p:nvPr/>
        </p:nvSpPr>
        <p:spPr bwMode="auto">
          <a:xfrm flipV="1">
            <a:off x="1725193" y="5249453"/>
            <a:ext cx="6029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lg"/>
            <a:tailEnd type="triangle" w="med" len="lg"/>
          </a:ln>
        </p:spPr>
        <p:txBody>
          <a:bodyPr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977607" y="5107769"/>
            <a:ext cx="1470422" cy="3000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  <a:latin typeface="굴림" pitchFamily="50" charset="-127"/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3500414" y="5107769"/>
            <a:ext cx="1829991" cy="3000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  <a:latin typeface="굴림" pitchFamily="50" charset="-127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5397082" y="5107769"/>
            <a:ext cx="2126456" cy="3000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eaLnBrk="1" latin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  <a:latin typeface="굴림" pitchFamily="50" charset="-127"/>
            </a:endParaRPr>
          </a:p>
        </p:txBody>
      </p:sp>
      <p:sp>
        <p:nvSpPr>
          <p:cNvPr id="363532" name="Text Box 14"/>
          <p:cNvSpPr txBox="1">
            <a:spLocks noChangeArrowheads="1"/>
          </p:cNvSpPr>
          <p:nvPr/>
        </p:nvSpPr>
        <p:spPr bwMode="auto">
          <a:xfrm>
            <a:off x="2004989" y="5133963"/>
            <a:ext cx="1443038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lnSpc>
                <a:spcPct val="100000"/>
              </a:lnSpc>
            </a:pPr>
            <a:r>
              <a:rPr lang="en-US" altLang="ko-KR" sz="1050">
                <a:solidFill>
                  <a:schemeClr val="accent2">
                    <a:lumMod val="95000"/>
                    <a:lumOff val="5000"/>
                  </a:schemeClr>
                </a:solidFill>
                <a:latin typeface="Comic Sans MS" pitchFamily="66" charset="0"/>
              </a:rPr>
              <a:t>Acute Care</a:t>
            </a:r>
          </a:p>
        </p:txBody>
      </p:sp>
      <p:sp>
        <p:nvSpPr>
          <p:cNvPr id="363533" name="Text Box 15"/>
          <p:cNvSpPr txBox="1">
            <a:spLocks noChangeArrowheads="1"/>
          </p:cNvSpPr>
          <p:nvPr/>
        </p:nvSpPr>
        <p:spPr bwMode="auto">
          <a:xfrm>
            <a:off x="3500416" y="5142297"/>
            <a:ext cx="1793081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lnSpc>
                <a:spcPct val="100000"/>
              </a:lnSpc>
            </a:pPr>
            <a:r>
              <a:rPr lang="en-US" altLang="ko-KR" sz="1050">
                <a:solidFill>
                  <a:schemeClr val="accent2">
                    <a:lumMod val="95000"/>
                    <a:lumOff val="5000"/>
                  </a:schemeClr>
                </a:solidFill>
                <a:latin typeface="Comic Sans MS" pitchFamily="66" charset="0"/>
              </a:rPr>
              <a:t>Sub-acute Care</a:t>
            </a:r>
          </a:p>
        </p:txBody>
      </p:sp>
      <p:sp>
        <p:nvSpPr>
          <p:cNvPr id="363534" name="Text Box 17"/>
          <p:cNvSpPr txBox="1">
            <a:spLocks noChangeArrowheads="1"/>
          </p:cNvSpPr>
          <p:nvPr/>
        </p:nvSpPr>
        <p:spPr bwMode="auto">
          <a:xfrm>
            <a:off x="5354219" y="5138726"/>
            <a:ext cx="2174081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lnSpc>
                <a:spcPct val="100000"/>
              </a:lnSpc>
            </a:pPr>
            <a:r>
              <a:rPr lang="en-US" altLang="ko-KR" sz="1050">
                <a:solidFill>
                  <a:schemeClr val="accent2">
                    <a:lumMod val="95000"/>
                    <a:lumOff val="5000"/>
                  </a:schemeClr>
                </a:solidFill>
                <a:latin typeface="Comic Sans MS" pitchFamily="66" charset="0"/>
              </a:rPr>
              <a:t>Chronic Care &amp; Rehabilitation</a:t>
            </a:r>
          </a:p>
        </p:txBody>
      </p:sp>
      <p:sp>
        <p:nvSpPr>
          <p:cNvPr id="363537" name="Text Box 28"/>
          <p:cNvSpPr txBox="1">
            <a:spLocks noChangeArrowheads="1"/>
          </p:cNvSpPr>
          <p:nvPr/>
        </p:nvSpPr>
        <p:spPr bwMode="auto">
          <a:xfrm>
            <a:off x="3448027" y="5422094"/>
            <a:ext cx="2862263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latinLnBrk="1" hangingPunct="1">
              <a:lnSpc>
                <a:spcPct val="100000"/>
              </a:lnSpc>
            </a:pPr>
            <a:r>
              <a:rPr lang="ko-KR" altLang="en-US" sz="1050" dirty="0">
                <a:latin typeface="HY헤드라인M" pitchFamily="18" charset="-127"/>
                <a:ea typeface="HY헤드라인M" pitchFamily="18" charset="-127"/>
              </a:rPr>
              <a:t>의료의 연속선 </a:t>
            </a:r>
            <a:r>
              <a:rPr lang="en-US" altLang="ko-KR" sz="1050" dirty="0">
                <a:latin typeface="HY헤드라인M" pitchFamily="18" charset="-127"/>
                <a:ea typeface="HY헤드라인M" pitchFamily="18" charset="-127"/>
              </a:rPr>
              <a:t>(continuum of care)</a:t>
            </a:r>
          </a:p>
        </p:txBody>
      </p:sp>
      <p:pic>
        <p:nvPicPr>
          <p:cNvPr id="363571" name="Picture 21" descr="그림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0133" y="3271826"/>
            <a:ext cx="852488" cy="81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1061610" y="3315879"/>
            <a:ext cx="1131093" cy="51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eaLnBrk="1" latinLnBrk="1" hangingPunct="1">
              <a:lnSpc>
                <a:spcPct val="140000"/>
              </a:lnSpc>
            </a:pPr>
            <a:r>
              <a:rPr lang="en-US" altLang="ko-KR" sz="1050" dirty="0">
                <a:solidFill>
                  <a:srgbClr val="CC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Case</a:t>
            </a:r>
          </a:p>
          <a:p>
            <a:pPr algn="ctr" eaLnBrk="1" latinLnBrk="1" hangingPunct="1">
              <a:lnSpc>
                <a:spcPct val="140000"/>
              </a:lnSpc>
            </a:pPr>
            <a:r>
              <a:rPr lang="en-US" altLang="ko-KR" sz="1050" dirty="0">
                <a:solidFill>
                  <a:srgbClr val="CC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Management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222874" y="2578883"/>
            <a:ext cx="1133475" cy="754856"/>
            <a:chOff x="930" y="1162"/>
            <a:chExt cx="952" cy="634"/>
          </a:xfrm>
        </p:grpSpPr>
        <p:sp>
          <p:nvSpPr>
            <p:cNvPr id="363573" name="AutoShape 53"/>
            <p:cNvSpPr>
              <a:spLocks noChangeArrowheads="1"/>
            </p:cNvSpPr>
            <p:nvPr/>
          </p:nvSpPr>
          <p:spPr bwMode="auto">
            <a:xfrm>
              <a:off x="930" y="1162"/>
              <a:ext cx="952" cy="634"/>
            </a:xfrm>
            <a:prstGeom prst="roundRect">
              <a:avLst>
                <a:gd name="adj" fmla="val 2708"/>
              </a:avLst>
            </a:prstGeom>
            <a:solidFill>
              <a:srgbClr val="FFFF00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pPr algn="l" eaLnBrk="1" latinLnBrk="1" hangingPunct="1">
                <a:lnSpc>
                  <a:spcPct val="100000"/>
                </a:lnSpc>
                <a:spcBef>
                  <a:spcPct val="0"/>
                </a:spcBef>
              </a:pPr>
              <a:endParaRPr lang="ko-KR" altLang="en-US" sz="825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  <p:sp>
          <p:nvSpPr>
            <p:cNvPr id="363538" name="Rectangle 29"/>
            <p:cNvSpPr>
              <a:spLocks noChangeArrowheads="1"/>
            </p:cNvSpPr>
            <p:nvPr/>
          </p:nvSpPr>
          <p:spPr bwMode="auto">
            <a:xfrm>
              <a:off x="930" y="1174"/>
              <a:ext cx="930" cy="58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급성입원시설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1. 2</a:t>
              </a:r>
              <a:r>
                <a:rPr lang="ko-KR" altLang="en-US" sz="900" dirty="0" err="1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차병원</a:t>
              </a: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응급포함</a:t>
              </a: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)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전문병원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  <a:buFont typeface="Wingdings" pitchFamily="2" charset="2"/>
                <a:buNone/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3. 3</a:t>
              </a:r>
              <a:r>
                <a:rPr lang="ko-KR" altLang="en-US" sz="900" dirty="0" err="1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차병원</a:t>
              </a: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응급포함</a:t>
              </a: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)</a:t>
              </a:r>
              <a:endParaRPr lang="en-US" altLang="ko-KR" sz="900" dirty="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3634956" y="2677703"/>
            <a:ext cx="692944" cy="581025"/>
            <a:chOff x="2064" y="1570"/>
            <a:chExt cx="582" cy="488"/>
          </a:xfrm>
        </p:grpSpPr>
        <p:pic>
          <p:nvPicPr>
            <p:cNvPr id="363575" name="Picture 13" descr="gree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64" y="1570"/>
              <a:ext cx="582" cy="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3543" name="Rectangle 41"/>
            <p:cNvSpPr>
              <a:spLocks noChangeArrowheads="1"/>
            </p:cNvSpPr>
            <p:nvPr/>
          </p:nvSpPr>
          <p:spPr bwMode="auto">
            <a:xfrm>
              <a:off x="2131" y="1616"/>
              <a:ext cx="465" cy="39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Swing</a:t>
              </a:r>
            </a:p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Bed</a:t>
              </a:r>
              <a:endParaRPr lang="en-US" altLang="ko-KR" sz="1650" dirty="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4" name="Group 59"/>
          <p:cNvGrpSpPr>
            <a:grpSpLocks/>
          </p:cNvGrpSpPr>
          <p:nvPr/>
        </p:nvGrpSpPr>
        <p:grpSpPr bwMode="auto">
          <a:xfrm>
            <a:off x="4651749" y="1714488"/>
            <a:ext cx="1458516" cy="756047"/>
            <a:chOff x="1020" y="799"/>
            <a:chExt cx="1225" cy="635"/>
          </a:xfrm>
        </p:grpSpPr>
        <p:sp>
          <p:nvSpPr>
            <p:cNvPr id="363578" name="AutoShape 58"/>
            <p:cNvSpPr>
              <a:spLocks noChangeArrowheads="1"/>
            </p:cNvSpPr>
            <p:nvPr/>
          </p:nvSpPr>
          <p:spPr bwMode="auto">
            <a:xfrm>
              <a:off x="1020" y="799"/>
              <a:ext cx="1225" cy="635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41" name="Rectangle 36"/>
            <p:cNvSpPr>
              <a:spLocks noChangeArrowheads="1"/>
            </p:cNvSpPr>
            <p:nvPr/>
          </p:nvSpPr>
          <p:spPr bwMode="auto">
            <a:xfrm>
              <a:off x="1020" y="799"/>
              <a:ext cx="1225" cy="6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간호시설 </a:t>
              </a: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nursing facility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숙련간호시설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특정질환전문간호시설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3. 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중간간호시설</a:t>
              </a:r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6812734" y="1931183"/>
            <a:ext cx="756047" cy="377428"/>
            <a:chOff x="930" y="890"/>
            <a:chExt cx="635" cy="317"/>
          </a:xfrm>
          <a:solidFill>
            <a:srgbClr val="FFFF00"/>
          </a:solidFill>
        </p:grpSpPr>
        <p:sp>
          <p:nvSpPr>
            <p:cNvPr id="363580" name="AutoShape 60"/>
            <p:cNvSpPr>
              <a:spLocks noChangeArrowheads="1"/>
            </p:cNvSpPr>
            <p:nvPr/>
          </p:nvSpPr>
          <p:spPr bwMode="auto">
            <a:xfrm>
              <a:off x="930" y="890"/>
              <a:ext cx="635" cy="317"/>
            </a:xfrm>
            <a:prstGeom prst="roundRect">
              <a:avLst>
                <a:gd name="adj" fmla="val 2708"/>
              </a:avLst>
            </a:prstGeom>
            <a:grpFill/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56" name="Rectangle 84"/>
            <p:cNvSpPr>
              <a:spLocks noChangeArrowheads="1"/>
            </p:cNvSpPr>
            <p:nvPr/>
          </p:nvSpPr>
          <p:spPr bwMode="auto">
            <a:xfrm>
              <a:off x="930" y="890"/>
              <a:ext cx="631" cy="317"/>
            </a:xfrm>
            <a:prstGeom prst="rect">
              <a:avLst/>
            </a:prstGeom>
            <a:grp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노인요양시설</a:t>
              </a:r>
            </a:p>
          </p:txBody>
        </p:sp>
      </p:grp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6812734" y="2415767"/>
            <a:ext cx="756047" cy="377428"/>
            <a:chOff x="930" y="890"/>
            <a:chExt cx="635" cy="317"/>
          </a:xfrm>
        </p:grpSpPr>
        <p:sp>
          <p:nvSpPr>
            <p:cNvPr id="363583" name="AutoShape 63"/>
            <p:cNvSpPr>
              <a:spLocks noChangeArrowheads="1"/>
            </p:cNvSpPr>
            <p:nvPr/>
          </p:nvSpPr>
          <p:spPr bwMode="auto">
            <a:xfrm>
              <a:off x="930" y="890"/>
              <a:ext cx="635" cy="317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84" name="Rectangle 84"/>
            <p:cNvSpPr>
              <a:spLocks noChangeArrowheads="1"/>
            </p:cNvSpPr>
            <p:nvPr/>
          </p:nvSpPr>
          <p:spPr bwMode="auto">
            <a:xfrm>
              <a:off x="930" y="890"/>
              <a:ext cx="631" cy="31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생활지원시설</a:t>
              </a:r>
            </a:p>
          </p:txBody>
        </p:sp>
      </p:grpSp>
      <p:grpSp>
        <p:nvGrpSpPr>
          <p:cNvPr id="7" name="Group 65"/>
          <p:cNvGrpSpPr>
            <a:grpSpLocks/>
          </p:cNvGrpSpPr>
          <p:nvPr/>
        </p:nvGrpSpPr>
        <p:grpSpPr bwMode="auto">
          <a:xfrm>
            <a:off x="6812734" y="2902733"/>
            <a:ext cx="756047" cy="377428"/>
            <a:chOff x="930" y="890"/>
            <a:chExt cx="635" cy="317"/>
          </a:xfrm>
        </p:grpSpPr>
        <p:sp>
          <p:nvSpPr>
            <p:cNvPr id="363586" name="AutoShape 66"/>
            <p:cNvSpPr>
              <a:spLocks noChangeArrowheads="1"/>
            </p:cNvSpPr>
            <p:nvPr/>
          </p:nvSpPr>
          <p:spPr bwMode="auto">
            <a:xfrm>
              <a:off x="930" y="890"/>
              <a:ext cx="635" cy="317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87" name="Rectangle 84"/>
            <p:cNvSpPr>
              <a:spLocks noChangeArrowheads="1"/>
            </p:cNvSpPr>
            <p:nvPr/>
          </p:nvSpPr>
          <p:spPr bwMode="auto">
            <a:xfrm>
              <a:off x="930" y="890"/>
              <a:ext cx="631" cy="31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주 거 시 설</a:t>
              </a:r>
            </a:p>
          </p:txBody>
        </p:sp>
      </p:grpSp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4922021" y="2925355"/>
            <a:ext cx="1106091" cy="1002506"/>
            <a:chOff x="431" y="890"/>
            <a:chExt cx="929" cy="842"/>
          </a:xfrm>
        </p:grpSpPr>
        <p:sp>
          <p:nvSpPr>
            <p:cNvPr id="363590" name="AutoShape 70"/>
            <p:cNvSpPr>
              <a:spLocks noChangeArrowheads="1"/>
            </p:cNvSpPr>
            <p:nvPr/>
          </p:nvSpPr>
          <p:spPr bwMode="auto">
            <a:xfrm>
              <a:off x="431" y="890"/>
              <a:ext cx="907" cy="816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40" name="Rectangle 34"/>
            <p:cNvSpPr>
              <a:spLocks noChangeArrowheads="1"/>
            </p:cNvSpPr>
            <p:nvPr/>
          </p:nvSpPr>
          <p:spPr bwMode="auto">
            <a:xfrm>
              <a:off x="431" y="890"/>
              <a:ext cx="929" cy="8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Home Health</a:t>
              </a:r>
              <a:endParaRPr lang="ko-KR" altLang="en-US" sz="900" dirty="0">
                <a:solidFill>
                  <a:schemeClr val="accent2">
                    <a:lumMod val="95000"/>
                    <a:lumOff val="5000"/>
                  </a:schemeClr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방문간호서비스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재활치료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3.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생활서비스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4.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의료장비 서비스</a:t>
              </a:r>
              <a:endParaRPr lang="ko-KR" altLang="en-US" sz="900" dirty="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9" name="Group 72"/>
          <p:cNvGrpSpPr>
            <a:grpSpLocks/>
          </p:cNvGrpSpPr>
          <p:nvPr/>
        </p:nvGrpSpPr>
        <p:grpSpPr bwMode="auto">
          <a:xfrm>
            <a:off x="1583508" y="5407807"/>
            <a:ext cx="701279" cy="270272"/>
            <a:chOff x="314" y="999"/>
            <a:chExt cx="317" cy="317"/>
          </a:xfrm>
        </p:grpSpPr>
        <p:sp>
          <p:nvSpPr>
            <p:cNvPr id="363593" name="AutoShape 73"/>
            <p:cNvSpPr>
              <a:spLocks noChangeArrowheads="1"/>
            </p:cNvSpPr>
            <p:nvPr/>
          </p:nvSpPr>
          <p:spPr bwMode="auto">
            <a:xfrm>
              <a:off x="314" y="999"/>
              <a:ext cx="317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6CCFF"/>
                </a:gs>
                <a:gs pos="100000">
                  <a:srgbClr val="0099CC"/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050">
                  <a:solidFill>
                    <a:schemeClr val="accent2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HY헤드라인M" pitchFamily="18" charset="-127"/>
                </a:rPr>
                <a:t>급성</a:t>
              </a:r>
            </a:p>
          </p:txBody>
        </p:sp>
        <p:sp>
          <p:nvSpPr>
            <p:cNvPr id="363594" name="AutoShape 74"/>
            <p:cNvSpPr>
              <a:spLocks noChangeArrowheads="1"/>
            </p:cNvSpPr>
            <p:nvPr/>
          </p:nvSpPr>
          <p:spPr bwMode="auto">
            <a:xfrm>
              <a:off x="340" y="1026"/>
              <a:ext cx="264" cy="6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10" name="Group 75"/>
          <p:cNvGrpSpPr>
            <a:grpSpLocks/>
          </p:cNvGrpSpPr>
          <p:nvPr/>
        </p:nvGrpSpPr>
        <p:grpSpPr bwMode="auto">
          <a:xfrm>
            <a:off x="7204449" y="5412569"/>
            <a:ext cx="701279" cy="270272"/>
            <a:chOff x="314" y="999"/>
            <a:chExt cx="317" cy="317"/>
          </a:xfrm>
        </p:grpSpPr>
        <p:sp>
          <p:nvSpPr>
            <p:cNvPr id="363596" name="AutoShape 76"/>
            <p:cNvSpPr>
              <a:spLocks noChangeArrowheads="1"/>
            </p:cNvSpPr>
            <p:nvPr/>
          </p:nvSpPr>
          <p:spPr bwMode="auto">
            <a:xfrm>
              <a:off x="314" y="999"/>
              <a:ext cx="317" cy="3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66CCFF"/>
                </a:gs>
                <a:gs pos="100000">
                  <a:srgbClr val="0099CC"/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050">
                  <a:solidFill>
                    <a:schemeClr val="accent2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HY헤드라인M" pitchFamily="18" charset="-127"/>
                </a:rPr>
                <a:t>비급성</a:t>
              </a:r>
            </a:p>
          </p:txBody>
        </p:sp>
        <p:sp>
          <p:nvSpPr>
            <p:cNvPr id="363597" name="AutoShape 77"/>
            <p:cNvSpPr>
              <a:spLocks noChangeArrowheads="1"/>
            </p:cNvSpPr>
            <p:nvPr/>
          </p:nvSpPr>
          <p:spPr bwMode="auto">
            <a:xfrm>
              <a:off x="340" y="1026"/>
              <a:ext cx="264" cy="6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0"/>
                </a:spcBef>
              </a:pPr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63598" name="AutoShape 78"/>
          <p:cNvSpPr>
            <a:spLocks noChangeArrowheads="1"/>
          </p:cNvSpPr>
          <p:nvPr/>
        </p:nvSpPr>
        <p:spPr bwMode="auto">
          <a:xfrm>
            <a:off x="3377780" y="2892016"/>
            <a:ext cx="286941" cy="161925"/>
          </a:xfrm>
          <a:prstGeom prst="rightArrow">
            <a:avLst>
              <a:gd name="adj1" fmla="val 41667"/>
              <a:gd name="adj2" fmla="val 69922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1" name="Group 80"/>
          <p:cNvGrpSpPr>
            <a:grpSpLocks/>
          </p:cNvGrpSpPr>
          <p:nvPr/>
        </p:nvGrpSpPr>
        <p:grpSpPr bwMode="auto">
          <a:xfrm>
            <a:off x="2221684" y="3982629"/>
            <a:ext cx="1097756" cy="1026319"/>
            <a:chOff x="1791" y="754"/>
            <a:chExt cx="922" cy="862"/>
          </a:xfrm>
        </p:grpSpPr>
        <p:sp>
          <p:nvSpPr>
            <p:cNvPr id="363599" name="AutoShape 79"/>
            <p:cNvSpPr>
              <a:spLocks noChangeArrowheads="1"/>
            </p:cNvSpPr>
            <p:nvPr/>
          </p:nvSpPr>
          <p:spPr bwMode="auto">
            <a:xfrm>
              <a:off x="1791" y="754"/>
              <a:ext cx="908" cy="862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48" name="Rectangle 59"/>
            <p:cNvSpPr>
              <a:spLocks noChangeArrowheads="1"/>
            </p:cNvSpPr>
            <p:nvPr/>
          </p:nvSpPr>
          <p:spPr bwMode="auto">
            <a:xfrm>
              <a:off x="1791" y="754"/>
              <a:ext cx="922" cy="83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외래진료기관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방문진료센터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응급진료센터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3.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외래수술센터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4.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영상진단센터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5. Poly Clinic</a:t>
              </a:r>
              <a:endParaRPr lang="ko-KR" altLang="en-US" sz="1650" dirty="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12" name="Group 82"/>
          <p:cNvGrpSpPr>
            <a:grpSpLocks/>
          </p:cNvGrpSpPr>
          <p:nvPr/>
        </p:nvGrpSpPr>
        <p:grpSpPr bwMode="auto">
          <a:xfrm>
            <a:off x="3518275" y="4036208"/>
            <a:ext cx="935831" cy="702469"/>
            <a:chOff x="1474" y="572"/>
            <a:chExt cx="786" cy="590"/>
          </a:xfrm>
        </p:grpSpPr>
        <p:sp>
          <p:nvSpPr>
            <p:cNvPr id="363601" name="AutoShape 81"/>
            <p:cNvSpPr>
              <a:spLocks noChangeArrowheads="1"/>
            </p:cNvSpPr>
            <p:nvPr/>
          </p:nvSpPr>
          <p:spPr bwMode="auto">
            <a:xfrm>
              <a:off x="1474" y="572"/>
              <a:ext cx="771" cy="590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42" name="Rectangle 39"/>
            <p:cNvSpPr>
              <a:spLocks noChangeArrowheads="1"/>
            </p:cNvSpPr>
            <p:nvPr/>
          </p:nvSpPr>
          <p:spPr bwMode="auto">
            <a:xfrm>
              <a:off x="1474" y="572"/>
              <a:ext cx="786" cy="587"/>
            </a:xfrm>
            <a:prstGeom prst="rect">
              <a:avLst/>
            </a:prstGeom>
            <a:solidFill>
              <a:srgbClr val="FFFF00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 dirty="0" err="1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아급성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 진료기관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요양병원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 dirty="0">
                  <a:solidFill>
                    <a:schemeClr val="accent3">
                      <a:lumMod val="7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노인보건시설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3.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재활병원</a:t>
              </a:r>
            </a:p>
          </p:txBody>
        </p:sp>
      </p:grpSp>
      <p:grpSp>
        <p:nvGrpSpPr>
          <p:cNvPr id="13" name="Group 84"/>
          <p:cNvGrpSpPr>
            <a:grpSpLocks/>
          </p:cNvGrpSpPr>
          <p:nvPr/>
        </p:nvGrpSpPr>
        <p:grpSpPr bwMode="auto">
          <a:xfrm>
            <a:off x="4598172" y="4410063"/>
            <a:ext cx="917972" cy="633413"/>
            <a:chOff x="1202" y="709"/>
            <a:chExt cx="771" cy="532"/>
          </a:xfrm>
        </p:grpSpPr>
        <p:sp>
          <p:nvSpPr>
            <p:cNvPr id="363603" name="AutoShape 83"/>
            <p:cNvSpPr>
              <a:spLocks noChangeArrowheads="1"/>
            </p:cNvSpPr>
            <p:nvPr/>
          </p:nvSpPr>
          <p:spPr bwMode="auto">
            <a:xfrm>
              <a:off x="1202" y="709"/>
              <a:ext cx="771" cy="498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50" name="Rectangle 63"/>
            <p:cNvSpPr>
              <a:spLocks noChangeArrowheads="1"/>
            </p:cNvSpPr>
            <p:nvPr/>
          </p:nvSpPr>
          <p:spPr bwMode="auto">
            <a:xfrm>
              <a:off x="1202" y="709"/>
              <a:ext cx="744" cy="5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연장서비스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이동검진차량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환자이송</a:t>
              </a:r>
              <a:endParaRPr lang="ko-KR" altLang="en-US" sz="900" dirty="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14" name="Group 86"/>
          <p:cNvGrpSpPr>
            <a:grpSpLocks/>
          </p:cNvGrpSpPr>
          <p:nvPr/>
        </p:nvGrpSpPr>
        <p:grpSpPr bwMode="auto">
          <a:xfrm>
            <a:off x="5685211" y="4396967"/>
            <a:ext cx="1890713" cy="592931"/>
            <a:chOff x="1247" y="709"/>
            <a:chExt cx="1588" cy="498"/>
          </a:xfrm>
        </p:grpSpPr>
        <p:sp>
          <p:nvSpPr>
            <p:cNvPr id="363605" name="AutoShape 85"/>
            <p:cNvSpPr>
              <a:spLocks noChangeArrowheads="1"/>
            </p:cNvSpPr>
            <p:nvPr/>
          </p:nvSpPr>
          <p:spPr bwMode="auto">
            <a:xfrm>
              <a:off x="1247" y="709"/>
              <a:ext cx="1588" cy="498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53" name="Rectangle 70"/>
            <p:cNvSpPr>
              <a:spLocks noChangeArrowheads="1"/>
            </p:cNvSpPr>
            <p:nvPr/>
          </p:nvSpPr>
          <p:spPr bwMode="auto">
            <a:xfrm>
              <a:off x="1247" y="709"/>
              <a:ext cx="1534" cy="48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지역사회 중심 서비스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1. 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건강증진 및 교육 프로그램</a:t>
              </a:r>
            </a:p>
            <a:p>
              <a:pPr algn="l"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2. 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자원봉사자 및 영양 프로그램 등</a:t>
              </a:r>
              <a:endParaRPr lang="ko-KR" altLang="en-US" sz="90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15" name="Group 88"/>
          <p:cNvGrpSpPr>
            <a:grpSpLocks/>
          </p:cNvGrpSpPr>
          <p:nvPr/>
        </p:nvGrpSpPr>
        <p:grpSpPr bwMode="auto">
          <a:xfrm>
            <a:off x="6823450" y="3975485"/>
            <a:ext cx="770335" cy="323850"/>
            <a:chOff x="1292" y="618"/>
            <a:chExt cx="647" cy="272"/>
          </a:xfrm>
        </p:grpSpPr>
        <p:sp>
          <p:nvSpPr>
            <p:cNvPr id="363607" name="AutoShape 87"/>
            <p:cNvSpPr>
              <a:spLocks noChangeArrowheads="1"/>
            </p:cNvSpPr>
            <p:nvPr/>
          </p:nvSpPr>
          <p:spPr bwMode="auto">
            <a:xfrm>
              <a:off x="1292" y="618"/>
              <a:ext cx="635" cy="272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55" name="Rectangle 83"/>
            <p:cNvSpPr>
              <a:spLocks noChangeArrowheads="1"/>
            </p:cNvSpPr>
            <p:nvPr/>
          </p:nvSpPr>
          <p:spPr bwMode="auto">
            <a:xfrm>
              <a:off x="1304" y="624"/>
              <a:ext cx="635" cy="25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호스피스</a:t>
              </a:r>
              <a:endParaRPr lang="ko-KR" altLang="en-US" sz="90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grpSp>
        <p:nvGrpSpPr>
          <p:cNvPr id="16" name="Group 90"/>
          <p:cNvGrpSpPr>
            <a:grpSpLocks/>
          </p:cNvGrpSpPr>
          <p:nvPr/>
        </p:nvGrpSpPr>
        <p:grpSpPr bwMode="auto">
          <a:xfrm>
            <a:off x="6812734" y="3413509"/>
            <a:ext cx="756047" cy="432197"/>
            <a:chOff x="1429" y="663"/>
            <a:chExt cx="635" cy="363"/>
          </a:xfrm>
        </p:grpSpPr>
        <p:sp>
          <p:nvSpPr>
            <p:cNvPr id="363609" name="AutoShape 89"/>
            <p:cNvSpPr>
              <a:spLocks noChangeArrowheads="1"/>
            </p:cNvSpPr>
            <p:nvPr/>
          </p:nvSpPr>
          <p:spPr bwMode="auto">
            <a:xfrm>
              <a:off x="1429" y="664"/>
              <a:ext cx="635" cy="362"/>
            </a:xfrm>
            <a:prstGeom prst="roundRect">
              <a:avLst>
                <a:gd name="adj" fmla="val 2708"/>
              </a:avLst>
            </a:prstGeom>
            <a:solidFill>
              <a:srgbClr val="FFFFFF"/>
            </a:solidFill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52" name="Rectangle 66"/>
            <p:cNvSpPr>
              <a:spLocks noChangeArrowheads="1"/>
            </p:cNvSpPr>
            <p:nvPr/>
          </p:nvSpPr>
          <p:spPr bwMode="auto">
            <a:xfrm>
              <a:off x="1466" y="663"/>
              <a:ext cx="552" cy="35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Adult Day </a:t>
              </a:r>
            </a:p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 dirty="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Care Center</a:t>
              </a:r>
              <a:endParaRPr lang="ko-KR" altLang="en-US" sz="900" dirty="0">
                <a:solidFill>
                  <a:schemeClr val="accent2">
                    <a:lumMod val="95000"/>
                    <a:lumOff val="5000"/>
                  </a:schemeClr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63611" name="AutoShape 91"/>
          <p:cNvSpPr>
            <a:spLocks noChangeArrowheads="1"/>
          </p:cNvSpPr>
          <p:nvPr/>
        </p:nvSpPr>
        <p:spPr bwMode="auto">
          <a:xfrm>
            <a:off x="2045471" y="3561147"/>
            <a:ext cx="1905000" cy="176213"/>
          </a:xfrm>
          <a:prstGeom prst="rightArrow">
            <a:avLst>
              <a:gd name="adj1" fmla="val 41667"/>
              <a:gd name="adj2" fmla="val 426577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12" name="AutoShape 92"/>
          <p:cNvSpPr>
            <a:spLocks noChangeArrowheads="1"/>
          </p:cNvSpPr>
          <p:nvPr/>
        </p:nvSpPr>
        <p:spPr bwMode="auto">
          <a:xfrm rot="10800000">
            <a:off x="4320756" y="2890826"/>
            <a:ext cx="492919" cy="161925"/>
          </a:xfrm>
          <a:prstGeom prst="rightArrow">
            <a:avLst>
              <a:gd name="adj1" fmla="val 41667"/>
              <a:gd name="adj2" fmla="val 120116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13" name="AutoShape 93"/>
          <p:cNvSpPr>
            <a:spLocks noChangeArrowheads="1"/>
          </p:cNvSpPr>
          <p:nvPr/>
        </p:nvSpPr>
        <p:spPr bwMode="auto">
          <a:xfrm>
            <a:off x="6163843" y="2027623"/>
            <a:ext cx="648891" cy="172640"/>
          </a:xfrm>
          <a:prstGeom prst="rightArrow">
            <a:avLst>
              <a:gd name="adj1" fmla="val 41667"/>
              <a:gd name="adj2" fmla="val 148309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14" name="AutoShape 94"/>
          <p:cNvSpPr>
            <a:spLocks noChangeArrowheads="1"/>
          </p:cNvSpPr>
          <p:nvPr/>
        </p:nvSpPr>
        <p:spPr bwMode="auto">
          <a:xfrm>
            <a:off x="6163843" y="2470534"/>
            <a:ext cx="648891" cy="280988"/>
          </a:xfrm>
          <a:prstGeom prst="rightArrow">
            <a:avLst>
              <a:gd name="adj1" fmla="val 41667"/>
              <a:gd name="adj2" fmla="val 91122"/>
            </a:avLst>
          </a:pr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15" name="AutoShape 95"/>
          <p:cNvSpPr>
            <a:spLocks noChangeArrowheads="1"/>
          </p:cNvSpPr>
          <p:nvPr/>
        </p:nvSpPr>
        <p:spPr bwMode="auto">
          <a:xfrm>
            <a:off x="6163843" y="2945594"/>
            <a:ext cx="648891" cy="280988"/>
          </a:xfrm>
          <a:prstGeom prst="rightArrow">
            <a:avLst>
              <a:gd name="adj1" fmla="val 41667"/>
              <a:gd name="adj2" fmla="val 91122"/>
            </a:avLst>
          </a:prstGeom>
          <a:gradFill rotWithShape="1">
            <a:gsLst>
              <a:gs pos="0">
                <a:srgbClr val="808080">
                  <a:gamma/>
                  <a:tint val="0"/>
                  <a:invGamma/>
                  <a:alpha val="0"/>
                </a:srgbClr>
              </a:gs>
              <a:gs pos="100000">
                <a:srgbClr val="80808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17" name="AutoShape 97"/>
          <p:cNvSpPr>
            <a:spLocks noChangeArrowheads="1"/>
          </p:cNvSpPr>
          <p:nvPr/>
        </p:nvSpPr>
        <p:spPr bwMode="auto">
          <a:xfrm>
            <a:off x="4468393" y="4144555"/>
            <a:ext cx="2358629" cy="172640"/>
          </a:xfrm>
          <a:prstGeom prst="rightArrow">
            <a:avLst>
              <a:gd name="adj1" fmla="val 41667"/>
              <a:gd name="adj2" fmla="val 539082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7" name="Group 69"/>
          <p:cNvGrpSpPr>
            <a:grpSpLocks/>
          </p:cNvGrpSpPr>
          <p:nvPr/>
        </p:nvGrpSpPr>
        <p:grpSpPr bwMode="auto">
          <a:xfrm>
            <a:off x="2222874" y="3467088"/>
            <a:ext cx="647700" cy="400050"/>
            <a:chOff x="204" y="754"/>
            <a:chExt cx="544" cy="336"/>
          </a:xfrm>
          <a:solidFill>
            <a:srgbClr val="FFFF00"/>
          </a:solidFill>
        </p:grpSpPr>
        <p:sp>
          <p:nvSpPr>
            <p:cNvPr id="363588" name="AutoShape 68"/>
            <p:cNvSpPr>
              <a:spLocks noChangeArrowheads="1"/>
            </p:cNvSpPr>
            <p:nvPr/>
          </p:nvSpPr>
          <p:spPr bwMode="auto">
            <a:xfrm>
              <a:off x="204" y="754"/>
              <a:ext cx="544" cy="317"/>
            </a:xfrm>
            <a:prstGeom prst="roundRect">
              <a:avLst>
                <a:gd name="adj" fmla="val 2708"/>
              </a:avLst>
            </a:prstGeom>
            <a:grpFill/>
            <a:ln w="38100" algn="ctr">
              <a:solidFill>
                <a:srgbClr val="DDDDDD"/>
              </a:solidFill>
              <a:round/>
              <a:headEnd/>
              <a:tailEnd/>
            </a:ln>
            <a:effectLst>
              <a:outerShdw dist="35921" dir="2700000" algn="ctr" rotWithShape="0">
                <a:srgbClr val="376289"/>
              </a:outerShdw>
            </a:effectLst>
          </p:spPr>
          <p:txBody>
            <a:bodyPr/>
            <a:lstStyle/>
            <a:p>
              <a:endParaRPr lang="ko-KR" altLang="en-US" sz="1650">
                <a:solidFill>
                  <a:schemeClr val="accent2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63568" name="Rectangle 98"/>
            <p:cNvSpPr>
              <a:spLocks noChangeArrowheads="1"/>
            </p:cNvSpPr>
            <p:nvPr/>
          </p:nvSpPr>
          <p:spPr bwMode="auto">
            <a:xfrm>
              <a:off x="204" y="754"/>
              <a:ext cx="544" cy="336"/>
            </a:xfrm>
            <a:prstGeom prst="rect">
              <a:avLst/>
            </a:prstGeom>
            <a:grpFill/>
            <a:ln w="254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en-US" altLang="ko-KR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1</a:t>
              </a: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차진료</a:t>
              </a:r>
            </a:p>
            <a:p>
              <a:pPr eaLnBrk="1" latinLnBrk="1" hangingPunct="1">
                <a:lnSpc>
                  <a:spcPct val="100000"/>
                </a:lnSpc>
                <a:spcBef>
                  <a:spcPct val="20000"/>
                </a:spcBef>
              </a:pPr>
              <a:r>
                <a:rPr lang="ko-KR" altLang="en-US" sz="900">
                  <a:solidFill>
                    <a:schemeClr val="accent2">
                      <a:lumMod val="95000"/>
                      <a:lumOff val="5000"/>
                    </a:schemeClr>
                  </a:solidFill>
                  <a:latin typeface="HY헤드라인M" pitchFamily="18" charset="-127"/>
                  <a:ea typeface="HY헤드라인M" pitchFamily="18" charset="-127"/>
                </a:rPr>
                <a:t>개업의</a:t>
              </a:r>
              <a:endParaRPr lang="ko-KR" altLang="en-US" sz="900">
                <a:solidFill>
                  <a:schemeClr val="accent2">
                    <a:lumMod val="95000"/>
                    <a:lumOff val="5000"/>
                  </a:schemeClr>
                </a:solidFill>
                <a:latin typeface="굴림" pitchFamily="50" charset="-127"/>
              </a:endParaRPr>
            </a:p>
          </p:txBody>
        </p:sp>
      </p:grpSp>
      <p:sp>
        <p:nvSpPr>
          <p:cNvPr id="363619" name="AutoShape 99"/>
          <p:cNvSpPr>
            <a:spLocks noChangeArrowheads="1"/>
          </p:cNvSpPr>
          <p:nvPr/>
        </p:nvSpPr>
        <p:spPr bwMode="auto">
          <a:xfrm>
            <a:off x="4760097" y="2502683"/>
            <a:ext cx="108347" cy="1101328"/>
          </a:xfrm>
          <a:prstGeom prst="upDownArrow">
            <a:avLst>
              <a:gd name="adj1" fmla="val 50000"/>
              <a:gd name="adj2" fmla="val 203297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0" name="AutoShape 100"/>
          <p:cNvSpPr>
            <a:spLocks noChangeArrowheads="1"/>
          </p:cNvSpPr>
          <p:nvPr/>
        </p:nvSpPr>
        <p:spPr bwMode="auto">
          <a:xfrm>
            <a:off x="3950471" y="3554005"/>
            <a:ext cx="971550" cy="173831"/>
          </a:xfrm>
          <a:prstGeom prst="rightArrow">
            <a:avLst>
              <a:gd name="adj1" fmla="val 41667"/>
              <a:gd name="adj2" fmla="val 220534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2" name="AutoShape 102"/>
          <p:cNvSpPr>
            <a:spLocks noChangeArrowheads="1"/>
          </p:cNvSpPr>
          <p:nvPr/>
        </p:nvSpPr>
        <p:spPr bwMode="auto">
          <a:xfrm>
            <a:off x="3895703" y="3240869"/>
            <a:ext cx="108347" cy="795338"/>
          </a:xfrm>
          <a:prstGeom prst="upDownArrow">
            <a:avLst>
              <a:gd name="adj1" fmla="val 50000"/>
              <a:gd name="adj2" fmla="val 146813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3" name="AutoShape 103"/>
          <p:cNvSpPr>
            <a:spLocks noChangeArrowheads="1"/>
          </p:cNvSpPr>
          <p:nvPr/>
        </p:nvSpPr>
        <p:spPr bwMode="auto">
          <a:xfrm>
            <a:off x="5407797" y="2484822"/>
            <a:ext cx="108347" cy="471488"/>
          </a:xfrm>
          <a:prstGeom prst="upDownArrow">
            <a:avLst>
              <a:gd name="adj1" fmla="val 50000"/>
              <a:gd name="adj2" fmla="val 87033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4" name="AutoShape 104"/>
          <p:cNvSpPr>
            <a:spLocks noChangeArrowheads="1"/>
          </p:cNvSpPr>
          <p:nvPr/>
        </p:nvSpPr>
        <p:spPr bwMode="auto">
          <a:xfrm>
            <a:off x="5138716" y="3927861"/>
            <a:ext cx="107156" cy="486965"/>
          </a:xfrm>
          <a:prstGeom prst="upDownArrow">
            <a:avLst>
              <a:gd name="adj1" fmla="val 50000"/>
              <a:gd name="adj2" fmla="val 90889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5" name="AutoShape 105"/>
          <p:cNvSpPr>
            <a:spLocks noChangeArrowheads="1"/>
          </p:cNvSpPr>
          <p:nvPr/>
        </p:nvSpPr>
        <p:spPr bwMode="auto">
          <a:xfrm>
            <a:off x="2491957" y="3323022"/>
            <a:ext cx="108347" cy="161925"/>
          </a:xfrm>
          <a:prstGeom prst="upDownArrow">
            <a:avLst>
              <a:gd name="adj1" fmla="val 50000"/>
              <a:gd name="adj2" fmla="val 29890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6" name="AutoShape 106"/>
          <p:cNvSpPr>
            <a:spLocks noChangeArrowheads="1"/>
          </p:cNvSpPr>
          <p:nvPr/>
        </p:nvSpPr>
        <p:spPr bwMode="auto">
          <a:xfrm>
            <a:off x="2491957" y="3842135"/>
            <a:ext cx="108347" cy="161925"/>
          </a:xfrm>
          <a:prstGeom prst="upDownArrow">
            <a:avLst>
              <a:gd name="adj1" fmla="val 50000"/>
              <a:gd name="adj2" fmla="val 29890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7" name="AutoShape 107"/>
          <p:cNvSpPr>
            <a:spLocks noChangeArrowheads="1"/>
          </p:cNvSpPr>
          <p:nvPr/>
        </p:nvSpPr>
        <p:spPr bwMode="auto">
          <a:xfrm>
            <a:off x="6056688" y="2484822"/>
            <a:ext cx="107156" cy="1713309"/>
          </a:xfrm>
          <a:prstGeom prst="upDownArrow">
            <a:avLst>
              <a:gd name="adj1" fmla="val 50000"/>
              <a:gd name="adj2" fmla="val 319778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8" name="AutoShape 108"/>
          <p:cNvSpPr>
            <a:spLocks noChangeArrowheads="1"/>
          </p:cNvSpPr>
          <p:nvPr/>
        </p:nvSpPr>
        <p:spPr bwMode="auto">
          <a:xfrm>
            <a:off x="6272191" y="2146684"/>
            <a:ext cx="108347" cy="2051447"/>
          </a:xfrm>
          <a:prstGeom prst="upDownArrow">
            <a:avLst>
              <a:gd name="adj1" fmla="val 50000"/>
              <a:gd name="adj2" fmla="val 378681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29" name="AutoShape 109"/>
          <p:cNvSpPr>
            <a:spLocks noChangeArrowheads="1"/>
          </p:cNvSpPr>
          <p:nvPr/>
        </p:nvSpPr>
        <p:spPr bwMode="auto">
          <a:xfrm>
            <a:off x="6056688" y="3550433"/>
            <a:ext cx="756047" cy="172640"/>
          </a:xfrm>
          <a:prstGeom prst="rightArrow">
            <a:avLst>
              <a:gd name="adj1" fmla="val 41667"/>
              <a:gd name="adj2" fmla="val 172800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63630" name="AutoShape 110"/>
          <p:cNvSpPr>
            <a:spLocks noChangeArrowheads="1"/>
          </p:cNvSpPr>
          <p:nvPr/>
        </p:nvSpPr>
        <p:spPr bwMode="auto">
          <a:xfrm rot="5400000">
            <a:off x="3384925" y="4288620"/>
            <a:ext cx="107156" cy="216694"/>
          </a:xfrm>
          <a:prstGeom prst="upDownArrow">
            <a:avLst>
              <a:gd name="adj1" fmla="val 50000"/>
              <a:gd name="adj2" fmla="val 40444"/>
            </a:avLst>
          </a:prstGeom>
          <a:solidFill>
            <a:schemeClr val="folHlink"/>
          </a:solidFill>
          <a:ln w="38100">
            <a:noFill/>
            <a:miter lim="800000"/>
            <a:headEnd/>
            <a:tailEnd/>
          </a:ln>
          <a:effectLst/>
        </p:spPr>
        <p:txBody>
          <a:bodyPr wrap="none" lIns="69056" tIns="34529" rIns="69056" bIns="34529" anchor="ctr"/>
          <a:lstStyle/>
          <a:p>
            <a:endParaRPr lang="ko-KR" altLang="en-US" sz="1650">
              <a:solidFill>
                <a:schemeClr val="accent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9" name="제목 1"/>
          <p:cNvSpPr>
            <a:spLocks noGrp="1"/>
          </p:cNvSpPr>
          <p:nvPr>
            <p:ph type="title"/>
          </p:nvPr>
        </p:nvSpPr>
        <p:spPr>
          <a:xfrm>
            <a:off x="885802" y="375284"/>
            <a:ext cx="6678215" cy="603725"/>
          </a:xfrm>
        </p:spPr>
        <p:txBody>
          <a:bodyPr>
            <a:noAutofit/>
          </a:bodyPr>
          <a:lstStyle/>
          <a:p>
            <a:r>
              <a:rPr lang="ko-KR" altLang="en-US" sz="2400" dirty="0">
                <a:latin typeface="+mj-ea"/>
              </a:rPr>
              <a:t>참고</a:t>
            </a:r>
            <a:r>
              <a:rPr lang="en-US" altLang="ko-KR" sz="2700" dirty="0">
                <a:latin typeface="+mj-ea"/>
              </a:rPr>
              <a:t>: </a:t>
            </a:r>
            <a:r>
              <a:rPr lang="ko-KR" altLang="en-US" sz="2800" b="1" dirty="0">
                <a:latin typeface="+mj-ea"/>
              </a:rPr>
              <a:t>통합적 보건서비스 </a:t>
            </a:r>
            <a:r>
              <a:rPr lang="ko-KR" altLang="en-US" sz="2800" b="1" dirty="0" err="1">
                <a:latin typeface="+mj-ea"/>
              </a:rPr>
              <a:t>제공시스템</a:t>
            </a:r>
            <a:r>
              <a:rPr lang="ko-KR" altLang="en-US" sz="2800" b="1" dirty="0">
                <a:latin typeface="+mj-ea"/>
              </a:rPr>
              <a:t> 구축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77634" y="1970838"/>
            <a:ext cx="323678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50" dirty="0"/>
              <a:t>Integrated Care Delivery System</a:t>
            </a:r>
            <a:endParaRPr lang="ko-KR" altLang="en-US" sz="1650" dirty="0"/>
          </a:p>
        </p:txBody>
      </p:sp>
    </p:spTree>
    <p:extLst>
      <p:ext uri="{BB962C8B-B14F-4D97-AF65-F5344CB8AC3E}">
        <p14:creationId xmlns:p14="http://schemas.microsoft.com/office/powerpoint/2010/main" val="788590330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93" y="212979"/>
            <a:ext cx="7543800" cy="804966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3. </a:t>
            </a:r>
            <a:r>
              <a:rPr lang="ko-KR" altLang="en-US" sz="2800" b="1" dirty="0">
                <a:latin typeface="+mj-ea"/>
              </a:rPr>
              <a:t>인력 확충과 일자리 창출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562" y="1196752"/>
            <a:ext cx="7882902" cy="1800200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  <a:spcBef>
                <a:spcPts val="600"/>
              </a:spcBef>
            </a:pPr>
            <a:r>
              <a:rPr lang="ko-KR" altLang="en-US" sz="1600" dirty="0">
                <a:latin typeface="+mn-ea"/>
              </a:rPr>
              <a:t>보건 및 사회복지종사자 비중이 </a:t>
            </a:r>
            <a:r>
              <a:rPr lang="en-US" altLang="ko-KR" sz="1600" dirty="0">
                <a:latin typeface="+mn-ea"/>
              </a:rPr>
              <a:t>8.1%</a:t>
            </a:r>
            <a:r>
              <a:rPr lang="ko-KR" altLang="en-US" sz="1600" dirty="0">
                <a:latin typeface="+mn-ea"/>
              </a:rPr>
              <a:t>에 불과하여 주요 선진국에 비해 부족함</a:t>
            </a:r>
            <a:endParaRPr lang="en-US" altLang="ko-KR" sz="1600" dirty="0">
              <a:latin typeface="+mn-ea"/>
            </a:endParaRPr>
          </a:p>
          <a:p>
            <a:pPr latinLnBrk="0">
              <a:lnSpc>
                <a:spcPct val="100000"/>
              </a:lnSpc>
              <a:spcBef>
                <a:spcPts val="600"/>
              </a:spcBef>
            </a:pPr>
            <a:r>
              <a:rPr lang="ko-KR" altLang="en-US" sz="1600" dirty="0">
                <a:latin typeface="+mn-ea"/>
              </a:rPr>
              <a:t>급속한 고령화와 지속적인 소득수준 상승으로 의료비 </a:t>
            </a:r>
            <a:r>
              <a:rPr lang="ko-KR" altLang="en-US" sz="1600" dirty="0" err="1">
                <a:latin typeface="+mn-ea"/>
              </a:rPr>
              <a:t>급증추세의</a:t>
            </a:r>
            <a:r>
              <a:rPr lang="ko-KR" altLang="en-US" sz="1600" dirty="0">
                <a:latin typeface="+mn-ea"/>
              </a:rPr>
              <a:t> 지속은 불가피한 현상이며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급속한 의료비 증가에 비례하여 보건부문 고용이 증가해야 의료비 증가가 경제성장과 </a:t>
            </a:r>
            <a:r>
              <a:rPr lang="ko-KR" altLang="en-US" sz="1600" dirty="0" err="1">
                <a:latin typeface="+mn-ea"/>
              </a:rPr>
              <a:t>고용없는</a:t>
            </a:r>
            <a:r>
              <a:rPr lang="ko-KR" altLang="en-US" sz="1600" dirty="0">
                <a:latin typeface="+mn-ea"/>
              </a:rPr>
              <a:t> 성장 문제를 해결하는 순기능을 발휘할 수 있음 </a:t>
            </a:r>
            <a:endParaRPr lang="en-US" altLang="ko-KR" sz="1600" dirty="0">
              <a:latin typeface="+mn-ea"/>
            </a:endParaRPr>
          </a:p>
          <a:p>
            <a:pPr latinLnBrk="0">
              <a:lnSpc>
                <a:spcPct val="100000"/>
              </a:lnSpc>
              <a:spcBef>
                <a:spcPts val="600"/>
              </a:spcBef>
            </a:pPr>
            <a:r>
              <a:rPr lang="ko-KR" altLang="en-US" sz="1600" dirty="0">
                <a:latin typeface="+mn-ea"/>
              </a:rPr>
              <a:t>여성과 청년 일자리 창출의 최적지</a:t>
            </a:r>
            <a:endParaRPr lang="en-US" altLang="ko-KR" sz="1100" dirty="0">
              <a:latin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1368B43-8620-4F02-91BA-6E7FC91FF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324" y="2880260"/>
            <a:ext cx="7093148" cy="397941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잉크 5">
                <a:extLst>
                  <a:ext uri="{FF2B5EF4-FFF2-40B4-BE49-F238E27FC236}">
                    <a16:creationId xmlns:a16="http://schemas.microsoft.com/office/drawing/2014/main" id="{012B24D8-E7D4-4586-84CD-D81022C68341}"/>
                  </a:ext>
                </a:extLst>
              </p14:cNvPr>
              <p14:cNvContentPartPr/>
              <p14:nvPr/>
            </p14:nvContentPartPr>
            <p14:xfrm>
              <a:off x="4668522" y="6057498"/>
              <a:ext cx="209160" cy="185040"/>
            </p14:xfrm>
          </p:contentPart>
        </mc:Choice>
        <mc:Fallback xmlns="">
          <p:pic>
            <p:nvPicPr>
              <p:cNvPr id="6" name="잉크 5">
                <a:extLst>
                  <a:ext uri="{FF2B5EF4-FFF2-40B4-BE49-F238E27FC236}">
                    <a16:creationId xmlns:a16="http://schemas.microsoft.com/office/drawing/2014/main" id="{012B24D8-E7D4-4586-84CD-D81022C6834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14882" y="5949858"/>
                <a:ext cx="316800" cy="40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BF580474-F855-4D69-9DB8-D495D2D157E2}"/>
                  </a:ext>
                </a:extLst>
              </p14:cNvPr>
              <p14:cNvContentPartPr/>
              <p14:nvPr/>
            </p14:nvContentPartPr>
            <p14:xfrm>
              <a:off x="4844562" y="4810098"/>
              <a:ext cx="360" cy="28044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BF580474-F855-4D69-9DB8-D495D2D157E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90562" y="4702098"/>
                <a:ext cx="108000" cy="49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4806306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18" y="332656"/>
            <a:ext cx="7543800" cy="542891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3-1. </a:t>
            </a:r>
            <a:r>
              <a:rPr lang="ko-KR" altLang="en-US" sz="2800" b="1" dirty="0">
                <a:latin typeface="+mj-ea"/>
              </a:rPr>
              <a:t>인력 확충의 핵심 </a:t>
            </a:r>
            <a:r>
              <a:rPr lang="en-US" altLang="ko-KR" sz="2800" b="1" dirty="0">
                <a:latin typeface="+mj-ea"/>
              </a:rPr>
              <a:t>: </a:t>
            </a:r>
            <a:r>
              <a:rPr lang="ko-KR" altLang="en-US" sz="2800" b="1" dirty="0">
                <a:latin typeface="+mj-ea"/>
              </a:rPr>
              <a:t>의사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894" y="1268760"/>
            <a:ext cx="7697047" cy="19621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400" dirty="0" err="1">
                <a:latin typeface="+mn-ea"/>
              </a:rPr>
              <a:t>의료수요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의료비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 급증에도 불구하고 의사 수는 매우 부족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400" dirty="0">
                <a:latin typeface="+mn-ea"/>
              </a:rPr>
              <a:t>고령화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보장성 강화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감염병</a:t>
            </a:r>
            <a:r>
              <a:rPr lang="ko-KR" altLang="en-US" sz="1400" dirty="0">
                <a:latin typeface="+mn-ea"/>
              </a:rPr>
              <a:t> 대유행 등 의료서비스 수요 폭증에 대비하고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제약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 err="1">
                <a:latin typeface="+mn-ea"/>
              </a:rPr>
              <a:t>의공학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정보기술</a:t>
            </a:r>
            <a:r>
              <a:rPr lang="en-US" altLang="ko-KR" sz="1400" dirty="0">
                <a:latin typeface="+mn-ea"/>
              </a:rPr>
              <a:t>(IT)·</a:t>
            </a:r>
            <a:r>
              <a:rPr lang="ko-KR" altLang="en-US" sz="1400" dirty="0">
                <a:latin typeface="+mn-ea"/>
              </a:rPr>
              <a:t>생명공학</a:t>
            </a:r>
            <a:r>
              <a:rPr lang="en-US" altLang="ko-KR" sz="1400" dirty="0">
                <a:latin typeface="+mn-ea"/>
              </a:rPr>
              <a:t>(BT) </a:t>
            </a:r>
            <a:r>
              <a:rPr lang="ko-KR" altLang="en-US" sz="1400" dirty="0">
                <a:latin typeface="+mn-ea"/>
              </a:rPr>
              <a:t>등 의사의 전문성을 요구하는 고부가가치 </a:t>
            </a:r>
            <a:r>
              <a:rPr lang="ko-KR" altLang="en-US" sz="1400" dirty="0" err="1">
                <a:latin typeface="+mn-ea"/>
              </a:rPr>
              <a:t>신산업의</a:t>
            </a:r>
            <a:r>
              <a:rPr lang="ko-KR" altLang="en-US" sz="1400" dirty="0">
                <a:latin typeface="+mn-ea"/>
              </a:rPr>
              <a:t> 육성을 위한 인적 인프라 구축이 요구됨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400" dirty="0">
                <a:latin typeface="+mn-ea"/>
              </a:rPr>
              <a:t>의사 수의 증가는 협력하여 일하는 </a:t>
            </a:r>
            <a:r>
              <a:rPr lang="ko-KR" altLang="en-US" sz="1400" dirty="0" err="1">
                <a:latin typeface="+mn-ea"/>
              </a:rPr>
              <a:t>보건인력의</a:t>
            </a:r>
            <a:r>
              <a:rPr lang="ko-KR" altLang="en-US" sz="1400" dirty="0">
                <a:latin typeface="+mn-ea"/>
              </a:rPr>
              <a:t> 고용 증가를 수반</a:t>
            </a:r>
            <a:endParaRPr lang="en-US" altLang="ko-KR" sz="1400" dirty="0">
              <a:latin typeface="+mn-ea"/>
            </a:endParaRPr>
          </a:p>
          <a:p>
            <a:pPr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dirty="0">
                <a:latin typeface="+mn-ea"/>
              </a:rPr>
              <a:t>보수지불제도 개혁 등의 정책 배합으로 의사 수 증가가 불필요한 의료비 증가로 귀결되는 상황을 제어할 수 있음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600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FFD9A4-F05E-4CFF-BF97-CB69EC774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4120" y="2845485"/>
            <a:ext cx="6192688" cy="339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27552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3-2. </a:t>
            </a:r>
            <a:r>
              <a:rPr lang="ko-KR" altLang="en-US" sz="2800" b="1" dirty="0">
                <a:latin typeface="+mj-ea"/>
              </a:rPr>
              <a:t>신규 직종 도입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93" y="1340768"/>
            <a:ext cx="7543801" cy="47525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600">
                <a:solidFill>
                  <a:srgbClr val="00B0F0"/>
                </a:solidFill>
                <a:latin typeface="+mn-ea"/>
              </a:rPr>
              <a:t>기술 혼합 개혁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(skill-mix reform)</a:t>
            </a:r>
            <a:r>
              <a:rPr lang="ko-KR" altLang="en-US" sz="1600">
                <a:latin typeface="+mn-ea"/>
              </a:rPr>
              <a:t>의 일환으로서 의사를 중심으로 한 효율적인 팀 기반의 의료서비스 제공을 도모하기 위한 첫걸음이라는 측면에서 보건의료 서비스체계의 효과성을 높이는데 중요한 역할을 할 수 있음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600">
                <a:latin typeface="+mn-ea"/>
              </a:rPr>
              <a:t>기술 혼합 개혁은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의사의 업무범위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(scope of practice)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를 재구성</a:t>
            </a:r>
            <a:r>
              <a:rPr lang="ko-KR" altLang="en-US" sz="1600">
                <a:latin typeface="+mn-ea"/>
              </a:rPr>
              <a:t>하여 의사는 더욱 복잡하고 비정형적인 의사결정이 필요한 고도의 업무에 집중하게 하고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상대적으로 단순하고 반복적이며 정형적인 업무는 새로운 보건의료 직종이 담당하도록 분업화하여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이들 직종들이 팀을 이루어 협력함으로써 의료서비스 제공의 효율성을 높이고 의료서비스의 질을 향상시키려는 개혁을 의미하며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선진국에서 지향하는  보편적인 보건인력정책임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600">
                <a:latin typeface="+mn-ea"/>
              </a:rPr>
              <a:t>새로운 보건의료 직종이 도입되면 양성에 시간과 자원이 크게 소요되는 의사 인력 공급을 최소화 하면서도 서비스의 질은 유지하거나 오히려 향상시킬 가능성이 커지게 됨</a:t>
            </a:r>
            <a:r>
              <a:rPr lang="en-US" altLang="ko-KR" sz="1600">
                <a:latin typeface="+mn-ea"/>
              </a:rPr>
              <a:t>. </a:t>
            </a:r>
            <a:r>
              <a:rPr lang="ko-KR" altLang="en-US" sz="1600">
                <a:latin typeface="+mn-ea"/>
              </a:rPr>
              <a:t>국민의 변화하는 다양한 보건 요구를 비용효과적으로 충족시킬 수 있는 보건의료 서비스 제공이 가능해 지게 될 것임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o-KR" altLang="en-US" sz="1600">
                <a:latin typeface="+mn-ea"/>
              </a:rPr>
              <a:t>고령화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의과학 기술의 발전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질병 패턴의 변화</a:t>
            </a:r>
            <a:r>
              <a:rPr lang="en-US" altLang="ko-KR" sz="1600">
                <a:latin typeface="+mn-ea"/>
              </a:rPr>
              <a:t>, </a:t>
            </a:r>
            <a:r>
              <a:rPr lang="ko-KR" altLang="en-US" sz="1600">
                <a:latin typeface="+mn-ea"/>
              </a:rPr>
              <a:t>그리고 보건의료 재정 및 서비스 전달체계의 변화에 부응하여 국민보건체계의 혁신을 가져오는 중요한 전기가 될 수 있음</a:t>
            </a:r>
            <a:endParaRPr lang="en-US" altLang="ko-KR" sz="1600"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ko-KR" sz="1600">
                <a:solidFill>
                  <a:srgbClr val="00B0F0"/>
                </a:solidFill>
                <a:latin typeface="+mn-ea"/>
              </a:rPr>
              <a:t>PA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합법화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,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호흡치료사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(Respiratory Therapists),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검안사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(Optometrists),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청능사</a:t>
            </a:r>
            <a:r>
              <a:rPr lang="en-US" altLang="ko-KR" sz="1600">
                <a:solidFill>
                  <a:srgbClr val="00B0F0"/>
                </a:solidFill>
                <a:latin typeface="+mn-ea"/>
              </a:rPr>
              <a:t>(Audiologists) </a:t>
            </a:r>
            <a:r>
              <a:rPr lang="ko-KR" altLang="en-US" sz="1600">
                <a:solidFill>
                  <a:srgbClr val="00B0F0"/>
                </a:solidFill>
                <a:latin typeface="+mn-ea"/>
              </a:rPr>
              <a:t>등의 우선 도입</a:t>
            </a:r>
            <a:r>
              <a:rPr lang="ko-KR" altLang="en-US" sz="1600">
                <a:latin typeface="+mn-ea"/>
              </a:rPr>
              <a:t>을 추진할 필요가 있음</a:t>
            </a:r>
          </a:p>
          <a:p>
            <a:pPr>
              <a:lnSpc>
                <a:spcPct val="100000"/>
              </a:lnSpc>
            </a:pPr>
            <a:endParaRPr lang="en-US" altLang="ko-KR" sz="7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02738029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4. </a:t>
            </a:r>
            <a:r>
              <a:rPr lang="ko-KR" altLang="en-US" sz="2800" b="1" dirty="0" err="1">
                <a:latin typeface="+mj-ea"/>
              </a:rPr>
              <a:t>협업체계</a:t>
            </a:r>
            <a:r>
              <a:rPr lang="ko-KR" altLang="en-US" sz="2800" b="1" dirty="0">
                <a:latin typeface="+mj-ea"/>
              </a:rPr>
              <a:t> 구축을 위한 </a:t>
            </a:r>
            <a:r>
              <a:rPr lang="en-US" altLang="ko-KR" sz="2800" b="1" dirty="0">
                <a:latin typeface="+mj-ea"/>
              </a:rPr>
              <a:t>PA </a:t>
            </a:r>
            <a:r>
              <a:rPr lang="ko-KR" altLang="en-US" sz="2800" b="1" dirty="0">
                <a:latin typeface="+mj-ea"/>
              </a:rPr>
              <a:t>합법화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93" y="1412776"/>
            <a:ext cx="7543801" cy="397840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600">
                <a:latin typeface="+mn-ea"/>
              </a:rPr>
              <a:t>의사 부족 현상의 심화로 인하여 의사의 고유영역인 의료행위를 수행하는 불법 </a:t>
            </a:r>
            <a:r>
              <a:rPr lang="en-US" altLang="ko-KR" sz="1600">
                <a:latin typeface="+mn-ea"/>
              </a:rPr>
              <a:t>PA(Physician Assitant) </a:t>
            </a:r>
            <a:r>
              <a:rPr lang="ko-KR" altLang="en-US" sz="1600">
                <a:latin typeface="+mn-ea"/>
              </a:rPr>
              <a:t>운용 관행이 확산되고 있음</a:t>
            </a:r>
            <a:endParaRPr lang="en-US" altLang="ko-KR" sz="16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불법 </a:t>
            </a:r>
            <a:r>
              <a:rPr lang="en-US" altLang="ko-KR" sz="1600">
                <a:latin typeface="+mn-ea"/>
              </a:rPr>
              <a:t>PA</a:t>
            </a:r>
            <a:r>
              <a:rPr lang="ko-KR" altLang="en-US" sz="1600">
                <a:latin typeface="+mn-ea"/>
              </a:rPr>
              <a:t> 문제는 법과 현실이 불일치하는 한국 의료의 대표적인 치부이자 후진적 관행이므로 즉각 개선이 요구됨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대안</a:t>
            </a:r>
            <a:r>
              <a:rPr lang="en-US" altLang="ko-KR" sz="1600">
                <a:latin typeface="+mn-ea"/>
              </a:rPr>
              <a:t>1</a:t>
            </a:r>
            <a:r>
              <a:rPr lang="ko-KR" altLang="en-US" sz="1600">
                <a:latin typeface="+mn-ea"/>
              </a:rPr>
              <a:t> </a:t>
            </a:r>
            <a:r>
              <a:rPr lang="en-US" altLang="ko-KR" sz="1600">
                <a:latin typeface="+mn-ea"/>
              </a:rPr>
              <a:t>: </a:t>
            </a:r>
            <a:r>
              <a:rPr lang="ko-KR" altLang="en-US" sz="1600">
                <a:latin typeface="+mn-ea"/>
              </a:rPr>
              <a:t>의사 수를 대폭 증가시켜 </a:t>
            </a:r>
            <a:r>
              <a:rPr lang="en-US" altLang="ko-KR" sz="1600">
                <a:latin typeface="+mn-ea"/>
              </a:rPr>
              <a:t>PA </a:t>
            </a:r>
            <a:r>
              <a:rPr lang="ko-KR" altLang="en-US" sz="1600">
                <a:latin typeface="+mn-ea"/>
              </a:rPr>
              <a:t>운용 필요성 없애고 </a:t>
            </a:r>
            <a:r>
              <a:rPr lang="en-US" altLang="ko-KR" sz="1600">
                <a:latin typeface="+mn-ea"/>
              </a:rPr>
              <a:t>PA </a:t>
            </a:r>
            <a:r>
              <a:rPr lang="ko-KR" altLang="en-US" sz="1600">
                <a:latin typeface="+mn-ea"/>
              </a:rPr>
              <a:t>운용관행 불식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대안</a:t>
            </a:r>
            <a:r>
              <a:rPr lang="en-US" altLang="ko-KR" sz="1600">
                <a:latin typeface="+mn-ea"/>
              </a:rPr>
              <a:t>2 : PA </a:t>
            </a:r>
            <a:r>
              <a:rPr lang="ko-KR" altLang="en-US" sz="1600">
                <a:latin typeface="+mn-ea"/>
              </a:rPr>
              <a:t>직종을 정식 보건인력으로 합법화하고 교육과정 및 면허제도 수립</a:t>
            </a:r>
            <a:endParaRPr lang="en-US" altLang="ko-KR" sz="16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en-US" altLang="ko-KR" sz="1600">
                <a:latin typeface="+mn-ea"/>
              </a:rPr>
              <a:t>PA </a:t>
            </a:r>
            <a:r>
              <a:rPr lang="ko-KR" altLang="en-US" sz="1600">
                <a:latin typeface="+mn-ea"/>
              </a:rPr>
              <a:t>합법화</a:t>
            </a:r>
            <a:r>
              <a:rPr lang="en-US" altLang="ko-KR" sz="1600">
                <a:latin typeface="+mn-ea"/>
              </a:rPr>
              <a:t>(</a:t>
            </a:r>
            <a:r>
              <a:rPr lang="ko-KR" altLang="en-US" sz="1600">
                <a:latin typeface="+mn-ea"/>
              </a:rPr>
              <a:t>대안</a:t>
            </a:r>
            <a:r>
              <a:rPr lang="en-US" altLang="ko-KR" sz="1600">
                <a:latin typeface="+mn-ea"/>
              </a:rPr>
              <a:t>2)</a:t>
            </a:r>
            <a:r>
              <a:rPr lang="ko-KR" altLang="en-US" sz="1600">
                <a:latin typeface="+mn-ea"/>
              </a:rPr>
              <a:t>가 합리적 대안 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en-US" altLang="ko-KR" sz="1600">
                <a:latin typeface="+mn-ea"/>
              </a:rPr>
              <a:t>PA </a:t>
            </a:r>
            <a:r>
              <a:rPr lang="ko-KR" altLang="en-US" sz="1600">
                <a:latin typeface="+mn-ea"/>
              </a:rPr>
              <a:t>양성</a:t>
            </a:r>
            <a:r>
              <a:rPr lang="en-US" altLang="ko-KR" sz="1600">
                <a:latin typeface="+mn-ea"/>
              </a:rPr>
              <a:t>/</a:t>
            </a:r>
            <a:r>
              <a:rPr lang="ko-KR" altLang="en-US" sz="1600">
                <a:latin typeface="+mn-ea"/>
              </a:rPr>
              <a:t>운용으로 의사 수 증가를 최소화하는 것이 유리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정형화된 단순</a:t>
            </a:r>
            <a:r>
              <a:rPr lang="en-US" altLang="ko-KR" sz="1600">
                <a:latin typeface="+mn-ea"/>
              </a:rPr>
              <a:t> </a:t>
            </a:r>
            <a:r>
              <a:rPr lang="ko-KR" altLang="en-US" sz="1600">
                <a:latin typeface="+mn-ea"/>
              </a:rPr>
              <a:t>반복적 의료행위를 </a:t>
            </a:r>
            <a:r>
              <a:rPr lang="en-US" altLang="ko-KR" sz="1600">
                <a:latin typeface="+mn-ea"/>
              </a:rPr>
              <a:t>PA</a:t>
            </a:r>
            <a:r>
              <a:rPr lang="ko-KR" altLang="en-US" sz="1600">
                <a:latin typeface="+mn-ea"/>
              </a:rPr>
              <a:t>가 처리하게 되면 의사는 더욱 전문적인 의료행위에 전념할 수 있게 되어 보건인력의 효율적 협업이 가능</a:t>
            </a:r>
            <a:endParaRPr lang="en-US" altLang="ko-KR" sz="16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의사와의 협업을 전제로 직능을 부여하고</a:t>
            </a:r>
            <a:r>
              <a:rPr lang="en-US" altLang="ko-KR" sz="1600">
                <a:latin typeface="+mn-ea"/>
              </a:rPr>
              <a:t>, PA</a:t>
            </a:r>
            <a:r>
              <a:rPr lang="ko-KR" altLang="en-US" sz="1600">
                <a:latin typeface="+mn-ea"/>
              </a:rPr>
              <a:t> 정원에 연동하여 의사 수급계획을 수립하도록 함으로써 수용성을 높일 필요가 있음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endParaRPr lang="en-US" altLang="ko-KR" sz="16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01365423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슬라이드 번호 개체 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AE1478-1882-457A-AC1F-C3BD951A960B}" type="slidenum">
              <a:rPr lang="en-US" altLang="en-US" smtClean="0">
                <a:latin typeface="Arial" charset="0"/>
              </a:rPr>
              <a:pPr/>
              <a:t>2</a:t>
            </a:fld>
            <a:endParaRPr lang="en-US" altLang="en-US">
              <a:latin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655676" y="1325403"/>
            <a:ext cx="5130570" cy="802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buClr>
                <a:srgbClr val="FFFF9C"/>
              </a:buClr>
            </a:pPr>
            <a:r>
              <a:rPr lang="ko-KR" altLang="en-US" sz="2100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이 기 효</a:t>
            </a:r>
            <a:r>
              <a:rPr lang="en-US" altLang="ko-KR" sz="2100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10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李起孝</a:t>
            </a:r>
            <a:r>
              <a:rPr lang="en-US" altLang="ko-KR" sz="2100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) </a:t>
            </a:r>
          </a:p>
          <a:p>
            <a:pPr>
              <a:spcBef>
                <a:spcPts val="450"/>
              </a:spcBef>
              <a:buClr>
                <a:srgbClr val="FFFF9C"/>
              </a:buClr>
            </a:pPr>
            <a:r>
              <a:rPr lang="en-US" altLang="ko-KR" sz="2100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Key </a:t>
            </a:r>
            <a:r>
              <a:rPr lang="en-US" altLang="ko-KR" sz="2100" dirty="0" err="1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Hyo</a:t>
            </a:r>
            <a:r>
              <a:rPr lang="en-US" altLang="ko-KR" sz="2100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 Lee, </a:t>
            </a:r>
            <a:r>
              <a:rPr lang="en-US" altLang="ko-KR" sz="2100" dirty="0" err="1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rPr>
              <a:t>Ph.D</a:t>
            </a:r>
            <a:endParaRPr lang="en-US" altLang="ko-KR" sz="2100" dirty="0">
              <a:solidFill>
                <a:srgbClr val="00B0F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4572000" y="2477026"/>
            <a:ext cx="4176464" cy="347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인제대학교 보건대학원 교수 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대통령직속 일자리위원회 보건의료특위위원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보건복지부 규제심사위원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ko-KR" altLang="en-US" sz="1400" kern="0" dirty="0" err="1">
                <a:latin typeface="휴먼모음T" pitchFamily="18" charset="-127"/>
                <a:ea typeface="휴먼모음T" pitchFamily="18" charset="-127"/>
              </a:rPr>
              <a:t>질병관리청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 규제심사위원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ko-KR" altLang="en-US" sz="1400" kern="0" dirty="0" err="1">
                <a:latin typeface="휴먼모음T" pitchFamily="18" charset="-127"/>
                <a:ea typeface="휴먼모음T" pitchFamily="18" charset="-127"/>
              </a:rPr>
              <a:t>한국국제협력단</a:t>
            </a: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(KOICA) 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자문</a:t>
            </a: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/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평가 위원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전</a:t>
            </a: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인제대학교 보건대학원장 </a:t>
            </a: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전</a:t>
            </a: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국민건강보험공단 건강보험정책연구원장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전</a:t>
            </a: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1400" kern="0" dirty="0">
                <a:latin typeface="휴먼모음T" pitchFamily="18" charset="-127"/>
                <a:ea typeface="휴먼모음T" pitchFamily="18" charset="-127"/>
              </a:rPr>
              <a:t>보건의료산업학회 회장</a:t>
            </a:r>
            <a:endParaRPr lang="en-US" altLang="ko-KR" sz="1400" kern="0" dirty="0">
              <a:latin typeface="휴먼모음T" pitchFamily="18" charset="-127"/>
              <a:ea typeface="휴먼모음T" pitchFamily="18" charset="-127"/>
            </a:endParaRPr>
          </a:p>
          <a:p>
            <a:pPr marL="257175" indent="-257175" latinLnBrk="0">
              <a:spcBef>
                <a:spcPts val="45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US" altLang="ko-KR" sz="1400" kern="0" dirty="0">
                <a:latin typeface="휴먼모음T" pitchFamily="18" charset="-127"/>
                <a:ea typeface="휴먼모음T" pitchFamily="18" charset="-127"/>
              </a:rPr>
              <a:t>E-mail : </a:t>
            </a:r>
            <a:r>
              <a:rPr lang="en-US" altLang="ko-KR" sz="1400" kern="0" dirty="0">
                <a:solidFill>
                  <a:schemeClr val="accent4">
                    <a:lumMod val="10000"/>
                  </a:schemeClr>
                </a:solidFill>
                <a:latin typeface="휴먼모음T" pitchFamily="18" charset="-127"/>
                <a:ea typeface="휴먼모음T" pitchFamily="18" charset="-127"/>
                <a:hlinkClick r:id="rId3"/>
              </a:rPr>
              <a:t>keyinje@gmail.com</a:t>
            </a:r>
            <a:endParaRPr lang="en-US" altLang="ko-KR" sz="1200" kern="0" dirty="0">
              <a:solidFill>
                <a:schemeClr val="accent4">
                  <a:lumMod val="1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612D3443-4D18-459C-B3AE-FD33EB0BD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001" y="2686050"/>
            <a:ext cx="1342914" cy="196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19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258"/>
    </mc:Choice>
    <mc:Fallback xmlns="">
      <p:transition spd="slow" advTm="241258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550107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5. </a:t>
            </a:r>
            <a:r>
              <a:rPr lang="ko-KR" altLang="en-US" sz="2800" b="1" dirty="0">
                <a:latin typeface="+mj-ea"/>
              </a:rPr>
              <a:t>보장성 강화와 비급여 관리 혁신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1469" y="6427623"/>
            <a:ext cx="984019" cy="365125"/>
          </a:xfrm>
        </p:spPr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821" y="1268760"/>
            <a:ext cx="4199597" cy="4338429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>
                <a:latin typeface="+mn-ea"/>
              </a:rPr>
              <a:t>간병비 부담 획기적 완화 </a:t>
            </a:r>
            <a:endParaRPr lang="en-US" altLang="ko-KR" sz="1600">
              <a:latin typeface="+mn-e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급성기병원의 간호간병통합서비스 확대</a:t>
            </a:r>
            <a:endParaRPr lang="en-US" altLang="ko-KR" sz="1400">
              <a:latin typeface="+mn-e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요양병원 간병비 급여</a:t>
            </a:r>
            <a:r>
              <a:rPr lang="en-US" altLang="ko-KR" sz="1400">
                <a:latin typeface="+mn-ea"/>
              </a:rPr>
              <a:t>/ </a:t>
            </a:r>
            <a:r>
              <a:rPr lang="ko-KR" altLang="en-US" sz="1400">
                <a:latin typeface="+mn-ea"/>
              </a:rPr>
              <a:t>요양시설 방문간호 확대</a:t>
            </a:r>
            <a:endParaRPr lang="en-US" altLang="ko-KR" sz="1400">
              <a:latin typeface="+mn-ea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간호홈 도입</a:t>
            </a:r>
            <a:endParaRPr lang="en-US" altLang="ko-KR" sz="1400"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>
                <a:latin typeface="+mn-ea"/>
              </a:rPr>
              <a:t>본인부담 상한제 및 재난의료비 보장 강화</a:t>
            </a:r>
            <a:endParaRPr lang="en-US" altLang="ko-KR" sz="1600">
              <a:latin typeface="+mn-ea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>
                <a:latin typeface="+mn-ea"/>
              </a:rPr>
              <a:t>체계적이고 종합적인 비급여 관리 혁신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전체 의료기관의 비급여 가격정보 공개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비급여 사전설명 의무화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비급여 진료 보고제도 전면 실행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400">
                <a:latin typeface="+mn-ea"/>
              </a:rPr>
              <a:t>의학적 필요성이 인정되는 비급여의             적극적 급여 전환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ko-KR" altLang="en-US" sz="1600">
                <a:latin typeface="+mn-ea"/>
              </a:rPr>
              <a:t>혼합진료금지제도 도입 적극 검토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50998366-6ADA-40B4-8476-D76B0B64C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21" y="4977172"/>
            <a:ext cx="7221226" cy="1224136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46F3617D-F8A8-4EDA-84C5-3C724833B81B}"/>
              </a:ext>
            </a:extLst>
          </p:cNvPr>
          <p:cNvGrpSpPr/>
          <p:nvPr/>
        </p:nvGrpSpPr>
        <p:grpSpPr>
          <a:xfrm>
            <a:off x="4958418" y="1484784"/>
            <a:ext cx="4299252" cy="2736304"/>
            <a:chOff x="4355976" y="3429000"/>
            <a:chExt cx="4788024" cy="3168352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763F58B9-9D91-4221-ABA5-AF21C5C7D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5976" y="3573016"/>
              <a:ext cx="4199596" cy="302433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6B0D0A-BA5C-4685-B32C-E45B311C222A}"/>
                </a:ext>
              </a:extLst>
            </p:cNvPr>
            <p:cNvSpPr txBox="1"/>
            <p:nvPr/>
          </p:nvSpPr>
          <p:spPr>
            <a:xfrm>
              <a:off x="8340509" y="4103373"/>
              <a:ext cx="7679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>
                  <a:solidFill>
                    <a:srgbClr val="00B0F0"/>
                  </a:solidFill>
                </a:rPr>
                <a:t>Greece</a:t>
              </a:r>
              <a:endParaRPr lang="ko-KR" altLang="en-US" sz="1100" b="1">
                <a:solidFill>
                  <a:srgbClr val="00B0F0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BCF52A-117D-4578-8267-D55BB210331C}"/>
                </a:ext>
              </a:extLst>
            </p:cNvPr>
            <p:cNvSpPr txBox="1"/>
            <p:nvPr/>
          </p:nvSpPr>
          <p:spPr>
            <a:xfrm>
              <a:off x="8340509" y="5093284"/>
              <a:ext cx="80349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>
                  <a:solidFill>
                    <a:srgbClr val="FF0000"/>
                  </a:solidFill>
                </a:rPr>
                <a:t>OECD 34</a:t>
              </a:r>
              <a:endParaRPr lang="ko-KR" altLang="en-US" sz="1100" b="1">
                <a:solidFill>
                  <a:srgbClr val="FF0000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F7CE5C-C064-4CDF-948B-17E1240D350E}"/>
                </a:ext>
              </a:extLst>
            </p:cNvPr>
            <p:cNvSpPr txBox="1"/>
            <p:nvPr/>
          </p:nvSpPr>
          <p:spPr>
            <a:xfrm>
              <a:off x="8322634" y="4892994"/>
              <a:ext cx="7679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>
                  <a:solidFill>
                    <a:srgbClr val="00B0F0"/>
                  </a:solidFill>
                </a:rPr>
                <a:t>Spain</a:t>
              </a:r>
              <a:endParaRPr lang="ko-KR" altLang="en-US" sz="1100" b="1">
                <a:solidFill>
                  <a:srgbClr val="00B0F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D6A5AB-5962-4BFF-9C0A-C4679679FA05}"/>
                </a:ext>
              </a:extLst>
            </p:cNvPr>
            <p:cNvSpPr txBox="1"/>
            <p:nvPr/>
          </p:nvSpPr>
          <p:spPr>
            <a:xfrm>
              <a:off x="8181255" y="4555420"/>
              <a:ext cx="918311" cy="302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>
                  <a:solidFill>
                    <a:srgbClr val="00B0F0"/>
                  </a:solidFill>
                </a:rPr>
                <a:t>Portugal</a:t>
              </a:r>
              <a:endParaRPr lang="ko-KR" altLang="en-US" sz="1100" b="1">
                <a:solidFill>
                  <a:srgbClr val="00B0F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3476FB-FBDF-416E-BDA6-BF1D757E5451}"/>
                </a:ext>
              </a:extLst>
            </p:cNvPr>
            <p:cNvSpPr txBox="1"/>
            <p:nvPr/>
          </p:nvSpPr>
          <p:spPr>
            <a:xfrm>
              <a:off x="8340509" y="4255773"/>
              <a:ext cx="76799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>
                  <a:solidFill>
                    <a:srgbClr val="00B0F0"/>
                  </a:solidFill>
                </a:rPr>
                <a:t>Chile</a:t>
              </a:r>
              <a:endParaRPr lang="ko-KR" altLang="en-US" sz="1100" b="1">
                <a:solidFill>
                  <a:srgbClr val="00B0F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04BC07-D030-41E0-95C0-ACC83FA0B53F}"/>
                </a:ext>
              </a:extLst>
            </p:cNvPr>
            <p:cNvSpPr txBox="1"/>
            <p:nvPr/>
          </p:nvSpPr>
          <p:spPr>
            <a:xfrm>
              <a:off x="4716016" y="3429000"/>
              <a:ext cx="3813865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1400">
                  <a:latin typeface="+mn-ea"/>
                  <a:ea typeface="+mn-ea"/>
                </a:rPr>
                <a:t>OECD</a:t>
              </a:r>
              <a:r>
                <a:rPr lang="ko-KR" altLang="en-US" sz="1400">
                  <a:latin typeface="+mn-ea"/>
                  <a:ea typeface="+mn-ea"/>
                </a:rPr>
                <a:t>국가의 본인부담</a:t>
              </a:r>
              <a:r>
                <a:rPr lang="en-US" altLang="ko-KR" sz="1400">
                  <a:latin typeface="+mn-ea"/>
                  <a:ea typeface="+mn-ea"/>
                </a:rPr>
                <a:t>(OOP)</a:t>
              </a:r>
              <a:r>
                <a:rPr lang="ko-KR" altLang="en-US" sz="1400">
                  <a:latin typeface="+mn-ea"/>
                  <a:ea typeface="+mn-ea"/>
                </a:rPr>
                <a:t> 의료비 비중</a:t>
              </a:r>
              <a:r>
                <a:rPr lang="en-US" altLang="ko-KR" sz="1400">
                  <a:latin typeface="+mn-ea"/>
                  <a:ea typeface="+mn-ea"/>
                </a:rPr>
                <a:t>(%)</a:t>
              </a:r>
              <a:r>
                <a:rPr lang="ko-KR" altLang="en-US" sz="1400">
                  <a:latin typeface="+mn-ea"/>
                  <a:ea typeface="+mn-ea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AF17754-A7A1-4E23-9C6F-F5B9ECE80527}"/>
                </a:ext>
              </a:extLst>
            </p:cNvPr>
            <p:cNvSpPr txBox="1"/>
            <p:nvPr/>
          </p:nvSpPr>
          <p:spPr>
            <a:xfrm>
              <a:off x="8172318" y="4410373"/>
              <a:ext cx="918311" cy="3029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>
                  <a:solidFill>
                    <a:srgbClr val="FF0000"/>
                  </a:solidFill>
                </a:rPr>
                <a:t>대한민국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DA2E871-1C4B-4C49-A156-3679E0474A12}"/>
              </a:ext>
            </a:extLst>
          </p:cNvPr>
          <p:cNvSpPr txBox="1"/>
          <p:nvPr/>
        </p:nvSpPr>
        <p:spPr>
          <a:xfrm>
            <a:off x="5148064" y="4192773"/>
            <a:ext cx="46291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/>
              <a:t>Source: OECD Health Statistics 2021</a:t>
            </a:r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246066576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6. </a:t>
            </a:r>
            <a:r>
              <a:rPr lang="ko-KR" altLang="en-US" sz="2800" b="1" dirty="0" err="1">
                <a:latin typeface="+mj-ea"/>
              </a:rPr>
              <a:t>상병수당</a:t>
            </a:r>
            <a:r>
              <a:rPr lang="ko-KR" altLang="en-US" sz="2800" b="1" dirty="0">
                <a:latin typeface="+mj-ea"/>
              </a:rPr>
              <a:t> 도입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ACB0669-1BAB-4ACE-84D9-578B0FB13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132856"/>
            <a:ext cx="3095004" cy="2977323"/>
          </a:xfrm>
          <a:prstGeom prst="rect">
            <a:avLst/>
          </a:prstGeom>
        </p:spPr>
      </p:pic>
      <p:sp>
        <p:nvSpPr>
          <p:cNvPr id="8" name="내용 개체 틀 7">
            <a:extLst>
              <a:ext uri="{FF2B5EF4-FFF2-40B4-BE49-F238E27FC236}">
                <a16:creationId xmlns:a16="http://schemas.microsoft.com/office/drawing/2014/main" id="{4644DB0A-2D79-41B2-9873-5A3CCF301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340767"/>
            <a:ext cx="4685145" cy="4993547"/>
          </a:xfrm>
        </p:spPr>
        <p:txBody>
          <a:bodyPr>
            <a:normAutofit/>
          </a:bodyPr>
          <a:lstStyle/>
          <a:p>
            <a:pPr latinLnBrk="0"/>
            <a:r>
              <a:rPr lang="ko-KR" altLang="en-US" sz="1800">
                <a:latin typeface="+mn-ea"/>
              </a:rPr>
              <a:t>업무 외 상병</a:t>
            </a:r>
            <a:r>
              <a:rPr lang="en-US" altLang="ko-KR" sz="1800">
                <a:latin typeface="+mn-ea"/>
              </a:rPr>
              <a:t>(</a:t>
            </a:r>
            <a:r>
              <a:rPr lang="ko-KR" altLang="en-US" sz="1800">
                <a:latin typeface="+mn-ea"/>
              </a:rPr>
              <a:t>부상과 질병</a:t>
            </a:r>
            <a:r>
              <a:rPr lang="en-US" altLang="ko-KR" sz="1800">
                <a:latin typeface="+mn-ea"/>
              </a:rPr>
              <a:t>)</a:t>
            </a:r>
            <a:r>
              <a:rPr lang="ko-KR" altLang="en-US" sz="1800">
                <a:latin typeface="+mn-ea"/>
              </a:rPr>
              <a:t>으로 발생하는 소득 손실에 대해 보상하는 건강보장 급여</a:t>
            </a:r>
          </a:p>
          <a:p>
            <a:pPr latinLnBrk="0"/>
            <a:r>
              <a:rPr lang="ko-KR" altLang="en-US" sz="1800">
                <a:latin typeface="+mn-ea"/>
              </a:rPr>
              <a:t>현재 세계 </a:t>
            </a:r>
            <a:r>
              <a:rPr lang="en-US" altLang="ko-KR" sz="1800">
                <a:latin typeface="+mn-ea"/>
              </a:rPr>
              <a:t>163</a:t>
            </a:r>
            <a:r>
              <a:rPr lang="ko-KR" altLang="en-US" sz="1800">
                <a:latin typeface="+mn-ea"/>
              </a:rPr>
              <a:t>개국</a:t>
            </a:r>
            <a:r>
              <a:rPr lang="en-US" altLang="ko-KR" sz="1800">
                <a:latin typeface="+mn-ea"/>
              </a:rPr>
              <a:t>, OECD 36</a:t>
            </a:r>
            <a:r>
              <a:rPr lang="ko-KR" altLang="en-US" sz="1800">
                <a:latin typeface="+mn-ea"/>
              </a:rPr>
              <a:t>개국 중 한국과 미국을 제외한 대다수 국가에서 운영</a:t>
            </a:r>
          </a:p>
          <a:p>
            <a:pPr latinLnBrk="0"/>
            <a:r>
              <a:rPr lang="ko-KR" altLang="en-US" sz="1800">
                <a:latin typeface="+mn-ea"/>
              </a:rPr>
              <a:t>질환과 빈곤의 악순환 고리를 제거하고 조기 직장복귀에 따른 건강 악화를 예방할 필요가 있음</a:t>
            </a:r>
          </a:p>
          <a:p>
            <a:pPr latinLnBrk="0"/>
            <a:r>
              <a:rPr lang="ko-KR" altLang="en-US" sz="1800">
                <a:latin typeface="+mn-ea"/>
              </a:rPr>
              <a:t>코로나</a:t>
            </a:r>
            <a:r>
              <a:rPr lang="en-US" altLang="ko-KR" sz="1800">
                <a:latin typeface="+mn-ea"/>
              </a:rPr>
              <a:t>19</a:t>
            </a:r>
            <a:r>
              <a:rPr lang="ko-KR" altLang="en-US" sz="1800">
                <a:latin typeface="+mn-ea"/>
              </a:rPr>
              <a:t>의 확산 및 향후 발생할 새로운 감염병 등에 대한 경제</a:t>
            </a:r>
            <a:r>
              <a:rPr lang="en-US" altLang="ko-KR" sz="1800">
                <a:latin typeface="+mn-ea"/>
              </a:rPr>
              <a:t>‧</a:t>
            </a:r>
            <a:r>
              <a:rPr lang="ko-KR" altLang="en-US" sz="1800">
                <a:latin typeface="+mn-ea"/>
              </a:rPr>
              <a:t>사회적 위기를 극복하기 위해서도 상병수당의 도입이 요구됨</a:t>
            </a:r>
          </a:p>
          <a:p>
            <a:pPr latinLnBrk="0"/>
            <a:r>
              <a:rPr lang="ko-KR" altLang="en-US" sz="1800">
                <a:latin typeface="+mn-ea"/>
              </a:rPr>
              <a:t>제도 대상자 범위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보장 방식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보장 수준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보장 기간 등 제도모델을 구체화하기 위한 사회적 논의와 연구를 서둘러야 할 것임</a:t>
            </a:r>
          </a:p>
        </p:txBody>
      </p:sp>
    </p:spTree>
    <p:extLst>
      <p:ext uri="{BB962C8B-B14F-4D97-AF65-F5344CB8AC3E}">
        <p14:creationId xmlns:p14="http://schemas.microsoft.com/office/powerpoint/2010/main" val="2738159642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7. </a:t>
            </a:r>
            <a:r>
              <a:rPr lang="ko-KR" altLang="en-US" sz="2800" b="1" dirty="0">
                <a:latin typeface="+mj-ea"/>
              </a:rPr>
              <a:t>보수지불제도 개혁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09A65E68-B18F-46A0-BB7A-8DA46456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93" y="1268760"/>
            <a:ext cx="7543801" cy="12961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600" dirty="0">
                <a:latin typeface="+mn-ea"/>
              </a:rPr>
              <a:t>건강보험 재정의 지속가능성 제고와 국민의료비 관리를 위한 근본적이고 적극적인 </a:t>
            </a:r>
            <a:r>
              <a:rPr lang="ko-KR" altLang="en-US" sz="1600" dirty="0" err="1">
                <a:latin typeface="+mn-ea"/>
              </a:rPr>
              <a:t>지출관리</a:t>
            </a:r>
            <a:r>
              <a:rPr lang="ko-KR" altLang="en-US" sz="1600" dirty="0">
                <a:latin typeface="+mn-ea"/>
              </a:rPr>
              <a:t> 개혁의 핵심은 보수지불제도의 개편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00000"/>
              </a:lnSpc>
            </a:pPr>
            <a:r>
              <a:rPr lang="ko-KR" altLang="en-US" sz="1600" dirty="0">
                <a:latin typeface="+mn-ea"/>
              </a:rPr>
              <a:t>행위별수가제</a:t>
            </a:r>
            <a:r>
              <a:rPr lang="en-US" altLang="ko-KR" sz="1600" dirty="0">
                <a:latin typeface="+mn-ea"/>
              </a:rPr>
              <a:t>(FFS)</a:t>
            </a:r>
            <a:r>
              <a:rPr lang="ko-KR" altLang="en-US" sz="1600" dirty="0">
                <a:latin typeface="+mn-ea"/>
              </a:rPr>
              <a:t>의 과도한 의존에서 탈피하여 비용절감 유인을 갖는 대안적 보수지불제도로 개편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00000"/>
              </a:lnSpc>
            </a:pPr>
            <a:endParaRPr lang="en-US" altLang="ko-KR" sz="1600" dirty="0">
              <a:latin typeface="+mn-ea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F808FC8-1D64-4AF1-B940-A70D4B184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564904"/>
            <a:ext cx="6624736" cy="36371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C70149-A729-478A-827D-3890D3E250A2}"/>
              </a:ext>
            </a:extLst>
          </p:cNvPr>
          <p:cNvSpPr txBox="1"/>
          <p:nvPr/>
        </p:nvSpPr>
        <p:spPr>
          <a:xfrm>
            <a:off x="4499992" y="6069290"/>
            <a:ext cx="4572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100"/>
              <a:t>출처</a:t>
            </a:r>
            <a:r>
              <a:rPr lang="en-US" altLang="ko-KR" sz="1100"/>
              <a:t>: </a:t>
            </a:r>
            <a:r>
              <a:rPr lang="ko-KR" altLang="en-US" sz="1100"/>
              <a:t>건강보험심사평가원</a:t>
            </a:r>
            <a:r>
              <a:rPr lang="en-US" altLang="ko-KR" sz="1100"/>
              <a:t>(2020). </a:t>
            </a:r>
            <a:r>
              <a:rPr lang="ko-KR" altLang="en-US" sz="1100"/>
              <a:t>주요국의 지불제도 개편 동향 연구</a:t>
            </a:r>
          </a:p>
        </p:txBody>
      </p:sp>
    </p:spTree>
    <p:extLst>
      <p:ext uri="{BB962C8B-B14F-4D97-AF65-F5344CB8AC3E}">
        <p14:creationId xmlns:p14="http://schemas.microsoft.com/office/powerpoint/2010/main" val="3323888196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5662E6D5-509E-4623-BB19-7B0B5CBF3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04966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8. </a:t>
            </a:r>
            <a:r>
              <a:rPr lang="ko-KR" altLang="en-US" sz="2800" b="1" dirty="0">
                <a:latin typeface="+mj-ea"/>
              </a:rPr>
              <a:t>공정하고 </a:t>
            </a:r>
            <a:r>
              <a:rPr lang="ko-KR" altLang="en-US" sz="2800" b="1" dirty="0" err="1">
                <a:latin typeface="+mj-ea"/>
              </a:rPr>
              <a:t>지속가능한</a:t>
            </a:r>
            <a:r>
              <a:rPr lang="ko-KR" altLang="en-US" sz="2800" b="1" dirty="0">
                <a:latin typeface="+mj-ea"/>
              </a:rPr>
              <a:t> 재원조달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F754B8CA-AC26-4532-B272-8311BF17E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93" y="1556792"/>
            <a:ext cx="7543801" cy="2808312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</a:pPr>
            <a:r>
              <a:rPr lang="ko-KR" altLang="en-US" sz="1800">
                <a:latin typeface="+mn-ea"/>
              </a:rPr>
              <a:t>건강보험 보험료의 소득중심 단일 부과체계 전환</a:t>
            </a:r>
            <a:endParaRPr lang="en-US" altLang="ko-KR" sz="18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전체 실질소득에 대한 보험료 부과를 통한 안정적 보험재정 확충으로 건강보험제도의 지속가능성을 도모</a:t>
            </a:r>
            <a:endParaRPr lang="en-US" altLang="ko-KR" sz="16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가입자간 형평성 실현으로 수용성 확대</a:t>
            </a:r>
            <a:endParaRPr lang="en-US" altLang="ko-KR" sz="16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1800">
                <a:latin typeface="+mn-ea"/>
              </a:rPr>
              <a:t>담배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주류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설탕</a:t>
            </a:r>
            <a:r>
              <a:rPr lang="en-US" altLang="ko-KR" sz="1800">
                <a:latin typeface="+mn-ea"/>
              </a:rPr>
              <a:t>, </a:t>
            </a:r>
            <a:r>
              <a:rPr lang="ko-KR" altLang="en-US" sz="1800">
                <a:latin typeface="+mn-ea"/>
              </a:rPr>
              <a:t>정크푸드 등에 대한 건강세 확대 또는 부과 검토</a:t>
            </a:r>
            <a:endParaRPr lang="en-US" altLang="ko-KR" sz="18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1800">
                <a:latin typeface="+mn-ea"/>
              </a:rPr>
              <a:t>부가가치세 인상을 통한 건강보험 재원확보방안 검토</a:t>
            </a:r>
            <a:endParaRPr lang="en-US" altLang="ko-KR" sz="1800">
              <a:latin typeface="+mn-ea"/>
            </a:endParaRPr>
          </a:p>
          <a:p>
            <a:pPr lvl="1" latinLnBrk="0">
              <a:lnSpc>
                <a:spcPct val="100000"/>
              </a:lnSpc>
            </a:pPr>
            <a:r>
              <a:rPr lang="en-US" altLang="ko-KR" sz="1600">
                <a:latin typeface="+mn-ea"/>
              </a:rPr>
              <a:t>OECD </a:t>
            </a:r>
            <a:r>
              <a:rPr lang="ko-KR" altLang="en-US" sz="1600">
                <a:latin typeface="+mn-ea"/>
              </a:rPr>
              <a:t>평균 소비세율 </a:t>
            </a:r>
            <a:r>
              <a:rPr lang="en-US" altLang="ko-KR" sz="1600">
                <a:latin typeface="+mn-ea"/>
              </a:rPr>
              <a:t>19.3%</a:t>
            </a:r>
          </a:p>
        </p:txBody>
      </p:sp>
    </p:spTree>
    <p:extLst>
      <p:ext uri="{BB962C8B-B14F-4D97-AF65-F5344CB8AC3E}">
        <p14:creationId xmlns:p14="http://schemas.microsoft.com/office/powerpoint/2010/main" val="2438312449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64BFEF7-B8AF-4BCA-989C-5F8F4FC42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568951" cy="5234206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:a16="http://schemas.microsoft.com/office/drawing/2014/main" id="{AA9E4CC2-D34D-4D0A-BA39-C43FDC14D4A7}"/>
              </a:ext>
            </a:extLst>
          </p:cNvPr>
          <p:cNvSpPr txBox="1">
            <a:spLocks/>
          </p:cNvSpPr>
          <p:nvPr/>
        </p:nvSpPr>
        <p:spPr>
          <a:xfrm>
            <a:off x="323528" y="4293096"/>
            <a:ext cx="2833322" cy="2357438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/>
              <a:t>자료</a:t>
            </a:r>
            <a:r>
              <a:rPr lang="en-US" altLang="ko-KR" sz="1200"/>
              <a:t>: EUROPEAN INNOVATION PARTNERSHIP on Active and Healthy Ageing</a:t>
            </a:r>
            <a:endParaRPr lang="ko-KR" altLang="en-US" sz="1200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5662E6D5-509E-4623-BB19-7B0B5CBF3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88640"/>
            <a:ext cx="7925504" cy="681130"/>
          </a:xfrm>
        </p:spPr>
        <p:txBody>
          <a:bodyPr>
            <a:noAutofit/>
          </a:bodyPr>
          <a:lstStyle/>
          <a:p>
            <a:r>
              <a:rPr lang="ko-KR" altLang="en-US" sz="2800" b="1" dirty="0">
                <a:latin typeface="+mj-ea"/>
              </a:rPr>
              <a:t>과제</a:t>
            </a:r>
            <a:r>
              <a:rPr lang="en-US" altLang="ko-KR" sz="2800" b="1" dirty="0">
                <a:latin typeface="+mj-ea"/>
              </a:rPr>
              <a:t>9. </a:t>
            </a:r>
            <a:r>
              <a:rPr lang="ko-KR" altLang="en-US" sz="2800" b="1" dirty="0">
                <a:latin typeface="+mj-ea"/>
              </a:rPr>
              <a:t>개인건강정보 통합운영 플랫폼 구축</a:t>
            </a:r>
            <a:r>
              <a:rPr lang="en-US" altLang="ko-KR" sz="2800" b="1" dirty="0">
                <a:latin typeface="+mj-ea"/>
              </a:rPr>
              <a:t>/</a:t>
            </a:r>
            <a:r>
              <a:rPr lang="ko-KR" altLang="en-US" sz="2800" b="1" dirty="0">
                <a:latin typeface="+mj-ea"/>
              </a:rPr>
              <a:t>활용</a:t>
            </a:r>
          </a:p>
        </p:txBody>
      </p:sp>
    </p:spTree>
    <p:extLst>
      <p:ext uri="{BB962C8B-B14F-4D97-AF65-F5344CB8AC3E}">
        <p14:creationId xmlns:p14="http://schemas.microsoft.com/office/powerpoint/2010/main" val="1077056477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>
            <a:extLst>
              <a:ext uri="{FF2B5EF4-FFF2-40B4-BE49-F238E27FC236}">
                <a16:creationId xmlns:a16="http://schemas.microsoft.com/office/drawing/2014/main" id="{5662E6D5-509E-4623-BB19-7B0B5CBF3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86605"/>
            <a:ext cx="7925504" cy="804966"/>
          </a:xfrm>
        </p:spPr>
        <p:txBody>
          <a:bodyPr>
            <a:noAutofit/>
          </a:bodyPr>
          <a:lstStyle/>
          <a:p>
            <a:r>
              <a:rPr lang="ko-KR" altLang="en-US" sz="2400" b="1" dirty="0" smtClean="0">
                <a:latin typeface="+mj-ea"/>
              </a:rPr>
              <a:t>과제</a:t>
            </a:r>
            <a:r>
              <a:rPr lang="en-US" altLang="ko-KR" sz="2400" b="1" dirty="0">
                <a:latin typeface="+mj-ea"/>
              </a:rPr>
              <a:t> </a:t>
            </a:r>
            <a:r>
              <a:rPr lang="en-US" altLang="ko-KR" sz="2400" b="1" dirty="0" smtClean="0">
                <a:latin typeface="+mj-ea"/>
              </a:rPr>
              <a:t>0</a:t>
            </a:r>
            <a:r>
              <a:rPr lang="en-US" altLang="ko-KR" sz="2400" b="1" dirty="0">
                <a:latin typeface="+mj-ea"/>
              </a:rPr>
              <a:t>. </a:t>
            </a:r>
            <a:r>
              <a:rPr lang="ko-KR" altLang="en-US" sz="2400" b="1" dirty="0" err="1">
                <a:latin typeface="+mj-ea"/>
              </a:rPr>
              <a:t>바이오헬스산업의</a:t>
            </a:r>
            <a:r>
              <a:rPr lang="ko-KR" altLang="en-US" sz="2400" b="1" dirty="0">
                <a:latin typeface="+mj-ea"/>
              </a:rPr>
              <a:t> 글로벌 경쟁력 강화와 </a:t>
            </a:r>
            <a:r>
              <a:rPr lang="en-US" altLang="ko-KR" sz="2400" b="1" dirty="0">
                <a:latin typeface="+mj-ea"/>
              </a:rPr>
              <a:t/>
            </a:r>
            <a:br>
              <a:rPr lang="en-US" altLang="ko-KR" sz="2400" b="1" dirty="0">
                <a:latin typeface="+mj-ea"/>
              </a:rPr>
            </a:br>
            <a:r>
              <a:rPr lang="en-US" altLang="ko-KR" sz="2400" b="1" dirty="0">
                <a:latin typeface="+mj-ea"/>
              </a:rPr>
              <a:t>           </a:t>
            </a:r>
            <a:r>
              <a:rPr lang="ko-KR" altLang="en-US" sz="2400" b="1" dirty="0">
                <a:latin typeface="+mj-ea"/>
              </a:rPr>
              <a:t>코로나 백신</a:t>
            </a:r>
            <a:r>
              <a:rPr lang="en-US" altLang="ko-KR" sz="2400" b="1" dirty="0">
                <a:latin typeface="+mj-ea"/>
              </a:rPr>
              <a:t>/</a:t>
            </a:r>
            <a:r>
              <a:rPr lang="ko-KR" altLang="en-US" sz="2400" b="1" dirty="0">
                <a:latin typeface="+mj-ea"/>
              </a:rPr>
              <a:t>치료제 개발</a:t>
            </a:r>
          </a:p>
        </p:txBody>
      </p:sp>
      <p:sp>
        <p:nvSpPr>
          <p:cNvPr id="9" name="내용 개체 틀 2">
            <a:extLst>
              <a:ext uri="{FF2B5EF4-FFF2-40B4-BE49-F238E27FC236}">
                <a16:creationId xmlns:a16="http://schemas.microsoft.com/office/drawing/2014/main" id="{F754B8CA-AC26-4532-B272-8311BF17E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393" y="1556792"/>
            <a:ext cx="7543801" cy="2808312"/>
          </a:xfrm>
        </p:spPr>
        <p:txBody>
          <a:bodyPr>
            <a:normAutofit/>
          </a:bodyPr>
          <a:lstStyle/>
          <a:p>
            <a:pPr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바이오헬스산업 경쟁력 강화를 위한 획기적인 정부 투자 및 정책지원 강화</a:t>
            </a:r>
            <a:endParaRPr lang="en-US" altLang="ko-KR" sz="1600">
              <a:latin typeface="+mn-ea"/>
            </a:endParaRPr>
          </a:p>
          <a:p>
            <a:pPr latinLnBrk="0">
              <a:lnSpc>
                <a:spcPct val="100000"/>
              </a:lnSpc>
            </a:pPr>
            <a:r>
              <a:rPr lang="ko-KR" altLang="en-US" sz="1600">
                <a:latin typeface="+mn-ea"/>
              </a:rPr>
              <a:t>획기적 투자와 </a:t>
            </a:r>
            <a:r>
              <a:rPr lang="en-US" altLang="ko-KR" sz="1600">
                <a:latin typeface="+mn-ea"/>
              </a:rPr>
              <a:t>R&amp;D </a:t>
            </a:r>
            <a:r>
              <a:rPr lang="ko-KR" altLang="en-US" sz="1600">
                <a:latin typeface="+mn-ea"/>
              </a:rPr>
              <a:t>인프라 강화로 코로나</a:t>
            </a:r>
            <a:r>
              <a:rPr lang="en-US" altLang="ko-KR" sz="1600">
                <a:latin typeface="+mn-ea"/>
              </a:rPr>
              <a:t>19 </a:t>
            </a:r>
            <a:r>
              <a:rPr lang="ko-KR" altLang="en-US" sz="1600">
                <a:latin typeface="+mn-ea"/>
              </a:rPr>
              <a:t>팬데믹과 변종 바이러스 등 감염병 위험에 대비하기 위한 백신 및 치료제 개발을 통한 보건안보 확보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F883367-C42D-4C05-808C-AC00EF269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412" y="2685093"/>
            <a:ext cx="5265761" cy="336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97558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A40AD9-7A61-4088-B9FB-283C83D31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60648"/>
            <a:ext cx="7709480" cy="804966"/>
          </a:xfrm>
        </p:spPr>
        <p:txBody>
          <a:bodyPr>
            <a:noAutofit/>
          </a:bodyPr>
          <a:lstStyle/>
          <a:p>
            <a:r>
              <a:rPr lang="ko-KR" altLang="en-US" sz="2800" b="1" smtClean="0">
                <a:latin typeface="+mj-ea"/>
              </a:rPr>
              <a:t>과제 </a:t>
            </a:r>
            <a:r>
              <a:rPr lang="en-US" altLang="ko-KR" sz="2800" b="1" smtClean="0">
                <a:latin typeface="+mj-ea"/>
              </a:rPr>
              <a:t>0</a:t>
            </a:r>
            <a:r>
              <a:rPr lang="en-US" altLang="ko-KR" sz="2800" b="1" dirty="0">
                <a:latin typeface="+mj-ea"/>
              </a:rPr>
              <a:t>. </a:t>
            </a:r>
            <a:r>
              <a:rPr lang="ko-KR" altLang="en-US" sz="2800" b="1" dirty="0">
                <a:latin typeface="+mj-ea"/>
              </a:rPr>
              <a:t>국가보건시스템 혁신위원회 설치</a:t>
            </a:r>
            <a:r>
              <a:rPr lang="en-US" altLang="ko-KR" sz="2800" b="1" dirty="0">
                <a:latin typeface="+mj-ea"/>
              </a:rPr>
              <a:t>/</a:t>
            </a:r>
            <a:r>
              <a:rPr lang="ko-KR" altLang="en-US" sz="2800" b="1" dirty="0">
                <a:latin typeface="+mj-ea"/>
              </a:rPr>
              <a:t>운영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D4BE799-6441-4989-B8E5-959100088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>
              <a:lnSpc>
                <a:spcPct val="150000"/>
              </a:lnSpc>
            </a:pPr>
            <a:r>
              <a:rPr lang="ko-KR" altLang="en-US">
                <a:latin typeface="+mn-ea"/>
              </a:rPr>
              <a:t>국회</a:t>
            </a:r>
            <a:r>
              <a:rPr lang="en-US" altLang="ko-KR">
                <a:latin typeface="+mn-ea"/>
              </a:rPr>
              <a:t>, </a:t>
            </a:r>
            <a:r>
              <a:rPr lang="ko-KR" altLang="en-US">
                <a:latin typeface="+mn-ea"/>
              </a:rPr>
              <a:t>정부</a:t>
            </a:r>
            <a:r>
              <a:rPr lang="en-US" altLang="ko-KR">
                <a:latin typeface="+mn-ea"/>
              </a:rPr>
              <a:t>, </a:t>
            </a:r>
            <a:r>
              <a:rPr lang="ko-KR" altLang="en-US">
                <a:latin typeface="+mn-ea"/>
              </a:rPr>
              <a:t>노동</a:t>
            </a:r>
            <a:r>
              <a:rPr lang="en-US" altLang="ko-KR">
                <a:latin typeface="+mn-ea"/>
              </a:rPr>
              <a:t>/</a:t>
            </a:r>
            <a:r>
              <a:rPr lang="ko-KR" altLang="en-US">
                <a:latin typeface="+mn-ea"/>
              </a:rPr>
              <a:t>사회단체</a:t>
            </a:r>
            <a:r>
              <a:rPr lang="en-US" altLang="ko-KR">
                <a:latin typeface="+mn-ea"/>
              </a:rPr>
              <a:t>, </a:t>
            </a:r>
            <a:r>
              <a:rPr lang="ko-KR" altLang="en-US">
                <a:latin typeface="+mn-ea"/>
              </a:rPr>
              <a:t>직역단체</a:t>
            </a:r>
            <a:r>
              <a:rPr lang="en-US" altLang="ko-KR">
                <a:latin typeface="+mn-ea"/>
              </a:rPr>
              <a:t>, </a:t>
            </a:r>
            <a:r>
              <a:rPr lang="ko-KR" altLang="en-US">
                <a:latin typeface="+mn-ea"/>
              </a:rPr>
              <a:t>전문가 그룹을 망라하는 협의체 구성</a:t>
            </a:r>
            <a:endParaRPr lang="en-US" altLang="ko-KR">
              <a:latin typeface="+mn-ea"/>
            </a:endParaRPr>
          </a:p>
          <a:p>
            <a:pPr latinLnBrk="0">
              <a:lnSpc>
                <a:spcPct val="150000"/>
              </a:lnSpc>
            </a:pPr>
            <a:r>
              <a:rPr lang="ko-KR" altLang="en-US">
                <a:latin typeface="+mn-ea"/>
              </a:rPr>
              <a:t>주요 혁신과제에 관한 정책 대안 및 실행을 위한 로드맵 마련</a:t>
            </a:r>
            <a:endParaRPr lang="en-US" altLang="ko-KR">
              <a:latin typeface="+mn-ea"/>
            </a:endParaRPr>
          </a:p>
          <a:p>
            <a:pPr latinLnBrk="0">
              <a:lnSpc>
                <a:spcPct val="150000"/>
              </a:lnSpc>
            </a:pPr>
            <a:r>
              <a:rPr lang="ko-KR" altLang="en-US">
                <a:latin typeface="+mn-ea"/>
              </a:rPr>
              <a:t>이해갈등으로 합의가 어려운 정책 대안에 대해서는 정책 대안별로 공론화위원회 등 숙의민주주의적 의사결정과정 운용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0C2565-CC3B-4305-9FFF-4FEDECD09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053EA-B570-43D6-BD99-701F2CF2B3A4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1656920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3A28E7-51DE-4555-B523-D6E88E2F2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584" y="188640"/>
            <a:ext cx="7886700" cy="814897"/>
          </a:xfrm>
        </p:spPr>
        <p:txBody>
          <a:bodyPr>
            <a:noAutofit/>
          </a:bodyPr>
          <a:lstStyle/>
          <a:p>
            <a:pPr latinLnBrk="0"/>
            <a:r>
              <a:rPr lang="ko-KR" altLang="en-US" sz="2800" b="1" dirty="0">
                <a:latin typeface="+mn-ea"/>
                <a:ea typeface="+mn-ea"/>
              </a:rPr>
              <a:t>급속한 고령화와 노인의료비 증가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AB4D0B-A551-4224-A4F7-356A8A8F6192}"/>
              </a:ext>
            </a:extLst>
          </p:cNvPr>
          <p:cNvSpPr txBox="1"/>
          <p:nvPr/>
        </p:nvSpPr>
        <p:spPr>
          <a:xfrm>
            <a:off x="628650" y="5039648"/>
            <a:ext cx="181972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latin typeface="+mn-ea"/>
              </a:rPr>
              <a:t>자료</a:t>
            </a:r>
            <a:r>
              <a:rPr lang="en-US" altLang="ko-KR" sz="1050" dirty="0">
                <a:latin typeface="+mn-ea"/>
              </a:rPr>
              <a:t>: </a:t>
            </a:r>
            <a:r>
              <a:rPr lang="ko-KR" altLang="en-US" sz="1050" dirty="0">
                <a:latin typeface="+mn-ea"/>
              </a:rPr>
              <a:t>통계청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건강보험공단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46B76CD-D6EB-4C5B-AE6C-5861D08DC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" y="1803511"/>
            <a:ext cx="3051813" cy="307593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8DB8FD4-EF28-4195-9648-1BAB5503C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7686" y="1803511"/>
            <a:ext cx="4546244" cy="174468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0E4B2A92-8100-415E-A36C-24F6ED78F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687" y="3566838"/>
            <a:ext cx="3270982" cy="2113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E0A252-8F13-4A50-B39F-14E5D1CDEA15}"/>
              </a:ext>
            </a:extLst>
          </p:cNvPr>
          <p:cNvSpPr txBox="1"/>
          <p:nvPr/>
        </p:nvSpPr>
        <p:spPr>
          <a:xfrm>
            <a:off x="7308668" y="4981941"/>
            <a:ext cx="1676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0070C0"/>
                </a:solidFill>
              </a:rPr>
              <a:t>건강보험 진료비 중 </a:t>
            </a:r>
            <a:r>
              <a:rPr lang="en-US" altLang="ko-KR" sz="1200" dirty="0">
                <a:solidFill>
                  <a:srgbClr val="0070C0"/>
                </a:solidFill>
              </a:rPr>
              <a:t>65</a:t>
            </a:r>
            <a:r>
              <a:rPr lang="ko-KR" altLang="en-US" sz="1200" dirty="0">
                <a:solidFill>
                  <a:srgbClr val="0070C0"/>
                </a:solidFill>
              </a:rPr>
              <a:t>세 이상 노인진료비 </a:t>
            </a:r>
            <a:endParaRPr lang="en-US" altLang="ko-KR" sz="1200" dirty="0">
              <a:solidFill>
                <a:srgbClr val="0070C0"/>
              </a:solidFill>
            </a:endParaRPr>
          </a:p>
          <a:p>
            <a:r>
              <a:rPr lang="ko-KR" altLang="en-US" sz="1200" dirty="0">
                <a:solidFill>
                  <a:srgbClr val="0070C0"/>
                </a:solidFill>
              </a:rPr>
              <a:t>추이</a:t>
            </a:r>
          </a:p>
        </p:txBody>
      </p:sp>
    </p:spTree>
    <p:extLst>
      <p:ext uri="{BB962C8B-B14F-4D97-AF65-F5344CB8AC3E}">
        <p14:creationId xmlns:p14="http://schemas.microsoft.com/office/powerpoint/2010/main" val="4260229847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5B56826-A0BC-48F7-8B85-6CB673BF9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712" y="404664"/>
            <a:ext cx="7886700" cy="577691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경제성장의 정체 위기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D75E66C-6870-4AB0-B0E4-86F0B15DC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34" y="2132856"/>
            <a:ext cx="3923928" cy="399363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E20BCFB-3476-41B6-9729-56E0D8FC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1244321"/>
            <a:ext cx="2736304" cy="499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1664"/>
      </p:ext>
    </p:extLst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7D543-4A3C-4B47-96FF-748523B0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27894"/>
            <a:ext cx="7886700" cy="472467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국민의료비의 폭증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9F801-91B1-46D4-ADF1-C92092E3A0F8}"/>
              </a:ext>
            </a:extLst>
          </p:cNvPr>
          <p:cNvSpPr txBox="1"/>
          <p:nvPr/>
        </p:nvSpPr>
        <p:spPr>
          <a:xfrm rot="10800000" flipV="1">
            <a:off x="1763688" y="4978531"/>
            <a:ext cx="356388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/>
            <a:r>
              <a:rPr lang="ko-KR" altLang="en-US" sz="9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출처 </a:t>
            </a:r>
            <a:r>
              <a:rPr lang="en-US" altLang="ko-KR" sz="9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보건복지부 </a:t>
            </a:r>
            <a:r>
              <a:rPr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『2019</a:t>
            </a:r>
            <a:r>
              <a:rPr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국민보건계정</a:t>
            </a:r>
            <a:r>
              <a:rPr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』, 2020</a:t>
            </a:r>
            <a:r>
              <a:rPr lang="ko-KR" altLang="en-US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년은 잠정치</a:t>
            </a:r>
            <a:endParaRPr lang="en-US" altLang="ko-KR" sz="9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차트 7">
            <a:extLst>
              <a:ext uri="{FF2B5EF4-FFF2-40B4-BE49-F238E27FC236}">
                <a16:creationId xmlns:a16="http://schemas.microsoft.com/office/drawing/2014/main" id="{B7A10A4D-ECB9-4F4D-8BE5-79B22DDD54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12208"/>
              </p:ext>
            </p:extLst>
          </p:nvPr>
        </p:nvGraphicFramePr>
        <p:xfrm>
          <a:off x="1763687" y="2035136"/>
          <a:ext cx="5754406" cy="3005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AC21C9B-93EE-4430-9913-36A0E3592009}"/>
              </a:ext>
            </a:extLst>
          </p:cNvPr>
          <p:cNvSpPr txBox="1"/>
          <p:nvPr/>
        </p:nvSpPr>
        <p:spPr>
          <a:xfrm rot="10800000" flipH="1" flipV="1">
            <a:off x="1835696" y="1680915"/>
            <a:ext cx="6074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00" dirty="0" err="1"/>
              <a:t>경상의료비</a:t>
            </a:r>
            <a:r>
              <a:rPr lang="en-US" altLang="ko-KR" sz="1600" dirty="0"/>
              <a:t>(</a:t>
            </a:r>
            <a:r>
              <a:rPr lang="ko-KR" altLang="en-US" sz="1600" dirty="0"/>
              <a:t>조원</a:t>
            </a:r>
            <a:r>
              <a:rPr lang="en-US" altLang="ko-KR" sz="1600" dirty="0"/>
              <a:t>)</a:t>
            </a:r>
            <a:endParaRPr lang="ko-KR" alt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2BBABA-6061-43C2-B797-BE5A7C8F5A64}"/>
              </a:ext>
            </a:extLst>
          </p:cNvPr>
          <p:cNvSpPr txBox="1"/>
          <p:nvPr/>
        </p:nvSpPr>
        <p:spPr>
          <a:xfrm>
            <a:off x="3131840" y="1402118"/>
            <a:ext cx="2497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GDP </a:t>
            </a:r>
            <a:r>
              <a:rPr lang="ko-KR" altLang="en-US" sz="1600" dirty="0"/>
              <a:t>대비 </a:t>
            </a:r>
            <a:r>
              <a:rPr lang="ko-KR" altLang="en-US" sz="1600" dirty="0" err="1"/>
              <a:t>경상의료비</a:t>
            </a:r>
            <a:r>
              <a:rPr lang="en-US" altLang="ko-KR" sz="1600" dirty="0"/>
              <a:t>(%)</a:t>
            </a:r>
            <a:endParaRPr lang="ko-KR" alt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344B27-7C2E-4C32-BEA5-43B640A757F9}"/>
              </a:ext>
            </a:extLst>
          </p:cNvPr>
          <p:cNvSpPr txBox="1"/>
          <p:nvPr/>
        </p:nvSpPr>
        <p:spPr>
          <a:xfrm>
            <a:off x="755576" y="5589240"/>
            <a:ext cx="76379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>
                <a:latin typeface="+mn-ea"/>
                <a:ea typeface="+mn-ea"/>
              </a:rPr>
              <a:t>급속한 고령화로 인하여 </a:t>
            </a:r>
            <a:r>
              <a:rPr lang="en-US" altLang="ko-KR" sz="1600">
                <a:latin typeface="+mn-ea"/>
                <a:ea typeface="+mn-ea"/>
              </a:rPr>
              <a:t>GDP </a:t>
            </a:r>
            <a:r>
              <a:rPr lang="ko-KR" altLang="en-US" sz="1600">
                <a:latin typeface="+mn-ea"/>
                <a:ea typeface="+mn-ea"/>
              </a:rPr>
              <a:t>대비 국민의료비는 </a:t>
            </a:r>
            <a:r>
              <a:rPr lang="en-US" altLang="ko-KR" sz="1600">
                <a:latin typeface="+mn-ea"/>
                <a:ea typeface="+mn-ea"/>
              </a:rPr>
              <a:t>2029</a:t>
            </a:r>
            <a:r>
              <a:rPr lang="ko-KR" altLang="en-US" sz="1600">
                <a:latin typeface="+mn-ea"/>
                <a:ea typeface="+mn-ea"/>
              </a:rPr>
              <a:t>년 </a:t>
            </a:r>
            <a:r>
              <a:rPr lang="en-US" altLang="ko-KR" sz="1600">
                <a:latin typeface="+mn-ea"/>
                <a:ea typeface="+mn-ea"/>
              </a:rPr>
              <a:t>10.4%</a:t>
            </a:r>
            <a:r>
              <a:rPr lang="ko-KR" altLang="en-US" sz="1600">
                <a:latin typeface="+mn-ea"/>
                <a:ea typeface="+mn-ea"/>
              </a:rPr>
              <a:t>에 도달할</a:t>
            </a:r>
            <a:r>
              <a:rPr lang="en-US" altLang="ko-KR" sz="1600">
                <a:latin typeface="+mn-ea"/>
                <a:ea typeface="+mn-ea"/>
              </a:rPr>
              <a:t> </a:t>
            </a:r>
            <a:r>
              <a:rPr lang="ko-KR" altLang="en-US" sz="1600">
                <a:latin typeface="+mn-ea"/>
                <a:ea typeface="+mn-ea"/>
              </a:rPr>
              <a:t>전망</a:t>
            </a:r>
            <a:endParaRPr lang="en-US" altLang="ko-KR" sz="1600">
              <a:latin typeface="+mn-ea"/>
              <a:ea typeface="+mn-ea"/>
            </a:endParaRPr>
          </a:p>
          <a:p>
            <a:r>
              <a:rPr lang="en-US" altLang="ko-KR" sz="1200">
                <a:latin typeface="+mn-ea"/>
                <a:ea typeface="+mn-ea"/>
              </a:rPr>
              <a:t>(</a:t>
            </a:r>
            <a:r>
              <a:rPr lang="ko-KR" altLang="en-US" sz="1200">
                <a:latin typeface="+mn-ea"/>
                <a:ea typeface="+mn-ea"/>
              </a:rPr>
              <a:t>건강보험 중장기 재정운영방향 연구</a:t>
            </a:r>
            <a:r>
              <a:rPr lang="en-US" altLang="ko-KR" sz="1200">
                <a:latin typeface="+mn-ea"/>
                <a:ea typeface="+mn-ea"/>
              </a:rPr>
              <a:t>, </a:t>
            </a:r>
            <a:r>
              <a:rPr lang="ko-KR" altLang="en-US" sz="1200">
                <a:latin typeface="+mn-ea"/>
                <a:ea typeface="+mn-ea"/>
              </a:rPr>
              <a:t>한국조세재정연구원 </a:t>
            </a:r>
            <a:r>
              <a:rPr lang="en-US" altLang="ko-KR" sz="1200">
                <a:latin typeface="+mn-ea"/>
                <a:ea typeface="+mn-ea"/>
              </a:rPr>
              <a:t>2020</a:t>
            </a:r>
            <a:r>
              <a:rPr lang="ko-KR" altLang="en-US" sz="1200">
                <a:latin typeface="+mn-ea"/>
                <a:ea typeface="+mn-ea"/>
              </a:rPr>
              <a:t>년</a:t>
            </a:r>
            <a:r>
              <a:rPr lang="en-US" altLang="ko-KR" sz="1200">
                <a:latin typeface="+mn-ea"/>
                <a:ea typeface="+mn-ea"/>
              </a:rPr>
              <a:t>)</a:t>
            </a:r>
            <a:endParaRPr lang="ko-KR" altLang="en-US" sz="120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57442221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7D543-4A3C-4B47-96FF-748523B0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595013"/>
            <a:ext cx="7416824" cy="400459"/>
          </a:xfrm>
        </p:spPr>
        <p:txBody>
          <a:bodyPr>
            <a:noAutofit/>
          </a:bodyPr>
          <a:lstStyle/>
          <a:p>
            <a:pPr algn="just"/>
            <a:r>
              <a:rPr lang="ko-KR" altLang="en-US" sz="2800" b="1" dirty="0"/>
              <a:t>국민의료비 </a:t>
            </a:r>
            <a:r>
              <a:rPr lang="ko-KR" altLang="en-US" sz="2800" b="1" dirty="0" smtClean="0"/>
              <a:t>증가 추이 </a:t>
            </a:r>
            <a:r>
              <a:rPr lang="en-US" altLang="ko-KR" sz="2400" b="1" dirty="0"/>
              <a:t>: OECD </a:t>
            </a:r>
            <a:r>
              <a:rPr lang="ko-KR" altLang="en-US" sz="2400" b="1" dirty="0"/>
              <a:t>국가 </a:t>
            </a:r>
            <a:r>
              <a:rPr lang="ko-KR" altLang="en-US" sz="2400" b="1" dirty="0" smtClean="0"/>
              <a:t>비교</a:t>
            </a:r>
            <a:r>
              <a:rPr lang="en-US" altLang="ko-KR" sz="2400" b="1" dirty="0"/>
              <a:t> </a:t>
            </a:r>
            <a:r>
              <a:rPr lang="en-US" altLang="ko-KR" sz="2400" b="1" dirty="0" smtClean="0"/>
              <a:t> (</a:t>
            </a:r>
            <a:r>
              <a:rPr lang="ko-KR" altLang="en-US" sz="2000" dirty="0" smtClean="0">
                <a:latin typeface="+mj-ea"/>
              </a:rPr>
              <a:t>최근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 smtClean="0">
                <a:latin typeface="+mj-ea"/>
              </a:rPr>
              <a:t>년간</a:t>
            </a:r>
            <a:r>
              <a:rPr lang="en-US" altLang="ko-KR" sz="2000" dirty="0" smtClean="0">
                <a:latin typeface="+mj-ea"/>
              </a:rPr>
              <a:t>)</a:t>
            </a:r>
            <a:endParaRPr lang="ko-KR" altLang="en-US" sz="2000" dirty="0">
              <a:latin typeface="+mj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3D02486-9816-451D-81CC-D1A697F19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47867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잉크 4">
                <a:extLst>
                  <a:ext uri="{FF2B5EF4-FFF2-40B4-BE49-F238E27FC236}">
                    <a16:creationId xmlns:a16="http://schemas.microsoft.com/office/drawing/2014/main" id="{DB823135-F302-4DE6-B27D-B642E116DC36}"/>
                  </a:ext>
                </a:extLst>
              </p14:cNvPr>
              <p14:cNvContentPartPr/>
              <p14:nvPr/>
            </p14:nvContentPartPr>
            <p14:xfrm>
              <a:off x="623922" y="5122938"/>
              <a:ext cx="226440" cy="134640"/>
            </p14:xfrm>
          </p:contentPart>
        </mc:Choice>
        <mc:Fallback xmlns="">
          <p:pic>
            <p:nvPicPr>
              <p:cNvPr id="5" name="잉크 4">
                <a:extLst>
                  <a:ext uri="{FF2B5EF4-FFF2-40B4-BE49-F238E27FC236}">
                    <a16:creationId xmlns:a16="http://schemas.microsoft.com/office/drawing/2014/main" id="{DB823135-F302-4DE6-B27D-B642E116DC3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282" y="5015298"/>
                <a:ext cx="33408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잉크 5">
                <a:extLst>
                  <a:ext uri="{FF2B5EF4-FFF2-40B4-BE49-F238E27FC236}">
                    <a16:creationId xmlns:a16="http://schemas.microsoft.com/office/drawing/2014/main" id="{67F4018E-2C50-4252-B772-FB472C62766F}"/>
                  </a:ext>
                </a:extLst>
              </p14:cNvPr>
              <p14:cNvContentPartPr/>
              <p14:nvPr/>
            </p14:nvContentPartPr>
            <p14:xfrm>
              <a:off x="799602" y="3014778"/>
              <a:ext cx="26640" cy="185760"/>
            </p14:xfrm>
          </p:contentPart>
        </mc:Choice>
        <mc:Fallback xmlns="">
          <p:pic>
            <p:nvPicPr>
              <p:cNvPr id="6" name="잉크 5">
                <a:extLst>
                  <a:ext uri="{FF2B5EF4-FFF2-40B4-BE49-F238E27FC236}">
                    <a16:creationId xmlns:a16="http://schemas.microsoft.com/office/drawing/2014/main" id="{67F4018E-2C50-4252-B772-FB472C62766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5962" y="2907138"/>
                <a:ext cx="134280" cy="40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13056003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6134ADB9-126D-4B43-BA65-007B234459EC}"/>
              </a:ext>
            </a:extLst>
          </p:cNvPr>
          <p:cNvSpPr txBox="1"/>
          <p:nvPr/>
        </p:nvSpPr>
        <p:spPr>
          <a:xfrm>
            <a:off x="1524000" y="5726807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/>
            <a:r>
              <a:rPr lang="ko-KR" altLang="en-US" sz="9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출처 </a:t>
            </a:r>
            <a:r>
              <a:rPr lang="en-US" altLang="ko-KR" sz="9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en-US" altLang="ko-KR" sz="9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OECD Health Statistics 2019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4C29D73-CFE4-437B-B8E7-A6195AD32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1" y="1772816"/>
            <a:ext cx="8075985" cy="37530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잉크 3">
                <a:extLst>
                  <a:ext uri="{FF2B5EF4-FFF2-40B4-BE49-F238E27FC236}">
                    <a16:creationId xmlns:a16="http://schemas.microsoft.com/office/drawing/2014/main" id="{A8A791FD-23BB-4749-8D0F-A28417AED7DB}"/>
                  </a:ext>
                </a:extLst>
              </p14:cNvPr>
              <p14:cNvContentPartPr/>
              <p14:nvPr/>
            </p14:nvContentPartPr>
            <p14:xfrm>
              <a:off x="8345006" y="5038830"/>
              <a:ext cx="336150" cy="210870"/>
            </p14:xfrm>
          </p:contentPart>
        </mc:Choice>
        <mc:Fallback xmlns="">
          <p:pic>
            <p:nvPicPr>
              <p:cNvPr id="4" name="잉크 3">
                <a:extLst>
                  <a:ext uri="{FF2B5EF4-FFF2-40B4-BE49-F238E27FC236}">
                    <a16:creationId xmlns:a16="http://schemas.microsoft.com/office/drawing/2014/main" id="{A8A791FD-23BB-4749-8D0F-A28417AED7D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91020" y="4930876"/>
                <a:ext cx="443761" cy="4264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잉크 4">
                <a:extLst>
                  <a:ext uri="{FF2B5EF4-FFF2-40B4-BE49-F238E27FC236}">
                    <a16:creationId xmlns:a16="http://schemas.microsoft.com/office/drawing/2014/main" id="{500657A3-2EF2-408B-BCA4-B27FAC243279}"/>
                  </a:ext>
                </a:extLst>
              </p14:cNvPr>
              <p14:cNvContentPartPr/>
              <p14:nvPr/>
            </p14:nvContentPartPr>
            <p14:xfrm>
              <a:off x="8605826" y="2715480"/>
              <a:ext cx="7560" cy="53460"/>
            </p14:xfrm>
          </p:contentPart>
        </mc:Choice>
        <mc:Fallback xmlns="">
          <p:pic>
            <p:nvPicPr>
              <p:cNvPr id="5" name="잉크 4">
                <a:extLst>
                  <a:ext uri="{FF2B5EF4-FFF2-40B4-BE49-F238E27FC236}">
                    <a16:creationId xmlns:a16="http://schemas.microsoft.com/office/drawing/2014/main" id="{500657A3-2EF2-408B-BCA4-B27FAC24327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51826" y="2608560"/>
                <a:ext cx="115200" cy="266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잉크 5">
                <a:extLst>
                  <a:ext uri="{FF2B5EF4-FFF2-40B4-BE49-F238E27FC236}">
                    <a16:creationId xmlns:a16="http://schemas.microsoft.com/office/drawing/2014/main" id="{6C731372-5CFF-493F-BC22-60E8E000098B}"/>
                  </a:ext>
                </a:extLst>
              </p14:cNvPr>
              <p14:cNvContentPartPr/>
              <p14:nvPr/>
            </p14:nvContentPartPr>
            <p14:xfrm>
              <a:off x="8506196" y="2950650"/>
              <a:ext cx="50490" cy="135270"/>
            </p14:xfrm>
          </p:contentPart>
        </mc:Choice>
        <mc:Fallback xmlns="">
          <p:pic>
            <p:nvPicPr>
              <p:cNvPr id="6" name="잉크 5">
                <a:extLst>
                  <a:ext uri="{FF2B5EF4-FFF2-40B4-BE49-F238E27FC236}">
                    <a16:creationId xmlns:a16="http://schemas.microsoft.com/office/drawing/2014/main" id="{6C731372-5CFF-493F-BC22-60E8E000098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52483" y="2842722"/>
                <a:ext cx="157557" cy="350767"/>
              </a:xfrm>
              <a:prstGeom prst="rect">
                <a:avLst/>
              </a:prstGeom>
            </p:spPr>
          </p:pic>
        </mc:Fallback>
      </mc:AlternateContent>
      <p:sp>
        <p:nvSpPr>
          <p:cNvPr id="8" name="제목 7">
            <a:extLst>
              <a:ext uri="{FF2B5EF4-FFF2-40B4-BE49-F238E27FC236}">
                <a16:creationId xmlns:a16="http://schemas.microsoft.com/office/drawing/2014/main" id="{5D714695-3C3E-4DF5-843A-D53B5E3D3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79504"/>
            <a:ext cx="8951369" cy="766132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국민의료비 </a:t>
            </a:r>
            <a:r>
              <a:rPr lang="ko-KR" altLang="en-US" sz="2800" b="1" dirty="0" smtClean="0"/>
              <a:t>증가 추이 </a:t>
            </a:r>
            <a:r>
              <a:rPr lang="en-US" altLang="ko-KR" sz="2400" b="1" dirty="0"/>
              <a:t>: OECD </a:t>
            </a:r>
            <a:r>
              <a:rPr lang="ko-KR" altLang="en-US" sz="2400" b="1" dirty="0"/>
              <a:t>국가 비교</a:t>
            </a:r>
            <a:r>
              <a:rPr lang="en-US" altLang="ko-KR" sz="2400" b="1" dirty="0" smtClean="0"/>
              <a:t>,( </a:t>
            </a:r>
            <a:r>
              <a:rPr lang="en-US" altLang="ko-KR" sz="2000" dirty="0" smtClean="0">
                <a:latin typeface="+mj-ea"/>
              </a:rPr>
              <a:t>2018</a:t>
            </a:r>
            <a:r>
              <a:rPr lang="ko-KR" altLang="en-US" sz="2000" dirty="0">
                <a:latin typeface="+mj-ea"/>
              </a:rPr>
              <a:t>년 기준 최근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년간</a:t>
            </a:r>
            <a:r>
              <a:rPr lang="en-US" altLang="ko-KR" sz="2000" dirty="0" smtClean="0">
                <a:latin typeface="+mj-ea"/>
              </a:rPr>
              <a:t>)</a:t>
            </a:r>
            <a:endParaRPr lang="ko-KR" altLang="en-US" sz="2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8775076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7D543-4A3C-4B47-96FF-748523B0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27894"/>
            <a:ext cx="7886700" cy="472467"/>
          </a:xfrm>
        </p:spPr>
        <p:txBody>
          <a:bodyPr>
            <a:noAutofit/>
          </a:bodyPr>
          <a:lstStyle/>
          <a:p>
            <a:r>
              <a:rPr lang="en-US" altLang="ko-KR" sz="2800" b="1" dirty="0"/>
              <a:t>GDP </a:t>
            </a:r>
            <a:r>
              <a:rPr lang="ko-KR" altLang="en-US" sz="2800" b="1" dirty="0"/>
              <a:t>대비 국민의료비 비중 </a:t>
            </a:r>
            <a:r>
              <a:rPr lang="en-US" altLang="ko-KR" sz="2400" b="1" dirty="0"/>
              <a:t>: OECD </a:t>
            </a:r>
            <a:r>
              <a:rPr lang="ko-KR" altLang="en-US" sz="2400" b="1" dirty="0"/>
              <a:t>국가 비교</a:t>
            </a:r>
            <a:r>
              <a:rPr lang="en-US" altLang="ko-KR" sz="2800" dirty="0"/>
              <a:t>, </a:t>
            </a:r>
            <a:r>
              <a:rPr lang="en-US" altLang="ko-KR" sz="2000" dirty="0"/>
              <a:t>2020</a:t>
            </a:r>
            <a:endParaRPr lang="ko-KR" altLang="en-US" sz="20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B7C7DA5-A5E4-405B-9EA5-FAD9DE94C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3" y="1268760"/>
            <a:ext cx="8672662" cy="47210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잉크 5">
                <a:extLst>
                  <a:ext uri="{FF2B5EF4-FFF2-40B4-BE49-F238E27FC236}">
                    <a16:creationId xmlns:a16="http://schemas.microsoft.com/office/drawing/2014/main" id="{4BA880E2-8F7D-4360-93A6-7EE8900018D2}"/>
                  </a:ext>
                </a:extLst>
              </p14:cNvPr>
              <p14:cNvContentPartPr/>
              <p14:nvPr/>
            </p14:nvContentPartPr>
            <p14:xfrm>
              <a:off x="5116722" y="3200178"/>
              <a:ext cx="298800" cy="80640"/>
            </p14:xfrm>
          </p:contentPart>
        </mc:Choice>
        <mc:Fallback xmlns="">
          <p:pic>
            <p:nvPicPr>
              <p:cNvPr id="6" name="잉크 5">
                <a:extLst>
                  <a:ext uri="{FF2B5EF4-FFF2-40B4-BE49-F238E27FC236}">
                    <a16:creationId xmlns:a16="http://schemas.microsoft.com/office/drawing/2014/main" id="{4BA880E2-8F7D-4360-93A6-7EE8900018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63082" y="3092178"/>
                <a:ext cx="406440" cy="29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잉크 6">
                <a:extLst>
                  <a:ext uri="{FF2B5EF4-FFF2-40B4-BE49-F238E27FC236}">
                    <a16:creationId xmlns:a16="http://schemas.microsoft.com/office/drawing/2014/main" id="{35DD6788-AC13-4B50-A3D6-1653BAC413C1}"/>
                  </a:ext>
                </a:extLst>
              </p14:cNvPr>
              <p14:cNvContentPartPr/>
              <p14:nvPr/>
            </p14:nvContentPartPr>
            <p14:xfrm>
              <a:off x="5037882" y="4919178"/>
              <a:ext cx="231120" cy="189000"/>
            </p14:xfrm>
          </p:contentPart>
        </mc:Choice>
        <mc:Fallback xmlns="">
          <p:pic>
            <p:nvPicPr>
              <p:cNvPr id="7" name="잉크 6">
                <a:extLst>
                  <a:ext uri="{FF2B5EF4-FFF2-40B4-BE49-F238E27FC236}">
                    <a16:creationId xmlns:a16="http://schemas.microsoft.com/office/drawing/2014/main" id="{35DD6788-AC13-4B50-A3D6-1653BAC413C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83882" y="4811538"/>
                <a:ext cx="338760" cy="40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18357271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7D543-4A3C-4B47-96FF-748523B0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427894"/>
            <a:ext cx="7886700" cy="653683"/>
          </a:xfrm>
        </p:spPr>
        <p:txBody>
          <a:bodyPr>
            <a:noAutofit/>
          </a:bodyPr>
          <a:lstStyle/>
          <a:p>
            <a:r>
              <a:rPr lang="ko-KR" altLang="en-US" sz="2800" b="1" dirty="0"/>
              <a:t>보건시스템 혁신의 목표</a:t>
            </a:r>
          </a:p>
        </p:txBody>
      </p:sp>
      <p:pic>
        <p:nvPicPr>
          <p:cNvPr id="1028" name="Picture 4" descr="What is the Iron Triangle of Health Care? | by William Lewis | MORE Health  | Medium">
            <a:extLst>
              <a:ext uri="{FF2B5EF4-FFF2-40B4-BE49-F238E27FC236}">
                <a16:creationId xmlns:a16="http://schemas.microsoft.com/office/drawing/2014/main" id="{7B03DB92-1BDA-46D6-BE8E-272D90E30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20888"/>
            <a:ext cx="401034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14E123-15E3-4698-A705-D62025930F71}"/>
              </a:ext>
            </a:extLst>
          </p:cNvPr>
          <p:cNvSpPr txBox="1"/>
          <p:nvPr/>
        </p:nvSpPr>
        <p:spPr>
          <a:xfrm>
            <a:off x="4499992" y="2060848"/>
            <a:ext cx="10310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효율성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F39F77-7B59-461D-BD5F-3791F74B3787}"/>
              </a:ext>
            </a:extLst>
          </p:cNvPr>
          <p:cNvSpPr txBox="1"/>
          <p:nvPr/>
        </p:nvSpPr>
        <p:spPr>
          <a:xfrm>
            <a:off x="7357373" y="2060848"/>
            <a:ext cx="4667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질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9E7D55-DD4C-4490-A4BD-CC4ED70D429E}"/>
              </a:ext>
            </a:extLst>
          </p:cNvPr>
          <p:cNvSpPr txBox="1"/>
          <p:nvPr/>
        </p:nvSpPr>
        <p:spPr>
          <a:xfrm>
            <a:off x="4572000" y="5589621"/>
            <a:ext cx="10310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접근성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7218F8-C307-4A4A-A5C7-760247365F9C}"/>
              </a:ext>
            </a:extLst>
          </p:cNvPr>
          <p:cNvSpPr txBox="1"/>
          <p:nvPr/>
        </p:nvSpPr>
        <p:spPr>
          <a:xfrm>
            <a:off x="7285365" y="5590401"/>
            <a:ext cx="10310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반응성</a:t>
            </a:r>
          </a:p>
        </p:txBody>
      </p:sp>
      <p:pic>
        <p:nvPicPr>
          <p:cNvPr id="5" name="Picture 2" descr="China&amp;#39;s Healthcare Industry (Chapter 1) - China&amp;#39;s Healthcare System and  Reform">
            <a:extLst>
              <a:ext uri="{FF2B5EF4-FFF2-40B4-BE49-F238E27FC236}">
                <a16:creationId xmlns:a16="http://schemas.microsoft.com/office/drawing/2014/main" id="{B633EDBA-1C3A-4FA7-B142-E9CDFD7A6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20888"/>
            <a:ext cx="3744416" cy="285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977354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추억">
  <a:themeElements>
    <a:clrScheme name="추억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추억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추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20870</TotalTime>
  <Words>1459</Words>
  <Application>Microsoft Office PowerPoint</Application>
  <PresentationFormat>화면 슬라이드 쇼(4:3)</PresentationFormat>
  <Paragraphs>266</Paragraphs>
  <Slides>26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40" baseType="lpstr">
      <vt:lpstr>HY견고딕</vt:lpstr>
      <vt:lpstr>HY헤드라인M</vt:lpstr>
      <vt:lpstr>굴림</vt:lpstr>
      <vt:lpstr>나눔고딕</vt:lpstr>
      <vt:lpstr>맑은 고딕</vt:lpstr>
      <vt:lpstr>휴먼모음T</vt:lpstr>
      <vt:lpstr>Arial</vt:lpstr>
      <vt:lpstr>Calibri</vt:lpstr>
      <vt:lpstr>Calibri Light</vt:lpstr>
      <vt:lpstr>Comic Sans MS</vt:lpstr>
      <vt:lpstr>Tahoma</vt:lpstr>
      <vt:lpstr>Times New Roman</vt:lpstr>
      <vt:lpstr>Wingdings</vt:lpstr>
      <vt:lpstr>추억</vt:lpstr>
      <vt:lpstr>PowerPoint 프레젠테이션</vt:lpstr>
      <vt:lpstr>PowerPoint 프레젠테이션</vt:lpstr>
      <vt:lpstr>급속한 고령화와 노인의료비 증가</vt:lpstr>
      <vt:lpstr>경제성장의 정체 위기</vt:lpstr>
      <vt:lpstr>국민의료비의 폭증</vt:lpstr>
      <vt:lpstr>국민의료비 증가 추이 : OECD 국가 비교  (최근 6년간)</vt:lpstr>
      <vt:lpstr>국민의료비 증가 추이 : OECD 국가 비교,( 2018년 기준 최근 10년간)</vt:lpstr>
      <vt:lpstr>GDP 대비 국민의료비 비중 : OECD 국가 비교, 2020</vt:lpstr>
      <vt:lpstr>보건시스템 혁신의 목표</vt:lpstr>
      <vt:lpstr>보건시스템과 경제성장</vt:lpstr>
      <vt:lpstr>보건시스템 혁신의 중요성</vt:lpstr>
      <vt:lpstr>국가보건시스템 10대 혁신 과제 제언</vt:lpstr>
      <vt:lpstr>과제 1. 홈헬스케어 도입</vt:lpstr>
      <vt:lpstr>과제2. 노인 간호홈 도입</vt:lpstr>
      <vt:lpstr>참고: 통합적 보건서비스 제공시스템 구축</vt:lpstr>
      <vt:lpstr>과제3. 인력 확충과 일자리 창출</vt:lpstr>
      <vt:lpstr>과제3-1. 인력 확충의 핵심 : 의사</vt:lpstr>
      <vt:lpstr>과제3-2. 신규 직종 도입</vt:lpstr>
      <vt:lpstr>과제4. 협업체계 구축을 위한 PA 합법화</vt:lpstr>
      <vt:lpstr>과제5. 보장성 강화와 비급여 관리 혁신</vt:lpstr>
      <vt:lpstr>과제6. 상병수당 도입</vt:lpstr>
      <vt:lpstr>과제7. 보수지불제도 개혁</vt:lpstr>
      <vt:lpstr>과제8. 공정하고 지속가능한 재원조달</vt:lpstr>
      <vt:lpstr>과제9. 개인건강정보 통합운영 플랫폼 구축/활용</vt:lpstr>
      <vt:lpstr>과제 0. 바이오헬스산업의 글로벌 경쟁력 강화와             코로나 백신/치료제 개발</vt:lpstr>
      <vt:lpstr>과제 0. 국가보건시스템 혁신위원회 설치/운영</vt:lpstr>
    </vt:vector>
  </TitlesOfParts>
  <Company>인제대학교 보건대학원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Motivating a Team</dc:title>
  <dc:creator>이기효</dc:creator>
  <cp:lastModifiedBy>SJ02</cp:lastModifiedBy>
  <cp:revision>882</cp:revision>
  <cp:lastPrinted>1601-01-01T00:00:00Z</cp:lastPrinted>
  <dcterms:created xsi:type="dcterms:W3CDTF">2002-01-25T05:48:14Z</dcterms:created>
  <dcterms:modified xsi:type="dcterms:W3CDTF">2021-12-09T11:48:41Z</dcterms:modified>
</cp:coreProperties>
</file>