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9" r:id="rId3"/>
    <p:sldId id="276" r:id="rId4"/>
    <p:sldId id="261" r:id="rId5"/>
    <p:sldId id="275" r:id="rId6"/>
    <p:sldId id="318" r:id="rId7"/>
    <p:sldId id="310" r:id="rId8"/>
    <p:sldId id="308" r:id="rId9"/>
    <p:sldId id="311" r:id="rId10"/>
    <p:sldId id="319" r:id="rId11"/>
    <p:sldId id="278" r:id="rId12"/>
    <p:sldId id="313" r:id="rId13"/>
    <p:sldId id="279" r:id="rId14"/>
    <p:sldId id="281" r:id="rId15"/>
    <p:sldId id="314" r:id="rId16"/>
    <p:sldId id="315" r:id="rId17"/>
    <p:sldId id="317" r:id="rId18"/>
    <p:sldId id="320" r:id="rId19"/>
    <p:sldId id="260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8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B3CEEF"/>
    <a:srgbClr val="5492DC"/>
    <a:srgbClr val="323F4F"/>
    <a:srgbClr val="003399"/>
    <a:srgbClr val="0033CC"/>
    <a:srgbClr val="333F50"/>
    <a:srgbClr val="1318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67" autoAdjust="0"/>
    <p:restoredTop sz="94660"/>
  </p:normalViewPr>
  <p:slideViewPr>
    <p:cSldViewPr showGuides="1">
      <p:cViewPr varScale="1">
        <p:scale>
          <a:sx n="115" d="100"/>
          <a:sy n="115" d="100"/>
        </p:scale>
        <p:origin x="1464" y="102"/>
      </p:cViewPr>
      <p:guideLst>
        <p:guide orient="horz" pos="2160"/>
        <p:guide pos="3840"/>
        <p:guide pos="28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TG\Downloads\&#45432;&#54980;&#50640;_&#45824;&#54620;_&#51456;&#48708;&#51221;&#46020;_20201003120535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70C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altLang="en-US"/>
                      <a:t>16.3%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D267-40CD-AB4C-DF425A127AF5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altLang="en-US"/>
                      <a:t>52.4%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267-40CD-AB4C-DF425A127AF5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altLang="en-US"/>
                      <a:t>30.1%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D267-40CD-AB4C-DF425A127AF5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altLang="en-US"/>
                      <a:t>1.2%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267-40CD-AB4C-DF425A127AF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/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데이터!$A$15:$D$15</c:f>
              <c:strCache>
                <c:ptCount val="4"/>
                <c:pt idx="0">
                  <c:v>전혀 준비되어 있지 않다</c:v>
                </c:pt>
                <c:pt idx="1">
                  <c:v>별로 준비되어 있지 않다</c:v>
                </c:pt>
                <c:pt idx="2">
                  <c:v>약간 준비되어 있다</c:v>
                </c:pt>
                <c:pt idx="3">
                  <c:v>매우 잘 준비되어 있다</c:v>
                </c:pt>
              </c:strCache>
            </c:strRef>
          </c:cat>
          <c:val>
            <c:numRef>
              <c:f>데이터!$A$16:$D$16</c:f>
              <c:numCache>
                <c:formatCode>#,##0.0</c:formatCode>
                <c:ptCount val="4"/>
                <c:pt idx="0">
                  <c:v>16.3</c:v>
                </c:pt>
                <c:pt idx="1">
                  <c:v>52.4</c:v>
                </c:pt>
                <c:pt idx="2">
                  <c:v>30.1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267-40CD-AB4C-DF425A127A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1152256"/>
        <c:axId val="101153792"/>
      </c:barChart>
      <c:catAx>
        <c:axId val="1011522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ko-KR"/>
          </a:p>
        </c:txPr>
        <c:crossAx val="101153792"/>
        <c:crosses val="autoZero"/>
        <c:auto val="1"/>
        <c:lblAlgn val="ctr"/>
        <c:lblOffset val="100"/>
        <c:noMultiLvlLbl val="0"/>
      </c:catAx>
      <c:valAx>
        <c:axId val="101153792"/>
        <c:scaling>
          <c:orientation val="minMax"/>
        </c:scaling>
        <c:delete val="0"/>
        <c:axPos val="l"/>
        <c:majorGridlines/>
        <c:numFmt formatCode="#,##0.0" sourceLinked="1"/>
        <c:majorTickMark val="out"/>
        <c:minorTickMark val="none"/>
        <c:tickLblPos val="nextTo"/>
        <c:crossAx val="10115225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70C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Sheet1!$D$3:$M$3</c:f>
              <c:strCache>
                <c:ptCount val="10"/>
                <c:pt idx="0">
                  <c:v>2010년</c:v>
                </c:pt>
                <c:pt idx="1">
                  <c:v>2011년</c:v>
                </c:pt>
                <c:pt idx="2">
                  <c:v>2012년</c:v>
                </c:pt>
                <c:pt idx="3">
                  <c:v>2013년</c:v>
                </c:pt>
                <c:pt idx="4">
                  <c:v>2014년 </c:v>
                </c:pt>
                <c:pt idx="5">
                  <c:v>2015년</c:v>
                </c:pt>
                <c:pt idx="6">
                  <c:v>2016년</c:v>
                </c:pt>
                <c:pt idx="7">
                  <c:v>2017년</c:v>
                </c:pt>
                <c:pt idx="8">
                  <c:v>2018년</c:v>
                </c:pt>
                <c:pt idx="9">
                  <c:v>2019년</c:v>
                </c:pt>
              </c:strCache>
            </c:strRef>
          </c:cat>
          <c:val>
            <c:numRef>
              <c:f>Sheet1!$D$4:$M$4</c:f>
              <c:numCache>
                <c:formatCode>#,##0</c:formatCode>
                <c:ptCount val="10"/>
                <c:pt idx="0">
                  <c:v>3068</c:v>
                </c:pt>
                <c:pt idx="1">
                  <c:v>3441</c:v>
                </c:pt>
                <c:pt idx="2">
                  <c:v>3424</c:v>
                </c:pt>
                <c:pt idx="3">
                  <c:v>3520</c:v>
                </c:pt>
                <c:pt idx="4">
                  <c:v>3532</c:v>
                </c:pt>
                <c:pt idx="5">
                  <c:v>3818</c:v>
                </c:pt>
                <c:pt idx="6">
                  <c:v>4280</c:v>
                </c:pt>
                <c:pt idx="7">
                  <c:v>4622</c:v>
                </c:pt>
                <c:pt idx="8">
                  <c:v>5188</c:v>
                </c:pt>
                <c:pt idx="9">
                  <c:v>5243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3A-4998-AB75-87F50DDC2F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0385792"/>
        <c:axId val="110399872"/>
      </c:barChart>
      <c:catAx>
        <c:axId val="1103857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ko-KR"/>
          </a:p>
        </c:txPr>
        <c:crossAx val="110399872"/>
        <c:crosses val="autoZero"/>
        <c:auto val="1"/>
        <c:lblAlgn val="ctr"/>
        <c:lblOffset val="100"/>
        <c:noMultiLvlLbl val="0"/>
      </c:catAx>
      <c:valAx>
        <c:axId val="110399872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11038579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1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1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BC149-2A30-47DB-9794-03A4FD98191D}" type="datetimeFigureOut">
              <a:rPr lang="ko-KR" altLang="en-US" smtClean="0"/>
              <a:pPr/>
              <a:t>2020-10-05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0184A-DE72-4018-8E2C-EBD92FE7DE3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3636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BC149-2A30-47DB-9794-03A4FD98191D}" type="datetimeFigureOut">
              <a:rPr lang="ko-KR" altLang="en-US" smtClean="0"/>
              <a:pPr/>
              <a:t>2020-10-05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0184A-DE72-4018-8E2C-EBD92FE7DE3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6150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BC149-2A30-47DB-9794-03A4FD98191D}" type="datetimeFigureOut">
              <a:rPr lang="ko-KR" altLang="en-US" smtClean="0"/>
              <a:pPr/>
              <a:t>2020-10-05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0184A-DE72-4018-8E2C-EBD92FE7DE3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8145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BC149-2A30-47DB-9794-03A4FD98191D}" type="datetimeFigureOut">
              <a:rPr lang="ko-KR" altLang="en-US" smtClean="0"/>
              <a:pPr/>
              <a:t>2020-10-05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0184A-DE72-4018-8E2C-EBD92FE7DE3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1644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BC149-2A30-47DB-9794-03A4FD98191D}" type="datetimeFigureOut">
              <a:rPr lang="ko-KR" altLang="en-US" smtClean="0"/>
              <a:pPr/>
              <a:t>2020-10-05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0184A-DE72-4018-8E2C-EBD92FE7DE3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5907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1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BC149-2A30-47DB-9794-03A4FD98191D}" type="datetimeFigureOut">
              <a:rPr lang="ko-KR" altLang="en-US" smtClean="0"/>
              <a:pPr/>
              <a:t>2020-10-05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0184A-DE72-4018-8E2C-EBD92FE7DE3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0736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BC149-2A30-47DB-9794-03A4FD98191D}" type="datetimeFigureOut">
              <a:rPr lang="ko-KR" altLang="en-US" smtClean="0"/>
              <a:pPr/>
              <a:t>2020-10-05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0184A-DE72-4018-8E2C-EBD92FE7DE3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6754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BC149-2A30-47DB-9794-03A4FD98191D}" type="datetimeFigureOut">
              <a:rPr lang="ko-KR" altLang="en-US" smtClean="0"/>
              <a:pPr/>
              <a:t>2020-10-05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0184A-DE72-4018-8E2C-EBD92FE7DE3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5322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BC149-2A30-47DB-9794-03A4FD98191D}" type="datetimeFigureOut">
              <a:rPr lang="ko-KR" altLang="en-US" smtClean="0"/>
              <a:pPr/>
              <a:t>2020-10-05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0184A-DE72-4018-8E2C-EBD92FE7DE3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8113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BC149-2A30-47DB-9794-03A4FD98191D}" type="datetimeFigureOut">
              <a:rPr lang="ko-KR" altLang="en-US" smtClean="0"/>
              <a:pPr/>
              <a:t>2020-10-05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0184A-DE72-4018-8E2C-EBD92FE7DE3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1790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BC149-2A30-47DB-9794-03A4FD98191D}" type="datetimeFigureOut">
              <a:rPr lang="ko-KR" altLang="en-US" smtClean="0"/>
              <a:pPr/>
              <a:t>2020-10-05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0184A-DE72-4018-8E2C-EBD92FE7DE3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1454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a typeface="나눔고딕" charset="-127"/>
              </a:defRPr>
            </a:lvl1pPr>
          </a:lstStyle>
          <a:p>
            <a:fld id="{8E5BC149-2A30-47DB-9794-03A4FD98191D}" type="datetimeFigureOut">
              <a:rPr lang="ko-KR" altLang="en-US" smtClean="0"/>
              <a:pPr/>
              <a:t>2020-10-05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나눔고딕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나눔고딕" charset="-127"/>
              </a:defRPr>
            </a:lvl1pPr>
          </a:lstStyle>
          <a:p>
            <a:fld id="{6550184A-DE72-4018-8E2C-EBD92FE7DE3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96156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나눔고딕" charset="-127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나눔고딕" charset="-127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나눔고딕" charset="-127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나눔고딕" charset="-127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나눔고딕" charset="-127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나눔고딕" charset="-127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4C6B9E6F-4684-4E60-B3A0-CDAA3E076BB5}"/>
              </a:ext>
            </a:extLst>
          </p:cNvPr>
          <p:cNvSpPr/>
          <p:nvPr/>
        </p:nvSpPr>
        <p:spPr>
          <a:xfrm>
            <a:off x="1" y="0"/>
            <a:ext cx="9144000" cy="306896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333F50"/>
              </a:solidFill>
              <a:ea typeface="나눔고딕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5AEA87D-CD6C-49F0-9969-36753D7D820D}"/>
              </a:ext>
            </a:extLst>
          </p:cNvPr>
          <p:cNvSpPr txBox="1"/>
          <p:nvPr/>
        </p:nvSpPr>
        <p:spPr>
          <a:xfrm>
            <a:off x="1115616" y="980728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dirty="0" smtClean="0">
                <a:solidFill>
                  <a:schemeClr val="bg1"/>
                </a:solidFill>
                <a:latin typeface="나눔고딕" charset="-127"/>
                <a:ea typeface="나눔고딕"/>
              </a:rPr>
              <a:t>노인인권 증진과</a:t>
            </a:r>
            <a:r>
              <a:rPr lang="en-US" altLang="ko-KR" sz="3600" b="1" dirty="0" smtClean="0">
                <a:solidFill>
                  <a:schemeClr val="bg1"/>
                </a:solidFill>
                <a:latin typeface="나눔고딕" charset="-127"/>
                <a:ea typeface="나눔고딕"/>
              </a:rPr>
              <a:t> </a:t>
            </a:r>
            <a:r>
              <a:rPr lang="ko-KR" altLang="en-US" sz="3600" b="1" dirty="0" smtClean="0">
                <a:solidFill>
                  <a:schemeClr val="bg1"/>
                </a:solidFill>
                <a:latin typeface="나눔고딕" charset="-127"/>
                <a:ea typeface="나눔고딕"/>
              </a:rPr>
              <a:t>시민단체의 </a:t>
            </a:r>
            <a:r>
              <a:rPr lang="ko-KR" altLang="en-US" sz="3600" b="1" dirty="0" smtClean="0">
                <a:solidFill>
                  <a:schemeClr val="bg1"/>
                </a:solidFill>
                <a:latin typeface="나눔고딕" charset="-127"/>
                <a:ea typeface="나눔고딕"/>
              </a:rPr>
              <a:t>역할</a:t>
            </a:r>
            <a:endParaRPr lang="ko-KR" altLang="en-US" sz="3600" b="1" dirty="0">
              <a:solidFill>
                <a:schemeClr val="bg1">
                  <a:lumMod val="95000"/>
                </a:schemeClr>
              </a:solidFill>
              <a:latin typeface="나눔고딕" charset="-127"/>
              <a:ea typeface="나눔고딕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06F8D12-DBCD-4AC6-AC2A-4311C653DB5B}"/>
              </a:ext>
            </a:extLst>
          </p:cNvPr>
          <p:cNvSpPr txBox="1"/>
          <p:nvPr/>
        </p:nvSpPr>
        <p:spPr>
          <a:xfrm>
            <a:off x="3381400" y="5733256"/>
            <a:ext cx="40094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2400" b="1" dirty="0" smtClean="0">
                <a:solidFill>
                  <a:schemeClr val="bg2"/>
                </a:solidFill>
                <a:latin typeface="나눔고딕" charset="-127"/>
                <a:ea typeface="나눔고딕"/>
                <a:cs typeface="Arial" panose="020B0604020202020204" pitchFamily="34" charset="0"/>
              </a:rPr>
              <a:t>한 정 란</a:t>
            </a:r>
            <a:endParaRPr lang="en-US" altLang="ko-KR" sz="2400" b="1" dirty="0" smtClean="0">
              <a:solidFill>
                <a:schemeClr val="bg2"/>
              </a:solidFill>
              <a:latin typeface="나눔고딕" charset="-127"/>
              <a:ea typeface="나눔고딕"/>
              <a:cs typeface="Arial" panose="020B0604020202020204" pitchFamily="34" charset="0"/>
            </a:endParaRPr>
          </a:p>
          <a:p>
            <a:pPr algn="r"/>
            <a:r>
              <a:rPr lang="en-US" altLang="ko-KR" sz="2000" b="1" dirty="0" smtClean="0">
                <a:solidFill>
                  <a:schemeClr val="bg2"/>
                </a:solidFill>
                <a:latin typeface="나눔고딕" charset="-127"/>
                <a:ea typeface="나눔고딕"/>
                <a:cs typeface="Arial" panose="020B0604020202020204" pitchFamily="34" charset="0"/>
              </a:rPr>
              <a:t>(</a:t>
            </a:r>
            <a:r>
              <a:rPr lang="ko-KR" altLang="en-US" sz="2000" b="1" dirty="0" smtClean="0">
                <a:solidFill>
                  <a:schemeClr val="bg2"/>
                </a:solidFill>
                <a:latin typeface="나눔고딕" charset="-127"/>
                <a:ea typeface="나눔고딕"/>
                <a:cs typeface="Arial" panose="020B0604020202020204" pitchFamily="34" charset="0"/>
              </a:rPr>
              <a:t>한국노년학회 회장 </a:t>
            </a:r>
            <a:r>
              <a:rPr lang="en-US" altLang="ko-KR" sz="2000" b="1" dirty="0" smtClean="0">
                <a:solidFill>
                  <a:schemeClr val="bg2"/>
                </a:solidFill>
                <a:latin typeface="나눔고딕" charset="-127"/>
                <a:ea typeface="나눔고딕"/>
                <a:cs typeface="Arial" panose="020B0604020202020204" pitchFamily="34" charset="0"/>
              </a:rPr>
              <a:t>&amp; </a:t>
            </a:r>
            <a:r>
              <a:rPr lang="ko-KR" altLang="en-US" sz="2000" b="1" dirty="0" err="1" smtClean="0">
                <a:solidFill>
                  <a:schemeClr val="bg2"/>
                </a:solidFill>
                <a:latin typeface="나눔고딕" charset="-127"/>
                <a:ea typeface="나눔고딕"/>
                <a:cs typeface="Arial" panose="020B0604020202020204" pitchFamily="34" charset="0"/>
              </a:rPr>
              <a:t>한서대</a:t>
            </a:r>
            <a:r>
              <a:rPr lang="ko-KR" altLang="en-US" sz="2000" b="1" dirty="0" smtClean="0">
                <a:solidFill>
                  <a:schemeClr val="bg2"/>
                </a:solidFill>
                <a:latin typeface="나눔고딕" charset="-127"/>
                <a:ea typeface="나눔고딕"/>
                <a:cs typeface="Arial" panose="020B0604020202020204" pitchFamily="34" charset="0"/>
              </a:rPr>
              <a:t> 교수</a:t>
            </a:r>
            <a:r>
              <a:rPr lang="en-US" altLang="ko-KR" sz="2000" b="1" dirty="0" smtClean="0">
                <a:solidFill>
                  <a:schemeClr val="bg2"/>
                </a:solidFill>
                <a:latin typeface="나눔고딕" charset="-127"/>
                <a:ea typeface="나눔고딕"/>
                <a:cs typeface="Arial" panose="020B0604020202020204" pitchFamily="34" charset="0"/>
              </a:rPr>
              <a:t>)</a:t>
            </a:r>
            <a:endParaRPr lang="ko-KR" altLang="ko-KR" sz="2000" b="1" dirty="0">
              <a:solidFill>
                <a:schemeClr val="bg2"/>
              </a:solidFill>
              <a:latin typeface="나눔고딕" charset="-127"/>
              <a:ea typeface="나눔고딕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399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547664" y="980728"/>
            <a:ext cx="4464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rgbClr val="002060"/>
                </a:solidFill>
                <a:ea typeface="나눔고딕" charset="-127"/>
              </a:rPr>
              <a:t>2. </a:t>
            </a:r>
            <a:r>
              <a:rPr lang="ko-KR" altLang="en-US" sz="2400" b="1" dirty="0" smtClean="0">
                <a:solidFill>
                  <a:srgbClr val="002060"/>
                </a:solidFill>
                <a:ea typeface="나눔고딕" charset="-127"/>
              </a:rPr>
              <a:t>길어진 노후와 노후비용 증가</a:t>
            </a:r>
            <a:endParaRPr lang="ko-KR" altLang="en-US" sz="2400" b="1" dirty="0">
              <a:solidFill>
                <a:srgbClr val="002060"/>
              </a:solidFill>
              <a:ea typeface="나눔고딕" charset="-127"/>
            </a:endParaRPr>
          </a:p>
        </p:txBody>
      </p:sp>
      <p:pic>
        <p:nvPicPr>
          <p:cNvPr id="57346" name="Picture 2" descr="https://dimg.donga.com/wps/NEWS/IMAGE/2018/12/26/93442446.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060848"/>
            <a:ext cx="5947048" cy="24714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3878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185156" y="947898"/>
            <a:ext cx="4050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ko-KR" sz="2400" b="1" dirty="0" smtClean="0">
                <a:solidFill>
                  <a:srgbClr val="002060"/>
                </a:solidFill>
                <a:ea typeface="나눔고딕" charset="-127"/>
              </a:rPr>
              <a:t> </a:t>
            </a:r>
            <a:r>
              <a:rPr lang="ko-KR" altLang="en-US" sz="2400" b="1" dirty="0" smtClean="0">
                <a:solidFill>
                  <a:srgbClr val="002060"/>
                </a:solidFill>
                <a:ea typeface="나눔고딕" charset="-127"/>
              </a:rPr>
              <a:t>빈곤한 노후</a:t>
            </a:r>
            <a:endParaRPr lang="ko-KR" altLang="en-US" sz="2400" b="1" dirty="0">
              <a:solidFill>
                <a:srgbClr val="002060"/>
              </a:solidFill>
              <a:ea typeface="나눔고딕" charset="-127"/>
            </a:endParaRPr>
          </a:p>
        </p:txBody>
      </p:sp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5156" y="2049230"/>
            <a:ext cx="6918515" cy="3120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타원 22"/>
          <p:cNvSpPr/>
          <p:nvPr/>
        </p:nvSpPr>
        <p:spPr>
          <a:xfrm>
            <a:off x="7599615" y="1809408"/>
            <a:ext cx="504056" cy="33843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ea typeface="나눔고딕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185156" y="5229200"/>
            <a:ext cx="78308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sz="1400" b="1" dirty="0" smtClean="0">
                <a:solidFill>
                  <a:schemeClr val="accent6">
                    <a:lumMod val="90000"/>
                    <a:lumOff val="10000"/>
                  </a:schemeClr>
                </a:solidFill>
                <a:latin typeface="나눔고딕" charset="-127"/>
                <a:ea typeface="나눔고딕" charset="-127"/>
              </a:rPr>
              <a:t>출처</a:t>
            </a:r>
            <a:r>
              <a:rPr lang="en-US" altLang="ko-KR" sz="1400" b="1" dirty="0" smtClean="0">
                <a:solidFill>
                  <a:schemeClr val="accent6">
                    <a:lumMod val="90000"/>
                    <a:lumOff val="10000"/>
                  </a:schemeClr>
                </a:solidFill>
                <a:latin typeface="나눔고딕" charset="-127"/>
                <a:ea typeface="나눔고딕" charset="-127"/>
              </a:rPr>
              <a:t>: OECD </a:t>
            </a:r>
            <a:endParaRPr lang="ko-KR" altLang="en-US" sz="1400" b="1" dirty="0">
              <a:solidFill>
                <a:schemeClr val="accent6">
                  <a:lumMod val="90000"/>
                  <a:lumOff val="10000"/>
                </a:schemeClr>
              </a:solidFill>
              <a:latin typeface="나눔고딕" charset="-127"/>
              <a:ea typeface="나눔고딕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3878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7" name="Picture 5" descr="혐오를 끊자] 2. 신구 세대 갈등 - 부산일보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5122774"/>
            <a:ext cx="2195736" cy="1165062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051720" y="861106"/>
            <a:ext cx="4050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rgbClr val="002060"/>
                </a:solidFill>
                <a:ea typeface="나눔고딕" charset="-127"/>
              </a:rPr>
              <a:t>3. </a:t>
            </a:r>
            <a:r>
              <a:rPr lang="ko-KR" altLang="en-US" sz="2400" b="1" dirty="0" smtClean="0">
                <a:solidFill>
                  <a:srgbClr val="002060"/>
                </a:solidFill>
                <a:ea typeface="나눔고딕" charset="-127"/>
              </a:rPr>
              <a:t>세대 간 격차</a:t>
            </a:r>
            <a:r>
              <a:rPr lang="en-US" altLang="ko-KR" sz="2400" b="1" dirty="0" smtClean="0">
                <a:solidFill>
                  <a:srgbClr val="002060"/>
                </a:solidFill>
                <a:ea typeface="나눔고딕" charset="-127"/>
              </a:rPr>
              <a:t>, </a:t>
            </a:r>
            <a:r>
              <a:rPr lang="ko-KR" altLang="en-US" sz="2400" b="1" dirty="0" smtClean="0">
                <a:solidFill>
                  <a:srgbClr val="002060"/>
                </a:solidFill>
                <a:ea typeface="나눔고딕" charset="-127"/>
              </a:rPr>
              <a:t>갈등 심화</a:t>
            </a:r>
            <a:endParaRPr lang="ko-KR" altLang="en-US" sz="2400" b="1" dirty="0">
              <a:solidFill>
                <a:srgbClr val="002060"/>
              </a:solidFill>
              <a:ea typeface="나눔고딕" charset="-127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835696" y="5140522"/>
            <a:ext cx="78308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sz="1400" b="1" dirty="0" smtClean="0">
                <a:solidFill>
                  <a:schemeClr val="accent6">
                    <a:lumMod val="90000"/>
                    <a:lumOff val="10000"/>
                  </a:schemeClr>
                </a:solidFill>
                <a:latin typeface="나눔고딕" charset="-127"/>
                <a:ea typeface="나눔고딕" charset="-127"/>
              </a:rPr>
              <a:t>출처</a:t>
            </a:r>
            <a:r>
              <a:rPr lang="en-US" altLang="ko-KR" sz="1400" b="1" dirty="0" smtClean="0">
                <a:solidFill>
                  <a:schemeClr val="accent6">
                    <a:lumMod val="90000"/>
                    <a:lumOff val="10000"/>
                  </a:schemeClr>
                </a:solidFill>
                <a:latin typeface="나눔고딕" charset="-127"/>
                <a:ea typeface="나눔고딕" charset="-127"/>
              </a:rPr>
              <a:t>: </a:t>
            </a:r>
            <a:r>
              <a:rPr lang="ko-KR" altLang="en-US" sz="1400" b="1" dirty="0" smtClean="0">
                <a:solidFill>
                  <a:schemeClr val="accent6">
                    <a:lumMod val="90000"/>
                    <a:lumOff val="10000"/>
                  </a:schemeClr>
                </a:solidFill>
                <a:latin typeface="나눔고딕" charset="-127"/>
                <a:ea typeface="나눔고딕" charset="-127"/>
              </a:rPr>
              <a:t>세계일보</a:t>
            </a:r>
            <a:r>
              <a:rPr lang="en-US" altLang="ko-KR" sz="1400" b="1" dirty="0" smtClean="0">
                <a:solidFill>
                  <a:schemeClr val="accent6">
                    <a:lumMod val="90000"/>
                    <a:lumOff val="10000"/>
                  </a:schemeClr>
                </a:solidFill>
                <a:latin typeface="나눔고딕" charset="-127"/>
                <a:ea typeface="나눔고딕" charset="-127"/>
              </a:rPr>
              <a:t>(2019). </a:t>
            </a:r>
            <a:r>
              <a:rPr lang="ko-KR" altLang="en-US" sz="1400" b="1" dirty="0" err="1" smtClean="0">
                <a:solidFill>
                  <a:schemeClr val="accent6">
                    <a:lumMod val="90000"/>
                    <a:lumOff val="10000"/>
                  </a:schemeClr>
                </a:solidFill>
                <a:latin typeface="나눔고딕" charset="-127"/>
                <a:ea typeface="나눔고딕" charset="-127"/>
              </a:rPr>
              <a:t>오픈서베이</a:t>
            </a:r>
            <a:endParaRPr lang="ko-KR" altLang="en-US" sz="1400" b="1" dirty="0">
              <a:solidFill>
                <a:schemeClr val="accent6">
                  <a:lumMod val="90000"/>
                  <a:lumOff val="10000"/>
                </a:schemeClr>
              </a:solidFill>
              <a:latin typeface="나눔고딕" charset="-127"/>
              <a:ea typeface="나눔고딕" charset="-127"/>
            </a:endParaRPr>
          </a:p>
        </p:txBody>
      </p:sp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1700808"/>
            <a:ext cx="5311998" cy="3215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3878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취재일기] 빈곤층 부양의 짐, 가족에게서 과감히 덜어야 - 중앙일보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548680"/>
            <a:ext cx="2108729" cy="112221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102746" y="836712"/>
            <a:ext cx="35930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sz="2400" b="1" dirty="0" smtClean="0">
                <a:solidFill>
                  <a:srgbClr val="002060"/>
                </a:solidFill>
                <a:ea typeface="나눔고딕" charset="-127"/>
              </a:rPr>
              <a:t>  노인 학대</a:t>
            </a:r>
            <a:r>
              <a:rPr lang="en-US" altLang="ko-KR" sz="2400" b="1" dirty="0" smtClean="0">
                <a:solidFill>
                  <a:srgbClr val="002060"/>
                </a:solidFill>
                <a:ea typeface="나눔고딕" charset="-127"/>
              </a:rPr>
              <a:t>, </a:t>
            </a:r>
            <a:r>
              <a:rPr lang="ko-KR" altLang="en-US" sz="2400" b="1" dirty="0" smtClean="0">
                <a:solidFill>
                  <a:srgbClr val="002060"/>
                </a:solidFill>
                <a:ea typeface="나눔고딕" charset="-127"/>
              </a:rPr>
              <a:t>노인혐오</a:t>
            </a:r>
            <a:endParaRPr lang="ko-KR" altLang="en-US" sz="2400" b="1" dirty="0">
              <a:solidFill>
                <a:srgbClr val="002060"/>
              </a:solidFill>
              <a:ea typeface="나눔고딕" charset="-127"/>
            </a:endParaRPr>
          </a:p>
        </p:txBody>
      </p:sp>
      <p:graphicFrame>
        <p:nvGraphicFramePr>
          <p:cNvPr id="9" name="차트 8"/>
          <p:cNvGraphicFramePr/>
          <p:nvPr>
            <p:extLst>
              <p:ext uri="{D42A27DB-BD31-4B8C-83A1-F6EECF244321}">
                <p14:modId xmlns:p14="http://schemas.microsoft.com/office/powerpoint/2010/main" val="2022669639"/>
              </p:ext>
            </p:extLst>
          </p:nvPr>
        </p:nvGraphicFramePr>
        <p:xfrm>
          <a:off x="1979712" y="1628800"/>
          <a:ext cx="5904656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987036" y="5179497"/>
            <a:ext cx="28263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>
                <a:solidFill>
                  <a:schemeClr val="accent6">
                    <a:lumMod val="90000"/>
                    <a:lumOff val="10000"/>
                  </a:schemeClr>
                </a:solidFill>
                <a:ea typeface="나눔고딕" charset="-127"/>
              </a:rPr>
              <a:t>출처</a:t>
            </a:r>
            <a:r>
              <a:rPr lang="en-US" altLang="ko-KR" sz="1400" b="1" dirty="0" smtClean="0">
                <a:solidFill>
                  <a:schemeClr val="accent6">
                    <a:lumMod val="90000"/>
                    <a:lumOff val="10000"/>
                  </a:schemeClr>
                </a:solidFill>
                <a:ea typeface="나눔고딕" charset="-127"/>
              </a:rPr>
              <a:t>: </a:t>
            </a:r>
            <a:r>
              <a:rPr lang="ko-KR" altLang="en-US" sz="1400" b="1" dirty="0" smtClean="0">
                <a:solidFill>
                  <a:schemeClr val="accent6">
                    <a:lumMod val="90000"/>
                    <a:lumOff val="10000"/>
                  </a:schemeClr>
                </a:solidFill>
                <a:ea typeface="나눔고딕" charset="-127"/>
              </a:rPr>
              <a:t>중앙노인보호전문기관</a:t>
            </a:r>
            <a:endParaRPr lang="ko-KR" altLang="en-US" sz="1400" b="1" dirty="0">
              <a:solidFill>
                <a:schemeClr val="accent6">
                  <a:lumMod val="90000"/>
                  <a:lumOff val="10000"/>
                </a:schemeClr>
              </a:solidFill>
              <a:ea typeface="나눔고딕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3878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1C369057-6FE3-452E-AEA4-76C9EF93C5CA}"/>
              </a:ext>
            </a:extLst>
          </p:cNvPr>
          <p:cNvSpPr txBox="1"/>
          <p:nvPr/>
        </p:nvSpPr>
        <p:spPr>
          <a:xfrm>
            <a:off x="1403648" y="1340768"/>
            <a:ext cx="6408712" cy="1754326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ko-KR" altLang="en-US" sz="3600" dirty="0" smtClean="0">
                <a:solidFill>
                  <a:schemeClr val="bg1"/>
                </a:solidFill>
                <a:latin typeface="나눔고딕" charset="-127"/>
                <a:ea typeface="나눔고딕" charset="-127"/>
                <a:cs typeface="Arial" panose="020B0604020202020204" pitchFamily="34" charset="0"/>
              </a:rPr>
              <a:t>노인 인권과 시민단체의 </a:t>
            </a:r>
            <a:r>
              <a:rPr lang="ko-KR" altLang="en-US" sz="3600" dirty="0" smtClean="0">
                <a:solidFill>
                  <a:schemeClr val="bg1"/>
                </a:solidFill>
                <a:latin typeface="나눔고딕" charset="-127"/>
                <a:ea typeface="나눔고딕" charset="-127"/>
                <a:cs typeface="Arial" panose="020B0604020202020204" pitchFamily="34" charset="0"/>
              </a:rPr>
              <a:t>역할</a:t>
            </a:r>
            <a:endParaRPr lang="en-US" altLang="ko-KR" sz="3600" dirty="0">
              <a:solidFill>
                <a:schemeClr val="bg1"/>
              </a:solidFill>
              <a:latin typeface="나눔고딕" charset="-127"/>
              <a:ea typeface="나눔고딕" charset="-127"/>
              <a:cs typeface="Arial" panose="020B0604020202020204" pitchFamily="34" charset="0"/>
            </a:endParaRPr>
          </a:p>
          <a:p>
            <a:pPr algn="ctr">
              <a:lnSpc>
                <a:spcPct val="200000"/>
              </a:lnSpc>
              <a:spcBef>
                <a:spcPts val="1200"/>
              </a:spcBef>
              <a:spcAft>
                <a:spcPts val="1200"/>
              </a:spcAft>
            </a:pPr>
            <a:endParaRPr lang="en-US" altLang="ko-KR" sz="800" dirty="0" smtClean="0">
              <a:solidFill>
                <a:schemeClr val="bg1"/>
              </a:solidFill>
              <a:latin typeface="나눔고딕" charset="-127"/>
              <a:ea typeface="나눔고딕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27998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아래쪽 화살표 37"/>
          <p:cNvSpPr/>
          <p:nvPr/>
        </p:nvSpPr>
        <p:spPr>
          <a:xfrm rot="10800000" flipH="1">
            <a:off x="4067945" y="1628799"/>
            <a:ext cx="360040" cy="3456384"/>
          </a:xfrm>
          <a:prstGeom prst="downArrow">
            <a:avLst/>
          </a:prstGeom>
          <a:solidFill>
            <a:srgbClr val="B3CE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ea typeface="나눔고딕"/>
            </a:endParaRPr>
          </a:p>
        </p:txBody>
      </p:sp>
      <p:sp>
        <p:nvSpPr>
          <p:cNvPr id="7" name="제목 2"/>
          <p:cNvSpPr>
            <a:spLocks noGrp="1"/>
          </p:cNvSpPr>
          <p:nvPr>
            <p:ph type="title"/>
          </p:nvPr>
        </p:nvSpPr>
        <p:spPr>
          <a:xfrm>
            <a:off x="1259632" y="413792"/>
            <a:ext cx="8229600" cy="11430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sz="2400" b="1" dirty="0" smtClean="0">
                <a:solidFill>
                  <a:schemeClr val="bg2"/>
                </a:solidFill>
              </a:rPr>
              <a:t> 노인인권의 시각 변화</a:t>
            </a:r>
            <a:endParaRPr lang="ko-KR" altLang="en-US" sz="2400" b="1" dirty="0">
              <a:solidFill>
                <a:schemeClr val="bg2"/>
              </a:solidFill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1259632" y="1844824"/>
            <a:ext cx="2232248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  <a:ea typeface="나눔고딕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59632" y="2020778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 smtClean="0">
                <a:solidFill>
                  <a:schemeClr val="bg1"/>
                </a:solidFill>
                <a:latin typeface="나눔고딕" charset="-127"/>
                <a:ea typeface="나눔고딕" charset="-127"/>
              </a:rPr>
              <a:t>보호의 대상</a:t>
            </a:r>
            <a:endParaRPr lang="ko-KR" altLang="en-US" sz="2000" b="1" dirty="0">
              <a:solidFill>
                <a:schemeClr val="bg1"/>
              </a:solidFill>
              <a:latin typeface="나눔고딕" charset="-127"/>
              <a:ea typeface="나눔고딕" charset="-127"/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4932040" y="1844824"/>
            <a:ext cx="2232248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  <a:ea typeface="나눔고딕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32040" y="2020778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 smtClean="0">
                <a:solidFill>
                  <a:schemeClr val="bg1"/>
                </a:solidFill>
                <a:latin typeface="나눔고딕" charset="-127"/>
                <a:ea typeface="나눔고딕" charset="-127"/>
              </a:rPr>
              <a:t>권리의 주체</a:t>
            </a:r>
            <a:endParaRPr lang="ko-KR" altLang="en-US" sz="2000" b="1" dirty="0">
              <a:solidFill>
                <a:schemeClr val="bg1"/>
              </a:solidFill>
              <a:latin typeface="나눔고딕" charset="-127"/>
              <a:ea typeface="나눔고딕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1272158" y="2996952"/>
            <a:ext cx="2232248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  <a:ea typeface="나눔고딕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72158" y="3172906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 smtClean="0">
                <a:solidFill>
                  <a:schemeClr val="bg1"/>
                </a:solidFill>
                <a:latin typeface="나눔고딕" charset="-127"/>
                <a:ea typeface="나눔고딕" charset="-127"/>
              </a:rPr>
              <a:t>돌봄의 대상</a:t>
            </a:r>
            <a:endParaRPr lang="ko-KR" altLang="en-US" sz="2000" b="1" dirty="0">
              <a:solidFill>
                <a:schemeClr val="bg1"/>
              </a:solidFill>
              <a:latin typeface="나눔고딕" charset="-127"/>
              <a:ea typeface="나눔고딕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4944566" y="2996952"/>
            <a:ext cx="2232248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  <a:ea typeface="나눔고딕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44566" y="3172906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 smtClean="0">
                <a:solidFill>
                  <a:schemeClr val="bg1"/>
                </a:solidFill>
                <a:latin typeface="나눔고딕" charset="-127"/>
                <a:ea typeface="나눔고딕" charset="-127"/>
              </a:rPr>
              <a:t>참여 당사자</a:t>
            </a:r>
            <a:endParaRPr lang="ko-KR" altLang="en-US" sz="2000" b="1" dirty="0">
              <a:solidFill>
                <a:schemeClr val="bg1"/>
              </a:solidFill>
              <a:latin typeface="나눔고딕" charset="-127"/>
              <a:ea typeface="나눔고딕" charset="-127"/>
            </a:endParaRPr>
          </a:p>
        </p:txBody>
      </p:sp>
      <p:sp>
        <p:nvSpPr>
          <p:cNvPr id="18" name="모서리가 둥근 직사각형 17"/>
          <p:cNvSpPr/>
          <p:nvPr/>
        </p:nvSpPr>
        <p:spPr>
          <a:xfrm>
            <a:off x="1319114" y="4149080"/>
            <a:ext cx="2232248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  <a:ea typeface="나눔고딕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319114" y="4325034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 smtClean="0">
                <a:solidFill>
                  <a:schemeClr val="bg1"/>
                </a:solidFill>
                <a:latin typeface="나눔고딕" charset="-127"/>
                <a:ea typeface="나눔고딕" charset="-127"/>
              </a:rPr>
              <a:t>노인 개인</a:t>
            </a:r>
            <a:endParaRPr lang="ko-KR" altLang="en-US" sz="2000" b="1" dirty="0">
              <a:solidFill>
                <a:schemeClr val="bg1"/>
              </a:solidFill>
              <a:latin typeface="나눔고딕" charset="-127"/>
              <a:ea typeface="나눔고딕" charset="-127"/>
            </a:endParaRPr>
          </a:p>
        </p:txBody>
      </p:sp>
      <p:sp>
        <p:nvSpPr>
          <p:cNvPr id="20" name="모서리가 둥근 직사각형 19"/>
          <p:cNvSpPr/>
          <p:nvPr/>
        </p:nvSpPr>
        <p:spPr>
          <a:xfrm>
            <a:off x="4991522" y="4149080"/>
            <a:ext cx="2232248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  <a:ea typeface="나눔고딕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991522" y="4325034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 smtClean="0">
                <a:solidFill>
                  <a:schemeClr val="bg1"/>
                </a:solidFill>
                <a:latin typeface="나눔고딕" charset="-127"/>
                <a:ea typeface="나눔고딕" charset="-127"/>
              </a:rPr>
              <a:t>세대와</a:t>
            </a:r>
            <a:r>
              <a:rPr lang="en-US" altLang="ko-KR" sz="2000" b="1" dirty="0" smtClean="0">
                <a:solidFill>
                  <a:schemeClr val="bg1"/>
                </a:solidFill>
                <a:latin typeface="나눔고딕" charset="-127"/>
                <a:ea typeface="나눔고딕" charset="-127"/>
              </a:rPr>
              <a:t> </a:t>
            </a:r>
            <a:r>
              <a:rPr lang="ko-KR" altLang="en-US" sz="2000" b="1" dirty="0" smtClean="0">
                <a:solidFill>
                  <a:schemeClr val="bg1"/>
                </a:solidFill>
                <a:latin typeface="나눔고딕" charset="-127"/>
                <a:ea typeface="나눔고딕" charset="-127"/>
              </a:rPr>
              <a:t>연대 </a:t>
            </a:r>
            <a:endParaRPr lang="ko-KR" altLang="en-US" sz="2000" b="1" dirty="0">
              <a:solidFill>
                <a:schemeClr val="bg1"/>
              </a:solidFill>
              <a:latin typeface="나눔고딕" charset="-127"/>
              <a:ea typeface="나눔고딕" charset="-127"/>
            </a:endParaRPr>
          </a:p>
        </p:txBody>
      </p:sp>
      <p:sp>
        <p:nvSpPr>
          <p:cNvPr id="22" name="오른쪽 화살표 21"/>
          <p:cNvSpPr/>
          <p:nvPr/>
        </p:nvSpPr>
        <p:spPr>
          <a:xfrm>
            <a:off x="3851920" y="1988840"/>
            <a:ext cx="864096" cy="432048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ea typeface="나눔고딕"/>
            </a:endParaRPr>
          </a:p>
        </p:txBody>
      </p:sp>
      <p:sp>
        <p:nvSpPr>
          <p:cNvPr id="23" name="오른쪽 화살표 22"/>
          <p:cNvSpPr/>
          <p:nvPr/>
        </p:nvSpPr>
        <p:spPr>
          <a:xfrm>
            <a:off x="3851920" y="3140968"/>
            <a:ext cx="864096" cy="432048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ea typeface="나눔고딕"/>
            </a:endParaRPr>
          </a:p>
        </p:txBody>
      </p:sp>
      <p:sp>
        <p:nvSpPr>
          <p:cNvPr id="24" name="오른쪽 화살표 23"/>
          <p:cNvSpPr/>
          <p:nvPr/>
        </p:nvSpPr>
        <p:spPr>
          <a:xfrm>
            <a:off x="3851920" y="4293096"/>
            <a:ext cx="864096" cy="432048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ea typeface="나눔고딕"/>
            </a:endParaRPr>
          </a:p>
        </p:txBody>
      </p:sp>
      <p:sp>
        <p:nvSpPr>
          <p:cNvPr id="39" name="모서리가 둥근 직사각형 38"/>
          <p:cNvSpPr/>
          <p:nvPr/>
        </p:nvSpPr>
        <p:spPr>
          <a:xfrm>
            <a:off x="2915816" y="5085184"/>
            <a:ext cx="2736304" cy="936104"/>
          </a:xfrm>
          <a:prstGeom prst="roundRect">
            <a:avLst/>
          </a:prstGeom>
          <a:solidFill>
            <a:srgbClr val="5492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schemeClr val="bg1"/>
              </a:solidFill>
              <a:ea typeface="나눔고딕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915816" y="5333146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chemeClr val="bg1"/>
                </a:solidFill>
                <a:latin typeface="나눔고딕" charset="-127"/>
                <a:ea typeface="나눔고딕" charset="-127"/>
              </a:rPr>
              <a:t>시민단체</a:t>
            </a:r>
            <a:endParaRPr lang="ko-KR" altLang="en-US" sz="2400" b="1" dirty="0">
              <a:solidFill>
                <a:schemeClr val="bg1"/>
              </a:solidFill>
              <a:latin typeface="나눔고딕" charset="-127"/>
              <a:ea typeface="나눔고딕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3878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2"/>
          <p:cNvSpPr>
            <a:spLocks noGrp="1"/>
          </p:cNvSpPr>
          <p:nvPr>
            <p:ph type="title"/>
          </p:nvPr>
        </p:nvSpPr>
        <p:spPr>
          <a:xfrm>
            <a:off x="1187624" y="2996952"/>
            <a:ext cx="8229600" cy="2952328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ko-KR" altLang="en-US" sz="2000" b="1" dirty="0" smtClean="0">
                <a:solidFill>
                  <a:schemeClr val="bg2"/>
                </a:solidFill>
              </a:rPr>
              <a:t>  </a:t>
            </a:r>
            <a:r>
              <a:rPr lang="ko-KR" altLang="en-US" sz="2800" b="1" dirty="0" smtClean="0">
                <a:solidFill>
                  <a:schemeClr val="bg2"/>
                </a:solidFill>
              </a:rPr>
              <a:t> 현재 노인 시민단체들의 </a:t>
            </a:r>
            <a:r>
              <a:rPr lang="ko-KR" altLang="en-US" sz="2800" b="1" dirty="0" smtClean="0">
                <a:solidFill>
                  <a:schemeClr val="bg2"/>
                </a:solidFill>
              </a:rPr>
              <a:t>한계</a:t>
            </a:r>
            <a:r>
              <a:rPr lang="en-US" altLang="ko-KR" sz="2000" b="1" dirty="0" smtClean="0">
                <a:solidFill>
                  <a:schemeClr val="bg2"/>
                </a:solidFill>
              </a:rPr>
              <a:t/>
            </a:r>
            <a:br>
              <a:rPr lang="en-US" altLang="ko-KR" sz="2000" b="1" dirty="0" smtClean="0">
                <a:solidFill>
                  <a:schemeClr val="bg2"/>
                </a:solidFill>
              </a:rPr>
            </a:br>
            <a:r>
              <a:rPr lang="en-US" altLang="ko-KR" sz="2000" b="1" dirty="0" smtClean="0">
                <a:solidFill>
                  <a:schemeClr val="bg2"/>
                </a:solidFill>
              </a:rPr>
              <a:t>    -  </a:t>
            </a:r>
            <a:r>
              <a:rPr lang="ko-KR" altLang="en-US" sz="2000" b="1" dirty="0" smtClean="0">
                <a:solidFill>
                  <a:schemeClr val="bg2"/>
                </a:solidFill>
              </a:rPr>
              <a:t>대표성 </a:t>
            </a:r>
            <a:r>
              <a:rPr lang="en-US" altLang="ko-KR" sz="2000" b="1" dirty="0" smtClean="0">
                <a:solidFill>
                  <a:schemeClr val="bg2"/>
                </a:solidFill>
              </a:rPr>
              <a:t>: </a:t>
            </a:r>
            <a:r>
              <a:rPr lang="ko-KR" altLang="en-US" sz="2000" b="1" dirty="0" smtClean="0">
                <a:solidFill>
                  <a:schemeClr val="bg2"/>
                </a:solidFill>
              </a:rPr>
              <a:t>회원 간 소통과 협력 부족</a:t>
            </a:r>
            <a:r>
              <a:rPr lang="en-US" altLang="ko-KR" sz="2000" b="1" dirty="0" smtClean="0">
                <a:solidFill>
                  <a:schemeClr val="bg2"/>
                </a:solidFill>
              </a:rPr>
              <a:t/>
            </a:r>
            <a:br>
              <a:rPr lang="en-US" altLang="ko-KR" sz="2000" b="1" dirty="0" smtClean="0">
                <a:solidFill>
                  <a:schemeClr val="bg2"/>
                </a:solidFill>
              </a:rPr>
            </a:br>
            <a:r>
              <a:rPr lang="en-US" altLang="ko-KR" sz="2000" b="1" dirty="0" smtClean="0">
                <a:solidFill>
                  <a:schemeClr val="bg2"/>
                </a:solidFill>
              </a:rPr>
              <a:t>    -  </a:t>
            </a:r>
            <a:r>
              <a:rPr lang="ko-KR" altLang="en-US" sz="2000" b="1" dirty="0" smtClean="0">
                <a:solidFill>
                  <a:schemeClr val="bg2"/>
                </a:solidFill>
              </a:rPr>
              <a:t>독립성 </a:t>
            </a:r>
            <a:r>
              <a:rPr lang="en-US" altLang="ko-KR" sz="2000" b="1" dirty="0" smtClean="0">
                <a:solidFill>
                  <a:schemeClr val="bg2"/>
                </a:solidFill>
              </a:rPr>
              <a:t>: </a:t>
            </a:r>
            <a:r>
              <a:rPr lang="ko-KR" altLang="en-US" sz="2000" b="1" dirty="0" smtClean="0">
                <a:solidFill>
                  <a:schemeClr val="bg2"/>
                </a:solidFill>
              </a:rPr>
              <a:t>정부의 예산 지원에 의존</a:t>
            </a:r>
            <a:r>
              <a:rPr lang="en-US" altLang="ko-KR" sz="2000" b="1" dirty="0" smtClean="0">
                <a:solidFill>
                  <a:schemeClr val="bg2"/>
                </a:solidFill>
              </a:rPr>
              <a:t/>
            </a:r>
            <a:br>
              <a:rPr lang="en-US" altLang="ko-KR" sz="2000" b="1" dirty="0" smtClean="0">
                <a:solidFill>
                  <a:schemeClr val="bg2"/>
                </a:solidFill>
              </a:rPr>
            </a:br>
            <a:r>
              <a:rPr lang="en-US" altLang="ko-KR" sz="2000" b="1" dirty="0" smtClean="0">
                <a:solidFill>
                  <a:schemeClr val="bg2"/>
                </a:solidFill>
              </a:rPr>
              <a:t>    -  </a:t>
            </a:r>
            <a:r>
              <a:rPr lang="ko-KR" altLang="en-US" sz="2000" b="1" dirty="0" smtClean="0">
                <a:solidFill>
                  <a:schemeClr val="bg2"/>
                </a:solidFill>
              </a:rPr>
              <a:t>전문성 </a:t>
            </a:r>
            <a:r>
              <a:rPr lang="en-US" altLang="ko-KR" sz="2000" b="1" dirty="0" smtClean="0">
                <a:solidFill>
                  <a:schemeClr val="bg2"/>
                </a:solidFill>
              </a:rPr>
              <a:t>: </a:t>
            </a:r>
            <a:r>
              <a:rPr lang="ko-KR" altLang="en-US" sz="2000" b="1" dirty="0" smtClean="0">
                <a:solidFill>
                  <a:schemeClr val="bg2"/>
                </a:solidFill>
              </a:rPr>
              <a:t>전문 경영 부족 및 제한적인 지도부 중심 운영</a:t>
            </a:r>
            <a:r>
              <a:rPr lang="en-US" altLang="ko-KR" sz="2000" b="1" dirty="0" smtClean="0">
                <a:solidFill>
                  <a:schemeClr val="bg2"/>
                </a:solidFill>
              </a:rPr>
              <a:t/>
            </a:r>
            <a:br>
              <a:rPr lang="en-US" altLang="ko-KR" sz="2000" b="1" dirty="0" smtClean="0">
                <a:solidFill>
                  <a:schemeClr val="bg2"/>
                </a:solidFill>
              </a:rPr>
            </a:br>
            <a:r>
              <a:rPr lang="en-US" altLang="ko-KR" sz="2000" b="1" dirty="0" smtClean="0">
                <a:solidFill>
                  <a:schemeClr val="bg2"/>
                </a:solidFill>
              </a:rPr>
              <a:t>    -  </a:t>
            </a:r>
            <a:r>
              <a:rPr lang="ko-KR" altLang="en-US" sz="2000" b="1" dirty="0" smtClean="0">
                <a:solidFill>
                  <a:schemeClr val="bg2"/>
                </a:solidFill>
              </a:rPr>
              <a:t>다양성 </a:t>
            </a:r>
            <a:r>
              <a:rPr lang="en-US" altLang="ko-KR" sz="2000" b="1" dirty="0" smtClean="0">
                <a:solidFill>
                  <a:schemeClr val="bg2"/>
                </a:solidFill>
              </a:rPr>
              <a:t>:  </a:t>
            </a:r>
            <a:r>
              <a:rPr lang="ko-KR" altLang="en-US" sz="2000" b="1" dirty="0" smtClean="0">
                <a:solidFill>
                  <a:schemeClr val="bg2"/>
                </a:solidFill>
              </a:rPr>
              <a:t>사회변화에 따른 수용과 변화 부족</a:t>
            </a:r>
            <a:r>
              <a:rPr lang="en-US" altLang="ko-KR" sz="2000" b="1" dirty="0" smtClean="0">
                <a:solidFill>
                  <a:schemeClr val="bg2"/>
                </a:solidFill>
              </a:rPr>
              <a:t/>
            </a:r>
            <a:br>
              <a:rPr lang="en-US" altLang="ko-KR" sz="2000" b="1" dirty="0" smtClean="0">
                <a:solidFill>
                  <a:schemeClr val="bg2"/>
                </a:solidFill>
              </a:rPr>
            </a:br>
            <a:r>
              <a:rPr lang="en-US" altLang="ko-KR" sz="2000" b="1" dirty="0">
                <a:solidFill>
                  <a:schemeClr val="bg2"/>
                </a:solidFill>
              </a:rPr>
              <a:t> </a:t>
            </a:r>
            <a:r>
              <a:rPr lang="en-US" altLang="ko-KR" sz="2000" b="1" dirty="0" smtClean="0">
                <a:solidFill>
                  <a:schemeClr val="bg2"/>
                </a:solidFill>
              </a:rPr>
              <a:t>                         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목소리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(Voice)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의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부재</a:t>
            </a:r>
            <a:r>
              <a:rPr lang="en-US" altLang="ko-KR" sz="2000" b="1" dirty="0" smtClean="0">
                <a:solidFill>
                  <a:schemeClr val="bg2"/>
                </a:solidFill>
              </a:rPr>
              <a:t/>
            </a:r>
            <a:br>
              <a:rPr lang="en-US" altLang="ko-KR" sz="2000" b="1" dirty="0" smtClean="0">
                <a:solidFill>
                  <a:schemeClr val="bg2"/>
                </a:solidFill>
              </a:rPr>
            </a:br>
            <a:r>
              <a:rPr lang="en-US" altLang="ko-KR" sz="2000" b="1" dirty="0" smtClean="0">
                <a:solidFill>
                  <a:schemeClr val="bg2"/>
                </a:solidFill>
              </a:rPr>
              <a:t/>
            </a:r>
            <a:br>
              <a:rPr lang="en-US" altLang="ko-KR" sz="2000" b="1" dirty="0" smtClean="0">
                <a:solidFill>
                  <a:schemeClr val="bg2"/>
                </a:solidFill>
              </a:rPr>
            </a:br>
            <a:r>
              <a:rPr lang="en-US" altLang="ko-KR" sz="2000" b="1" dirty="0" smtClean="0">
                <a:solidFill>
                  <a:schemeClr val="bg2"/>
                </a:solidFill>
              </a:rPr>
              <a:t/>
            </a:r>
            <a:br>
              <a:rPr lang="en-US" altLang="ko-KR" sz="2000" b="1" dirty="0" smtClean="0">
                <a:solidFill>
                  <a:schemeClr val="bg2"/>
                </a:solidFill>
              </a:rPr>
            </a:br>
            <a:r>
              <a:rPr lang="en-US" altLang="ko-KR" sz="2000" b="1" dirty="0" smtClean="0">
                <a:solidFill>
                  <a:schemeClr val="bg2"/>
                </a:solidFill>
              </a:rPr>
              <a:t/>
            </a:r>
            <a:br>
              <a:rPr lang="en-US" altLang="ko-KR" sz="2000" b="1" dirty="0" smtClean="0">
                <a:solidFill>
                  <a:schemeClr val="bg2"/>
                </a:solidFill>
              </a:rPr>
            </a:br>
            <a:endParaRPr lang="ko-KR" altLang="en-US" sz="2000" b="1" dirty="0">
              <a:solidFill>
                <a:schemeClr val="bg2"/>
              </a:solidFill>
            </a:endParaRPr>
          </a:p>
        </p:txBody>
      </p:sp>
      <p:sp>
        <p:nvSpPr>
          <p:cNvPr id="25" name="오른쪽 화살표 24"/>
          <p:cNvSpPr/>
          <p:nvPr/>
        </p:nvSpPr>
        <p:spPr>
          <a:xfrm>
            <a:off x="1979712" y="4725144"/>
            <a:ext cx="648072" cy="36004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ea typeface="나눔고딕"/>
            </a:endParaRPr>
          </a:p>
        </p:txBody>
      </p:sp>
    </p:spTree>
    <p:extLst>
      <p:ext uri="{BB962C8B-B14F-4D97-AF65-F5344CB8AC3E}">
        <p14:creationId xmlns:p14="http://schemas.microsoft.com/office/powerpoint/2010/main" val="373878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2"/>
          <p:cNvSpPr>
            <a:spLocks noGrp="1"/>
          </p:cNvSpPr>
          <p:nvPr>
            <p:ph type="title"/>
          </p:nvPr>
        </p:nvSpPr>
        <p:spPr>
          <a:xfrm>
            <a:off x="755576" y="1124744"/>
            <a:ext cx="7725544" cy="4104456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ko-KR" altLang="en-US" sz="2000" b="1" dirty="0" smtClean="0">
                <a:solidFill>
                  <a:schemeClr val="bg2"/>
                </a:solidFill>
              </a:rPr>
              <a:t>  </a:t>
            </a:r>
            <a:r>
              <a:rPr lang="ko-KR" altLang="en-US" sz="2800" b="1" dirty="0" smtClean="0">
                <a:solidFill>
                  <a:schemeClr val="bg2"/>
                </a:solidFill>
                <a:ea typeface="나눔고딕"/>
              </a:rPr>
              <a:t>노인인권을</a:t>
            </a:r>
            <a:r>
              <a:rPr lang="en-US" altLang="ko-KR" sz="2800" b="1" dirty="0" smtClean="0">
                <a:solidFill>
                  <a:schemeClr val="bg2"/>
                </a:solidFill>
                <a:ea typeface="나눔고딕"/>
              </a:rPr>
              <a:t> </a:t>
            </a:r>
            <a:r>
              <a:rPr lang="ko-KR" altLang="en-US" sz="2800" b="1" dirty="0" smtClean="0">
                <a:solidFill>
                  <a:schemeClr val="bg2"/>
                </a:solidFill>
                <a:ea typeface="나눔고딕"/>
              </a:rPr>
              <a:t>위한 </a:t>
            </a:r>
            <a:r>
              <a:rPr lang="ko-KR" altLang="en-US" sz="2800" b="1" dirty="0" smtClean="0">
                <a:solidFill>
                  <a:schemeClr val="bg2"/>
                </a:solidFill>
              </a:rPr>
              <a:t>시민단체의 </a:t>
            </a:r>
            <a:r>
              <a:rPr lang="ko-KR" altLang="en-US" sz="2800" b="1" dirty="0" smtClean="0">
                <a:solidFill>
                  <a:schemeClr val="bg2"/>
                </a:solidFill>
              </a:rPr>
              <a:t>조건</a:t>
            </a:r>
            <a:r>
              <a:rPr lang="en-US" altLang="ko-KR" sz="2000" b="1" dirty="0" smtClean="0">
                <a:solidFill>
                  <a:schemeClr val="bg2"/>
                </a:solidFill>
              </a:rPr>
              <a:t/>
            </a:r>
            <a:br>
              <a:rPr lang="en-US" altLang="ko-KR" sz="2000" b="1" dirty="0" smtClean="0">
                <a:solidFill>
                  <a:schemeClr val="bg2"/>
                </a:solidFill>
              </a:rPr>
            </a:br>
            <a:r>
              <a:rPr lang="en-US" altLang="ko-KR" sz="2000" b="1" dirty="0" smtClean="0">
                <a:solidFill>
                  <a:schemeClr val="bg2"/>
                </a:solidFill>
              </a:rPr>
              <a:t>    -  </a:t>
            </a:r>
            <a:r>
              <a:rPr lang="en-US" altLang="ko-KR" sz="2000" b="1" dirty="0" smtClean="0">
                <a:solidFill>
                  <a:schemeClr val="bg2"/>
                </a:solidFill>
              </a:rPr>
              <a:t>‘</a:t>
            </a:r>
            <a:r>
              <a:rPr lang="ko-KR" altLang="en-US" sz="2000" b="1" dirty="0" err="1" smtClean="0">
                <a:solidFill>
                  <a:schemeClr val="bg2"/>
                </a:solidFill>
              </a:rPr>
              <a:t>중앙집권적이고</a:t>
            </a:r>
            <a:r>
              <a:rPr lang="ko-KR" altLang="en-US" sz="2000" b="1" dirty="0" smtClean="0">
                <a:solidFill>
                  <a:schemeClr val="bg2"/>
                </a:solidFill>
              </a:rPr>
              <a:t> </a:t>
            </a:r>
            <a:r>
              <a:rPr lang="ko-KR" altLang="en-US" sz="2000" b="1" dirty="0" smtClean="0">
                <a:solidFill>
                  <a:schemeClr val="bg2"/>
                </a:solidFill>
              </a:rPr>
              <a:t>수직적 </a:t>
            </a:r>
            <a:r>
              <a:rPr lang="ko-KR" altLang="en-US" sz="2000" b="1" dirty="0" smtClean="0">
                <a:solidFill>
                  <a:schemeClr val="bg2"/>
                </a:solidFill>
              </a:rPr>
              <a:t>조직</a:t>
            </a:r>
            <a:r>
              <a:rPr lang="en-US" altLang="ko-KR" sz="2000" b="1" dirty="0" smtClean="0">
                <a:solidFill>
                  <a:schemeClr val="bg2"/>
                </a:solidFill>
              </a:rPr>
              <a:t>’</a:t>
            </a:r>
            <a:r>
              <a:rPr lang="ko-KR" altLang="en-US" sz="1600" b="1" dirty="0">
                <a:solidFill>
                  <a:schemeClr val="bg2"/>
                </a:solidFill>
              </a:rPr>
              <a:t> 이 </a:t>
            </a:r>
            <a:r>
              <a:rPr lang="ko-KR" altLang="en-US" sz="1600" b="1" dirty="0" smtClean="0">
                <a:solidFill>
                  <a:schemeClr val="bg2"/>
                </a:solidFill>
              </a:rPr>
              <a:t>아닌  </a:t>
            </a:r>
            <a:r>
              <a:rPr lang="en-US" altLang="ko-KR" sz="2000" b="1" dirty="0" smtClean="0">
                <a:solidFill>
                  <a:schemeClr val="bg2"/>
                </a:solidFill>
              </a:rPr>
              <a:t>‘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분권적이고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수평적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조직</a:t>
            </a:r>
            <a:r>
              <a:rPr lang="en-US" altLang="ko-KR" sz="2000" b="1" dirty="0" smtClean="0">
                <a:solidFill>
                  <a:schemeClr val="bg2"/>
                </a:solidFill>
              </a:rPr>
              <a:t>’</a:t>
            </a:r>
            <a:r>
              <a:rPr lang="en-US" altLang="ko-KR" sz="2000" b="1" dirty="0" smtClean="0">
                <a:solidFill>
                  <a:schemeClr val="bg2"/>
                </a:solidFill>
              </a:rPr>
              <a:t/>
            </a:r>
            <a:br>
              <a:rPr lang="en-US" altLang="ko-KR" sz="2000" b="1" dirty="0" smtClean="0">
                <a:solidFill>
                  <a:schemeClr val="bg2"/>
                </a:solidFill>
              </a:rPr>
            </a:br>
            <a:r>
              <a:rPr lang="en-US" altLang="ko-KR" sz="2000" b="1" dirty="0" smtClean="0">
                <a:solidFill>
                  <a:schemeClr val="bg2"/>
                </a:solidFill>
              </a:rPr>
              <a:t>    -  </a:t>
            </a:r>
            <a:r>
              <a:rPr lang="en-US" altLang="ko-KR" sz="2000" b="1" dirty="0" smtClean="0">
                <a:solidFill>
                  <a:schemeClr val="bg2"/>
                </a:solidFill>
              </a:rPr>
              <a:t>‘</a:t>
            </a:r>
            <a:r>
              <a:rPr lang="ko-KR" altLang="en-US" sz="2000" b="1" dirty="0" smtClean="0">
                <a:solidFill>
                  <a:schemeClr val="bg2"/>
                </a:solidFill>
              </a:rPr>
              <a:t>정부 </a:t>
            </a:r>
            <a:r>
              <a:rPr lang="ko-KR" altLang="en-US" sz="2000" b="1" dirty="0" smtClean="0">
                <a:solidFill>
                  <a:schemeClr val="bg2"/>
                </a:solidFill>
              </a:rPr>
              <a:t>지원에 의존한 </a:t>
            </a:r>
            <a:r>
              <a:rPr lang="ko-KR" altLang="en-US" sz="2000" b="1" dirty="0" smtClean="0">
                <a:solidFill>
                  <a:schemeClr val="bg2"/>
                </a:solidFill>
              </a:rPr>
              <a:t>운영</a:t>
            </a:r>
            <a:r>
              <a:rPr lang="en-US" altLang="ko-KR" sz="2000" b="1" dirty="0" smtClean="0">
                <a:solidFill>
                  <a:schemeClr val="bg2"/>
                </a:solidFill>
              </a:rPr>
              <a:t>’</a:t>
            </a:r>
            <a:r>
              <a:rPr lang="ko-KR" altLang="en-US" sz="1600" b="1" dirty="0" smtClean="0">
                <a:solidFill>
                  <a:schemeClr val="bg2"/>
                </a:solidFill>
              </a:rPr>
              <a:t>이 </a:t>
            </a:r>
            <a:r>
              <a:rPr lang="ko-KR" altLang="en-US" sz="1600" b="1" dirty="0" smtClean="0">
                <a:solidFill>
                  <a:schemeClr val="bg2"/>
                </a:solidFill>
              </a:rPr>
              <a:t>아닌 </a:t>
            </a:r>
            <a:r>
              <a:rPr lang="en-US" altLang="ko-KR" sz="2000" b="1" dirty="0" smtClean="0">
                <a:solidFill>
                  <a:schemeClr val="bg2"/>
                </a:solidFill>
              </a:rPr>
              <a:t>‘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자</a:t>
            </a:r>
            <a:r>
              <a:rPr lang="ko-KR" altLang="en-US" sz="2000" b="1" dirty="0" smtClean="0">
                <a:solidFill>
                  <a:schemeClr val="bg2"/>
                </a:solidFill>
              </a:rPr>
              <a:t> </a:t>
            </a:r>
            <a:r>
              <a:rPr lang="ko-KR" altLang="en-US" sz="2000" b="1" dirty="0" err="1" smtClean="0">
                <a:solidFill>
                  <a:srgbClr val="0000FF"/>
                </a:solidFill>
              </a:rPr>
              <a:t>발적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참여에 의한 독립적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운영</a:t>
            </a:r>
            <a:r>
              <a:rPr lang="en-US" altLang="ko-KR" sz="2000" b="1" dirty="0" smtClean="0">
                <a:solidFill>
                  <a:schemeClr val="bg2"/>
                </a:solidFill>
              </a:rPr>
              <a:t>’</a:t>
            </a:r>
            <a:r>
              <a:rPr lang="en-US" altLang="ko-KR" sz="2000" b="1" dirty="0" smtClean="0">
                <a:solidFill>
                  <a:schemeClr val="bg2"/>
                </a:solidFill>
              </a:rPr>
              <a:t/>
            </a:r>
            <a:br>
              <a:rPr lang="en-US" altLang="ko-KR" sz="2000" b="1" dirty="0" smtClean="0">
                <a:solidFill>
                  <a:schemeClr val="bg2"/>
                </a:solidFill>
              </a:rPr>
            </a:br>
            <a:r>
              <a:rPr lang="en-US" altLang="ko-KR" sz="2000" b="1" dirty="0" smtClean="0">
                <a:solidFill>
                  <a:schemeClr val="bg2"/>
                </a:solidFill>
              </a:rPr>
              <a:t>    - </a:t>
            </a:r>
            <a:r>
              <a:rPr lang="en-US" altLang="ko-KR" sz="2000" b="1" dirty="0" smtClean="0">
                <a:solidFill>
                  <a:schemeClr val="bg2"/>
                </a:solidFill>
              </a:rPr>
              <a:t>‘</a:t>
            </a:r>
            <a:r>
              <a:rPr lang="ko-KR" altLang="en-US" sz="2000" b="1" dirty="0" smtClean="0">
                <a:solidFill>
                  <a:schemeClr val="bg2"/>
                </a:solidFill>
              </a:rPr>
              <a:t>보호와 </a:t>
            </a:r>
            <a:r>
              <a:rPr lang="ko-KR" altLang="en-US" sz="2000" b="1" dirty="0" smtClean="0">
                <a:solidFill>
                  <a:schemeClr val="bg2"/>
                </a:solidFill>
              </a:rPr>
              <a:t>돌봄 </a:t>
            </a:r>
            <a:r>
              <a:rPr lang="ko-KR" altLang="en-US" sz="2000" b="1" dirty="0" smtClean="0">
                <a:solidFill>
                  <a:schemeClr val="bg2"/>
                </a:solidFill>
              </a:rPr>
              <a:t>서비스 </a:t>
            </a:r>
            <a:r>
              <a:rPr lang="en-US" altLang="ko-KR" sz="2000" b="1" dirty="0" smtClean="0">
                <a:solidFill>
                  <a:schemeClr val="bg2"/>
                </a:solidFill>
              </a:rPr>
              <a:t>‘</a:t>
            </a:r>
            <a:r>
              <a:rPr lang="ko-KR" altLang="en-US" sz="2000" b="1" dirty="0" smtClean="0">
                <a:solidFill>
                  <a:schemeClr val="bg2"/>
                </a:solidFill>
              </a:rPr>
              <a:t>중심</a:t>
            </a:r>
            <a:r>
              <a:rPr lang="ko-KR" altLang="en-US" sz="1600" b="1" dirty="0" smtClean="0">
                <a:solidFill>
                  <a:schemeClr val="bg2"/>
                </a:solidFill>
              </a:rPr>
              <a:t>이 </a:t>
            </a:r>
            <a:r>
              <a:rPr lang="ko-KR" altLang="en-US" sz="1600" b="1" dirty="0" smtClean="0">
                <a:solidFill>
                  <a:schemeClr val="bg2"/>
                </a:solidFill>
              </a:rPr>
              <a:t>아닌 </a:t>
            </a:r>
            <a:r>
              <a:rPr lang="en-US" altLang="ko-KR" sz="2000" b="1" dirty="0" smtClean="0">
                <a:solidFill>
                  <a:schemeClr val="bg2"/>
                </a:solidFill>
              </a:rPr>
              <a:t>‘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교육과 참여</a:t>
            </a:r>
            <a:r>
              <a:rPr lang="en-US" altLang="ko-KR" sz="2000" b="1" dirty="0" smtClean="0">
                <a:solidFill>
                  <a:schemeClr val="bg2"/>
                </a:solidFill>
              </a:rPr>
              <a:t>’</a:t>
            </a:r>
            <a:r>
              <a:rPr lang="en-US" altLang="ko-KR" sz="2000" b="1" dirty="0" smtClean="0">
                <a:solidFill>
                  <a:schemeClr val="bg2"/>
                </a:solidFill>
              </a:rPr>
              <a:t> </a:t>
            </a:r>
            <a:r>
              <a:rPr lang="ko-KR" altLang="en-US" sz="2000" b="1" dirty="0" smtClean="0">
                <a:solidFill>
                  <a:schemeClr val="bg2"/>
                </a:solidFill>
              </a:rPr>
              <a:t>중심의 </a:t>
            </a:r>
            <a:r>
              <a:rPr lang="ko-KR" altLang="en-US" sz="2000" b="1" dirty="0" smtClean="0">
                <a:solidFill>
                  <a:schemeClr val="bg2"/>
                </a:solidFill>
              </a:rPr>
              <a:t>활동</a:t>
            </a:r>
            <a:r>
              <a:rPr lang="en-US" altLang="ko-KR" sz="2000" b="1" dirty="0" smtClean="0">
                <a:solidFill>
                  <a:schemeClr val="bg2"/>
                </a:solidFill>
              </a:rPr>
              <a:t/>
            </a:r>
            <a:br>
              <a:rPr lang="en-US" altLang="ko-KR" sz="2000" b="1" dirty="0" smtClean="0">
                <a:solidFill>
                  <a:schemeClr val="bg2"/>
                </a:solidFill>
              </a:rPr>
            </a:br>
            <a:r>
              <a:rPr lang="en-US" altLang="ko-KR" sz="2000" b="1" dirty="0" smtClean="0">
                <a:solidFill>
                  <a:schemeClr val="bg2"/>
                </a:solidFill>
              </a:rPr>
              <a:t>    - </a:t>
            </a:r>
            <a:r>
              <a:rPr lang="en-US" altLang="ko-KR" sz="2000" b="1" dirty="0" smtClean="0">
                <a:solidFill>
                  <a:schemeClr val="bg2"/>
                </a:solidFill>
              </a:rPr>
              <a:t>‘</a:t>
            </a:r>
            <a:r>
              <a:rPr lang="ko-KR" altLang="en-US" sz="2000" b="1" dirty="0" smtClean="0">
                <a:solidFill>
                  <a:schemeClr val="bg2"/>
                </a:solidFill>
              </a:rPr>
              <a:t>노인만을 </a:t>
            </a:r>
            <a:r>
              <a:rPr lang="ko-KR" altLang="en-US" sz="2000" b="1" dirty="0" smtClean="0">
                <a:solidFill>
                  <a:schemeClr val="bg2"/>
                </a:solidFill>
              </a:rPr>
              <a:t>위한 </a:t>
            </a:r>
            <a:r>
              <a:rPr lang="ko-KR" altLang="en-US" sz="2000" b="1" dirty="0" smtClean="0">
                <a:solidFill>
                  <a:schemeClr val="bg2"/>
                </a:solidFill>
              </a:rPr>
              <a:t>단체</a:t>
            </a:r>
            <a:r>
              <a:rPr lang="en-US" altLang="ko-KR" sz="2000" b="1" dirty="0" smtClean="0">
                <a:solidFill>
                  <a:schemeClr val="bg2"/>
                </a:solidFill>
              </a:rPr>
              <a:t>’</a:t>
            </a:r>
            <a:r>
              <a:rPr lang="ko-KR" altLang="en-US" sz="1600" b="1" dirty="0" smtClean="0">
                <a:solidFill>
                  <a:schemeClr val="bg2"/>
                </a:solidFill>
              </a:rPr>
              <a:t>가 </a:t>
            </a:r>
            <a:r>
              <a:rPr lang="ko-KR" altLang="en-US" sz="1600" b="1" dirty="0" smtClean="0">
                <a:solidFill>
                  <a:schemeClr val="bg2"/>
                </a:solidFill>
              </a:rPr>
              <a:t>아닌 </a:t>
            </a:r>
            <a:r>
              <a:rPr lang="ko-KR" altLang="en-US" sz="2000" b="1" dirty="0" smtClean="0">
                <a:solidFill>
                  <a:schemeClr val="bg2"/>
                </a:solidFill>
              </a:rPr>
              <a:t>다음 세대와 전체 사회를 생각하고 </a:t>
            </a:r>
            <a:r>
              <a:rPr lang="en-US" altLang="ko-KR" sz="2000" b="1" dirty="0" smtClean="0">
                <a:solidFill>
                  <a:schemeClr val="bg2"/>
                </a:solidFill>
              </a:rPr>
              <a:t/>
            </a:r>
            <a:br>
              <a:rPr lang="en-US" altLang="ko-KR" sz="2000" b="1" dirty="0" smtClean="0">
                <a:solidFill>
                  <a:schemeClr val="bg2"/>
                </a:solidFill>
              </a:rPr>
            </a:br>
            <a:r>
              <a:rPr lang="en-US" altLang="ko-KR" sz="2000" b="1" dirty="0">
                <a:solidFill>
                  <a:schemeClr val="bg2"/>
                </a:solidFill>
              </a:rPr>
              <a:t> </a:t>
            </a:r>
            <a:r>
              <a:rPr lang="en-US" altLang="ko-KR" sz="2000" b="1" dirty="0" smtClean="0">
                <a:solidFill>
                  <a:schemeClr val="bg2"/>
                </a:solidFill>
              </a:rPr>
              <a:t>      </a:t>
            </a:r>
            <a:r>
              <a:rPr lang="ko-KR" altLang="en-US" sz="2000" b="1" dirty="0" smtClean="0">
                <a:solidFill>
                  <a:schemeClr val="bg2"/>
                </a:solidFill>
              </a:rPr>
              <a:t>지역사회와 </a:t>
            </a:r>
            <a:r>
              <a:rPr lang="ko-KR" altLang="en-US" sz="2000" b="1" dirty="0" smtClean="0">
                <a:solidFill>
                  <a:schemeClr val="bg2"/>
                </a:solidFill>
              </a:rPr>
              <a:t>연대하는 </a:t>
            </a:r>
            <a:r>
              <a:rPr lang="en-US" altLang="ko-KR" sz="2000" b="1" dirty="0" smtClean="0">
                <a:solidFill>
                  <a:schemeClr val="bg2"/>
                </a:solidFill>
              </a:rPr>
              <a:t>‘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모두를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위한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단체</a:t>
            </a:r>
            <a:r>
              <a:rPr lang="en-US" altLang="ko-KR" sz="2000" b="1" dirty="0" smtClean="0">
                <a:solidFill>
                  <a:schemeClr val="bg2"/>
                </a:solidFill>
              </a:rPr>
              <a:t>’</a:t>
            </a:r>
            <a:r>
              <a:rPr lang="ko-KR" altLang="en-US" sz="2000" b="1" dirty="0" smtClean="0">
                <a:solidFill>
                  <a:schemeClr val="bg2"/>
                </a:solidFill>
              </a:rPr>
              <a:t>로서의 </a:t>
            </a:r>
            <a:r>
              <a:rPr lang="en-US" altLang="ko-KR" sz="2000" b="1" dirty="0" smtClean="0">
                <a:solidFill>
                  <a:schemeClr val="bg2"/>
                </a:solidFill>
              </a:rPr>
              <a:t/>
            </a:r>
            <a:br>
              <a:rPr lang="en-US" altLang="ko-KR" sz="2000" b="1" dirty="0" smtClean="0">
                <a:solidFill>
                  <a:schemeClr val="bg2"/>
                </a:solidFill>
              </a:rPr>
            </a:br>
            <a:r>
              <a:rPr lang="en-US" altLang="ko-KR" sz="2000" b="1" dirty="0" smtClean="0">
                <a:solidFill>
                  <a:schemeClr val="bg2"/>
                </a:solidFill>
              </a:rPr>
              <a:t>   </a:t>
            </a:r>
            <a:endParaRPr lang="ko-KR" altLang="en-US" sz="20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78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2"/>
          <p:cNvSpPr>
            <a:spLocks noGrp="1"/>
          </p:cNvSpPr>
          <p:nvPr>
            <p:ph type="title"/>
          </p:nvPr>
        </p:nvSpPr>
        <p:spPr>
          <a:xfrm>
            <a:off x="1403648" y="1628800"/>
            <a:ext cx="8229600" cy="3888432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ko-KR" altLang="en-US" sz="2000" b="1" dirty="0" smtClean="0">
                <a:solidFill>
                  <a:schemeClr val="bg2"/>
                </a:solidFill>
              </a:rPr>
              <a:t>  </a:t>
            </a:r>
            <a:r>
              <a:rPr lang="ko-KR" altLang="en-US" sz="2800" b="1" dirty="0" smtClean="0">
                <a:solidFill>
                  <a:schemeClr val="bg2"/>
                </a:solidFill>
                <a:ea typeface="나눔고딕"/>
              </a:rPr>
              <a:t>노인인권을</a:t>
            </a:r>
            <a:r>
              <a:rPr lang="en-US" altLang="ko-KR" sz="2800" b="1" dirty="0" smtClean="0">
                <a:solidFill>
                  <a:schemeClr val="bg2"/>
                </a:solidFill>
                <a:ea typeface="나눔고딕"/>
              </a:rPr>
              <a:t> </a:t>
            </a:r>
            <a:r>
              <a:rPr lang="ko-KR" altLang="en-US" sz="2800" b="1" dirty="0" smtClean="0">
                <a:solidFill>
                  <a:schemeClr val="bg2"/>
                </a:solidFill>
                <a:ea typeface="나눔고딕"/>
              </a:rPr>
              <a:t>위한 </a:t>
            </a:r>
            <a:r>
              <a:rPr lang="ko-KR" altLang="en-US" sz="2800" b="1" dirty="0" smtClean="0">
                <a:solidFill>
                  <a:schemeClr val="bg2"/>
                </a:solidFill>
              </a:rPr>
              <a:t>시민단체의 역할</a:t>
            </a:r>
            <a:r>
              <a:rPr lang="en-US" altLang="ko-KR" sz="2800" b="1" dirty="0" smtClean="0">
                <a:solidFill>
                  <a:schemeClr val="bg2"/>
                </a:solidFill>
              </a:rPr>
              <a:t/>
            </a:r>
            <a:br>
              <a:rPr lang="en-US" altLang="ko-KR" sz="2800" b="1" dirty="0" smtClean="0">
                <a:solidFill>
                  <a:schemeClr val="bg2"/>
                </a:solidFill>
              </a:rPr>
            </a:br>
            <a:r>
              <a:rPr lang="en-US" altLang="ko-KR" sz="2000" b="1" dirty="0">
                <a:solidFill>
                  <a:schemeClr val="bg2"/>
                </a:solidFill>
              </a:rPr>
              <a:t> </a:t>
            </a:r>
            <a:r>
              <a:rPr lang="en-US" altLang="ko-KR" sz="2000" b="1" dirty="0" smtClean="0">
                <a:solidFill>
                  <a:schemeClr val="bg2"/>
                </a:solidFill>
              </a:rPr>
              <a:t>   </a:t>
            </a:r>
            <a:r>
              <a:rPr lang="en-US" altLang="ko-KR" sz="2000" b="1" dirty="0" smtClean="0">
                <a:solidFill>
                  <a:schemeClr val="bg2"/>
                </a:solidFill>
              </a:rPr>
              <a:t> </a:t>
            </a:r>
            <a:r>
              <a:rPr lang="ko-KR" altLang="en-US" sz="2000" b="1" dirty="0" smtClean="0">
                <a:solidFill>
                  <a:schemeClr val="bg2"/>
                </a:solidFill>
              </a:rPr>
              <a:t>노인 </a:t>
            </a:r>
            <a:r>
              <a:rPr lang="ko-KR" altLang="en-US" sz="2000" b="1" dirty="0" smtClean="0">
                <a:solidFill>
                  <a:schemeClr val="bg2"/>
                </a:solidFill>
              </a:rPr>
              <a:t>인권과 현재의 </a:t>
            </a:r>
            <a:r>
              <a:rPr lang="ko-KR" altLang="en-US" sz="2000" b="1" dirty="0" smtClean="0">
                <a:solidFill>
                  <a:schemeClr val="bg2"/>
                </a:solidFill>
              </a:rPr>
              <a:t>자신들 뿐 아니라 미래 세대를 </a:t>
            </a:r>
            <a:r>
              <a:rPr lang="ko-KR" altLang="en-US" sz="2000" b="1" dirty="0" smtClean="0">
                <a:solidFill>
                  <a:schemeClr val="bg2"/>
                </a:solidFill>
              </a:rPr>
              <a:t>위하여</a:t>
            </a:r>
            <a:r>
              <a:rPr lang="en-US" altLang="ko-KR" sz="2000" b="1" dirty="0" smtClean="0">
                <a:solidFill>
                  <a:schemeClr val="bg2"/>
                </a:solidFill>
              </a:rPr>
              <a:t/>
            </a:r>
            <a:br>
              <a:rPr lang="en-US" altLang="ko-KR" sz="2000" b="1" dirty="0" smtClean="0">
                <a:solidFill>
                  <a:schemeClr val="bg2"/>
                </a:solidFill>
              </a:rPr>
            </a:br>
            <a:r>
              <a:rPr lang="en-US" altLang="ko-KR" sz="2000" b="1" dirty="0">
                <a:solidFill>
                  <a:schemeClr val="bg2"/>
                </a:solidFill>
              </a:rPr>
              <a:t> </a:t>
            </a:r>
            <a:r>
              <a:rPr lang="en-US" altLang="ko-KR" sz="2000" b="1" dirty="0" smtClean="0">
                <a:solidFill>
                  <a:schemeClr val="bg2"/>
                </a:solidFill>
              </a:rPr>
              <a:t>    </a:t>
            </a:r>
            <a:r>
              <a:rPr lang="ko-KR" altLang="en-US" sz="2000" b="1" dirty="0" smtClean="0">
                <a:solidFill>
                  <a:schemeClr val="bg2"/>
                </a:solidFill>
              </a:rPr>
              <a:t> </a:t>
            </a:r>
            <a:r>
              <a:rPr lang="ko-KR" altLang="en-US" sz="2000" b="1" dirty="0" smtClean="0">
                <a:solidFill>
                  <a:schemeClr val="bg2"/>
                </a:solidFill>
              </a:rPr>
              <a:t>지속가능하고 </a:t>
            </a:r>
            <a:r>
              <a:rPr lang="ko-KR" altLang="en-US" sz="2000" b="1" dirty="0" smtClean="0">
                <a:solidFill>
                  <a:schemeClr val="bg2"/>
                </a:solidFill>
              </a:rPr>
              <a:t>살기 좋은 </a:t>
            </a:r>
            <a:r>
              <a:rPr lang="ko-KR" altLang="en-US" sz="2000" b="1" dirty="0" smtClean="0">
                <a:solidFill>
                  <a:schemeClr val="bg2"/>
                </a:solidFill>
              </a:rPr>
              <a:t>사회를 만들기 위하여</a:t>
            </a:r>
            <a:r>
              <a:rPr lang="en-US" altLang="ko-KR" sz="2000" b="1" dirty="0" smtClean="0">
                <a:solidFill>
                  <a:schemeClr val="bg2"/>
                </a:solidFill>
              </a:rPr>
              <a:t/>
            </a:r>
            <a:br>
              <a:rPr lang="en-US" altLang="ko-KR" sz="2000" b="1" dirty="0" smtClean="0">
                <a:solidFill>
                  <a:schemeClr val="bg2"/>
                </a:solidFill>
              </a:rPr>
            </a:br>
            <a:r>
              <a:rPr lang="en-US" altLang="ko-KR" sz="2000" b="1" dirty="0" smtClean="0">
                <a:solidFill>
                  <a:schemeClr val="bg2"/>
                </a:solidFill>
              </a:rPr>
              <a:t>    </a:t>
            </a:r>
            <a:r>
              <a:rPr lang="en-US" altLang="ko-KR" sz="1800" b="1" dirty="0" smtClean="0">
                <a:solidFill>
                  <a:schemeClr val="bg2"/>
                </a:solidFill>
              </a:rPr>
              <a:t>1.  </a:t>
            </a:r>
            <a:r>
              <a:rPr lang="ko-KR" altLang="en-US" sz="1800" b="1" dirty="0" smtClean="0">
                <a:solidFill>
                  <a:schemeClr val="bg2"/>
                </a:solidFill>
              </a:rPr>
              <a:t>노인들 스스로 자신의 </a:t>
            </a:r>
            <a:r>
              <a:rPr lang="en-US" altLang="ko-KR" sz="1800" b="1" dirty="0" smtClean="0">
                <a:solidFill>
                  <a:schemeClr val="bg2"/>
                </a:solidFill>
              </a:rPr>
              <a:t>“</a:t>
            </a:r>
            <a:r>
              <a:rPr lang="ko-KR" altLang="en-US" sz="1800" b="1" dirty="0" smtClean="0">
                <a:solidFill>
                  <a:srgbClr val="0000FF"/>
                </a:solidFill>
              </a:rPr>
              <a:t>목소리</a:t>
            </a:r>
            <a:r>
              <a:rPr lang="en-US" altLang="ko-KR" sz="1800" b="1" dirty="0" smtClean="0">
                <a:solidFill>
                  <a:srgbClr val="0000FF"/>
                </a:solidFill>
              </a:rPr>
              <a:t>(voice)</a:t>
            </a:r>
            <a:r>
              <a:rPr lang="en-US" altLang="ko-KR" sz="1800" b="1" dirty="0" smtClean="0">
                <a:solidFill>
                  <a:schemeClr val="bg2"/>
                </a:solidFill>
              </a:rPr>
              <a:t>”</a:t>
            </a:r>
            <a:r>
              <a:rPr lang="ko-KR" altLang="en-US" sz="1800" b="1" dirty="0" smtClean="0">
                <a:solidFill>
                  <a:schemeClr val="bg2"/>
                </a:solidFill>
              </a:rPr>
              <a:t>를 내고</a:t>
            </a:r>
            <a:r>
              <a:rPr lang="en-US" altLang="ko-KR" sz="1800" b="1" dirty="0" smtClean="0">
                <a:solidFill>
                  <a:schemeClr val="bg2"/>
                </a:solidFill>
              </a:rPr>
              <a:t>, </a:t>
            </a:r>
            <a:br>
              <a:rPr lang="en-US" altLang="ko-KR" sz="1800" b="1" dirty="0" smtClean="0">
                <a:solidFill>
                  <a:schemeClr val="bg2"/>
                </a:solidFill>
              </a:rPr>
            </a:br>
            <a:r>
              <a:rPr lang="en-US" altLang="ko-KR" sz="1800" b="1" dirty="0" smtClean="0">
                <a:solidFill>
                  <a:schemeClr val="bg2"/>
                </a:solidFill>
              </a:rPr>
              <a:t>    2.  </a:t>
            </a:r>
            <a:r>
              <a:rPr lang="ko-KR" altLang="en-US" sz="1800" b="1" dirty="0" smtClean="0">
                <a:solidFill>
                  <a:schemeClr val="bg2"/>
                </a:solidFill>
              </a:rPr>
              <a:t>노인들의 욕구와 필요를 위하여 </a:t>
            </a:r>
            <a:r>
              <a:rPr lang="en-US" altLang="ko-KR" sz="1800" b="1" dirty="0" smtClean="0">
                <a:solidFill>
                  <a:schemeClr val="bg2"/>
                </a:solidFill>
              </a:rPr>
              <a:t>“</a:t>
            </a:r>
            <a:r>
              <a:rPr lang="ko-KR" altLang="en-US" sz="1800" b="1" dirty="0" smtClean="0">
                <a:solidFill>
                  <a:srgbClr val="0000FF"/>
                </a:solidFill>
              </a:rPr>
              <a:t>스스로 도우며</a:t>
            </a:r>
            <a:r>
              <a:rPr lang="en-US" altLang="ko-KR" sz="1800" b="1" dirty="0" smtClean="0">
                <a:solidFill>
                  <a:srgbClr val="0000FF"/>
                </a:solidFill>
              </a:rPr>
              <a:t>(self-help)</a:t>
            </a:r>
            <a:r>
              <a:rPr lang="en-US" altLang="ko-KR" sz="1800" b="1" dirty="0" smtClean="0">
                <a:solidFill>
                  <a:schemeClr val="bg2"/>
                </a:solidFill>
              </a:rPr>
              <a:t>”,</a:t>
            </a:r>
            <a:br>
              <a:rPr lang="en-US" altLang="ko-KR" sz="1800" b="1" dirty="0" smtClean="0">
                <a:solidFill>
                  <a:schemeClr val="bg2"/>
                </a:solidFill>
              </a:rPr>
            </a:br>
            <a:r>
              <a:rPr lang="en-US" altLang="ko-KR" sz="1800" b="1" dirty="0" smtClean="0">
                <a:solidFill>
                  <a:schemeClr val="bg2"/>
                </a:solidFill>
              </a:rPr>
              <a:t>    3.  </a:t>
            </a:r>
            <a:r>
              <a:rPr lang="ko-KR" altLang="en-US" sz="1800" b="1" dirty="0" smtClean="0">
                <a:solidFill>
                  <a:schemeClr val="bg2"/>
                </a:solidFill>
              </a:rPr>
              <a:t>다른</a:t>
            </a:r>
            <a:r>
              <a:rPr lang="en-US" altLang="ko-KR" sz="1800" b="1" dirty="0" smtClean="0">
                <a:solidFill>
                  <a:schemeClr val="bg2"/>
                </a:solidFill>
              </a:rPr>
              <a:t> </a:t>
            </a:r>
            <a:r>
              <a:rPr lang="ko-KR" altLang="en-US" sz="1800" b="1" dirty="0" smtClean="0">
                <a:solidFill>
                  <a:schemeClr val="bg2"/>
                </a:solidFill>
              </a:rPr>
              <a:t>세대</a:t>
            </a:r>
            <a:r>
              <a:rPr lang="en-US" altLang="ko-KR" sz="1800" b="1" dirty="0" smtClean="0">
                <a:solidFill>
                  <a:schemeClr val="bg2"/>
                </a:solidFill>
              </a:rPr>
              <a:t>, </a:t>
            </a:r>
            <a:r>
              <a:rPr lang="ko-KR" altLang="en-US" sz="1800" b="1" dirty="0" smtClean="0">
                <a:solidFill>
                  <a:schemeClr val="bg2"/>
                </a:solidFill>
              </a:rPr>
              <a:t>다른 단체</a:t>
            </a:r>
            <a:r>
              <a:rPr lang="en-US" altLang="ko-KR" sz="1800" b="1" dirty="0" smtClean="0">
                <a:solidFill>
                  <a:schemeClr val="bg2"/>
                </a:solidFill>
              </a:rPr>
              <a:t>, </a:t>
            </a:r>
            <a:r>
              <a:rPr lang="ko-KR" altLang="en-US" sz="1800" b="1" dirty="0" smtClean="0">
                <a:solidFill>
                  <a:schemeClr val="bg2"/>
                </a:solidFill>
              </a:rPr>
              <a:t>지역사회와 </a:t>
            </a:r>
            <a:r>
              <a:rPr lang="en-US" altLang="ko-KR" sz="1800" b="1" dirty="0" smtClean="0">
                <a:solidFill>
                  <a:schemeClr val="bg2"/>
                </a:solidFill>
              </a:rPr>
              <a:t>“</a:t>
            </a:r>
            <a:r>
              <a:rPr lang="ko-KR" altLang="en-US" sz="1800" b="1" dirty="0" smtClean="0">
                <a:solidFill>
                  <a:srgbClr val="0000FF"/>
                </a:solidFill>
              </a:rPr>
              <a:t>연대</a:t>
            </a:r>
            <a:r>
              <a:rPr lang="en-US" altLang="ko-KR" sz="1800" b="1" dirty="0" smtClean="0">
                <a:solidFill>
                  <a:srgbClr val="0000FF"/>
                </a:solidFill>
              </a:rPr>
              <a:t>(</a:t>
            </a:r>
            <a:r>
              <a:rPr lang="en-US" altLang="ko-KR" sz="1800" b="1" dirty="0" smtClean="0">
                <a:solidFill>
                  <a:srgbClr val="0000FF"/>
                </a:solidFill>
                <a:ea typeface="나눔고딕"/>
              </a:rPr>
              <a:t>solidarity)</a:t>
            </a:r>
            <a:r>
              <a:rPr lang="en-US" altLang="ko-KR" sz="1800" b="1" dirty="0" smtClean="0">
                <a:solidFill>
                  <a:schemeClr val="bg2"/>
                </a:solidFill>
                <a:ea typeface="나눔고딕"/>
              </a:rPr>
              <a:t>”</a:t>
            </a:r>
            <a:br>
              <a:rPr lang="en-US" altLang="ko-KR" sz="1800" b="1" dirty="0" smtClean="0">
                <a:solidFill>
                  <a:schemeClr val="bg2"/>
                </a:solidFill>
                <a:ea typeface="나눔고딕"/>
              </a:rPr>
            </a:br>
            <a:r>
              <a:rPr lang="en-US" altLang="ko-KR" sz="2000" b="1" dirty="0" smtClean="0">
                <a:solidFill>
                  <a:schemeClr val="bg2"/>
                </a:solidFill>
                <a:ea typeface="나눔고딕"/>
              </a:rPr>
              <a:t>         </a:t>
            </a:r>
            <a:r>
              <a:rPr lang="ko-KR" altLang="en-US" sz="2000" b="1" dirty="0" smtClean="0">
                <a:solidFill>
                  <a:schemeClr val="bg2"/>
                </a:solidFill>
                <a:ea typeface="나눔고딕"/>
              </a:rPr>
              <a:t>하도록 </a:t>
            </a:r>
            <a:r>
              <a:rPr lang="ko-KR" altLang="en-US" sz="2000" b="1" dirty="0" smtClean="0">
                <a:solidFill>
                  <a:schemeClr val="bg2"/>
                </a:solidFill>
                <a:ea typeface="나눔고딕"/>
              </a:rPr>
              <a:t>하는 것이 시민단체의 진정한 역할</a:t>
            </a:r>
            <a:r>
              <a:rPr lang="en-US" altLang="ko-KR" sz="2000" b="1" dirty="0" smtClean="0">
                <a:solidFill>
                  <a:schemeClr val="bg2"/>
                </a:solidFill>
              </a:rPr>
              <a:t/>
            </a:r>
            <a:br>
              <a:rPr lang="en-US" altLang="ko-KR" sz="2000" b="1" dirty="0" smtClean="0">
                <a:solidFill>
                  <a:schemeClr val="bg2"/>
                </a:solidFill>
              </a:rPr>
            </a:br>
            <a:r>
              <a:rPr lang="en-US" altLang="ko-KR" sz="2000" b="1" dirty="0" smtClean="0">
                <a:solidFill>
                  <a:schemeClr val="bg2"/>
                </a:solidFill>
              </a:rPr>
              <a:t>   </a:t>
            </a:r>
            <a:endParaRPr lang="ko-KR" altLang="en-US" sz="20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78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556792"/>
            <a:ext cx="3812189" cy="273630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5AEA87D-CD6C-49F0-9969-36753D7D820D}"/>
              </a:ext>
            </a:extLst>
          </p:cNvPr>
          <p:cNvSpPr txBox="1"/>
          <p:nvPr/>
        </p:nvSpPr>
        <p:spPr>
          <a:xfrm>
            <a:off x="3347864" y="4869160"/>
            <a:ext cx="20858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 smtClean="0">
                <a:solidFill>
                  <a:schemeClr val="bg2">
                    <a:lumMod val="90000"/>
                    <a:lumOff val="10000"/>
                  </a:schemeClr>
                </a:solidFill>
                <a:latin typeface="나눔고딕" charset="-127"/>
                <a:ea typeface="나눔고딕" charset="-127"/>
                <a:cs typeface="Arial" panose="020B0604020202020204" pitchFamily="34" charset="0"/>
              </a:rPr>
              <a:t>감사합니다</a:t>
            </a:r>
            <a:r>
              <a:rPr lang="en-US" altLang="ko-KR" sz="2800" b="1" dirty="0" smtClean="0">
                <a:solidFill>
                  <a:schemeClr val="bg2">
                    <a:lumMod val="90000"/>
                    <a:lumOff val="10000"/>
                  </a:schemeClr>
                </a:solidFill>
                <a:latin typeface="나눔고딕" charset="-127"/>
                <a:ea typeface="나눔고딕" charset="-127"/>
                <a:cs typeface="Arial" panose="020B0604020202020204" pitchFamily="34" charset="0"/>
              </a:rPr>
              <a:t>. </a:t>
            </a:r>
            <a:endParaRPr lang="ko-KR" altLang="en-US" sz="2800" b="1" dirty="0">
              <a:solidFill>
                <a:schemeClr val="bg2">
                  <a:lumMod val="90000"/>
                  <a:lumOff val="10000"/>
                </a:schemeClr>
              </a:solidFill>
              <a:latin typeface="나눔고딕" charset="-127"/>
              <a:ea typeface="나눔고딕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196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1C369057-6FE3-452E-AEA4-76C9EF93C5CA}"/>
              </a:ext>
            </a:extLst>
          </p:cNvPr>
          <p:cNvSpPr txBox="1"/>
          <p:nvPr/>
        </p:nvSpPr>
        <p:spPr>
          <a:xfrm>
            <a:off x="1421476" y="866817"/>
            <a:ext cx="6678916" cy="92333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ko-KR" altLang="en-US" sz="3600" dirty="0" smtClean="0">
                <a:solidFill>
                  <a:schemeClr val="bg1"/>
                </a:solidFill>
                <a:latin typeface="나눔고딕" charset="-127"/>
                <a:ea typeface="나눔고딕" charset="-127"/>
                <a:cs typeface="Arial" panose="020B0604020202020204" pitchFamily="34" charset="0"/>
              </a:rPr>
              <a:t>고령사회의 명</a:t>
            </a:r>
            <a:r>
              <a:rPr lang="en-US" altLang="ko-KR" sz="3600" dirty="0" smtClean="0">
                <a:solidFill>
                  <a:schemeClr val="bg1"/>
                </a:solidFill>
                <a:latin typeface="나눔고딕" charset="-127"/>
                <a:ea typeface="나눔고딕" charset="-127"/>
                <a:cs typeface="Arial" panose="020B0604020202020204" pitchFamily="34" charset="0"/>
              </a:rPr>
              <a:t>(</a:t>
            </a:r>
            <a:r>
              <a:rPr lang="ko-KR" altLang="en-US" sz="3600" dirty="0" smtClean="0">
                <a:solidFill>
                  <a:schemeClr val="bg1"/>
                </a:solidFill>
                <a:latin typeface="나눔고딕" charset="-127"/>
                <a:ea typeface="나눔고딕" charset="-127"/>
                <a:cs typeface="Arial" panose="020B0604020202020204" pitchFamily="34" charset="0"/>
              </a:rPr>
              <a:t>明</a:t>
            </a:r>
            <a:r>
              <a:rPr lang="en-US" altLang="ko-KR" sz="3600" dirty="0" smtClean="0">
                <a:solidFill>
                  <a:schemeClr val="bg1"/>
                </a:solidFill>
                <a:latin typeface="나눔고딕" charset="-127"/>
                <a:ea typeface="나눔고딕" charset="-127"/>
                <a:cs typeface="Arial" panose="020B0604020202020204" pitchFamily="34" charset="0"/>
              </a:rPr>
              <a:t>)</a:t>
            </a:r>
            <a:endParaRPr lang="ko-KR" altLang="en-US" sz="3600" dirty="0">
              <a:solidFill>
                <a:schemeClr val="bg1"/>
              </a:solidFill>
              <a:latin typeface="나눔고딕" charset="-127"/>
              <a:ea typeface="나눔고딕" charset="-127"/>
              <a:cs typeface="Arial" panose="020B0604020202020204" pitchFamily="34" charset="0"/>
            </a:endParaRPr>
          </a:p>
        </p:txBody>
      </p:sp>
      <p:pic>
        <p:nvPicPr>
          <p:cNvPr id="4" name="Picture 2" descr="장수도시 문경 지역내총생산 전국평균 이상! : 네이버 블로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3284281"/>
            <a:ext cx="3136466" cy="20889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32799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484784"/>
            <a:ext cx="7163040" cy="3590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043608" y="5157193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>
                <a:solidFill>
                  <a:schemeClr val="accent6">
                    <a:lumMod val="90000"/>
                    <a:lumOff val="10000"/>
                  </a:schemeClr>
                </a:solidFill>
                <a:ea typeface="나눔고딕" charset="-127"/>
              </a:rPr>
              <a:t>출처</a:t>
            </a:r>
            <a:r>
              <a:rPr lang="en-US" altLang="ko-KR" sz="1400" b="1" dirty="0" smtClean="0">
                <a:solidFill>
                  <a:schemeClr val="accent6">
                    <a:lumMod val="90000"/>
                    <a:lumOff val="10000"/>
                  </a:schemeClr>
                </a:solidFill>
                <a:ea typeface="나눔고딕" charset="-127"/>
              </a:rPr>
              <a:t>: </a:t>
            </a:r>
            <a:r>
              <a:rPr lang="ko-KR" altLang="en-US" sz="1400" b="1" dirty="0" smtClean="0">
                <a:solidFill>
                  <a:schemeClr val="accent6">
                    <a:lumMod val="90000"/>
                    <a:lumOff val="10000"/>
                  </a:schemeClr>
                </a:solidFill>
                <a:ea typeface="나눔고딕" charset="-127"/>
              </a:rPr>
              <a:t>국가통계포털</a:t>
            </a:r>
            <a:endParaRPr lang="ko-KR" altLang="en-US" sz="1400" b="1" dirty="0">
              <a:solidFill>
                <a:schemeClr val="accent6">
                  <a:lumMod val="90000"/>
                  <a:lumOff val="10000"/>
                </a:schemeClr>
              </a:solidFill>
              <a:ea typeface="나눔고딕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600" y="548680"/>
            <a:ext cx="6768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 smtClean="0">
                <a:solidFill>
                  <a:srgbClr val="002060"/>
                </a:solidFill>
                <a:ea typeface="나눔고딕" charset="-127"/>
              </a:rPr>
              <a:t>1. </a:t>
            </a:r>
            <a:r>
              <a:rPr lang="ko-KR" altLang="en-US" sz="2800" b="1" dirty="0" smtClean="0">
                <a:solidFill>
                  <a:srgbClr val="002060"/>
                </a:solidFill>
                <a:ea typeface="나눔고딕" charset="-127"/>
              </a:rPr>
              <a:t>소수자에서</a:t>
            </a:r>
            <a:r>
              <a:rPr lang="ko-KR" altLang="en-US" sz="2800" b="1" dirty="0">
                <a:solidFill>
                  <a:srgbClr val="002060"/>
                </a:solidFill>
                <a:ea typeface="나눔고딕" charset="-127"/>
              </a:rPr>
              <a:t> </a:t>
            </a:r>
            <a:r>
              <a:rPr lang="ko-KR" altLang="en-US" sz="2800" b="1" dirty="0" smtClean="0">
                <a:solidFill>
                  <a:srgbClr val="002060"/>
                </a:solidFill>
                <a:ea typeface="나눔고딕" charset="-127"/>
              </a:rPr>
              <a:t>다수집단으로</a:t>
            </a:r>
            <a:endParaRPr lang="ko-KR" altLang="en-US" sz="2800" b="1" dirty="0">
              <a:solidFill>
                <a:srgbClr val="002060"/>
              </a:solidFill>
              <a:ea typeface="나눔고딕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3878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755576" y="5013176"/>
            <a:ext cx="28529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>
                <a:solidFill>
                  <a:schemeClr val="accent6">
                    <a:lumMod val="90000"/>
                    <a:lumOff val="10000"/>
                  </a:schemeClr>
                </a:solidFill>
                <a:ea typeface="나눔고딕" charset="-127"/>
              </a:rPr>
              <a:t>출처</a:t>
            </a:r>
            <a:r>
              <a:rPr lang="en-US" altLang="ko-KR" sz="1400" b="1" dirty="0" smtClean="0">
                <a:solidFill>
                  <a:schemeClr val="accent6">
                    <a:lumMod val="90000"/>
                    <a:lumOff val="10000"/>
                  </a:schemeClr>
                </a:solidFill>
                <a:ea typeface="나눔고딕" charset="-127"/>
              </a:rPr>
              <a:t>: </a:t>
            </a:r>
            <a:r>
              <a:rPr lang="ko-KR" altLang="en-US" sz="1400" b="1" dirty="0" smtClean="0">
                <a:solidFill>
                  <a:schemeClr val="accent6">
                    <a:lumMod val="90000"/>
                    <a:lumOff val="10000"/>
                  </a:schemeClr>
                </a:solidFill>
                <a:ea typeface="나눔고딕" charset="-127"/>
              </a:rPr>
              <a:t>중앙선거관리위원회</a:t>
            </a:r>
            <a:endParaRPr lang="ko-KR" altLang="en-US" sz="1400" b="1" dirty="0">
              <a:solidFill>
                <a:schemeClr val="accent6">
                  <a:lumMod val="90000"/>
                  <a:lumOff val="10000"/>
                </a:schemeClr>
              </a:solidFill>
              <a:ea typeface="나눔고딕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6" y="404664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sz="2400" b="1" dirty="0" smtClean="0">
                <a:solidFill>
                  <a:srgbClr val="002060"/>
                </a:solidFill>
                <a:ea typeface="나눔고딕" charset="-127"/>
              </a:rPr>
              <a:t> 노인인구의 정치적</a:t>
            </a:r>
            <a:r>
              <a:rPr lang="en-US" altLang="ko-KR" sz="2400" b="1" dirty="0" smtClean="0">
                <a:solidFill>
                  <a:srgbClr val="002060"/>
                </a:solidFill>
                <a:ea typeface="나눔고딕" charset="-127"/>
              </a:rPr>
              <a:t>, </a:t>
            </a:r>
            <a:r>
              <a:rPr lang="ko-KR" altLang="en-US" sz="2400" b="1" dirty="0" smtClean="0">
                <a:solidFill>
                  <a:srgbClr val="002060"/>
                </a:solidFill>
                <a:ea typeface="나눔고딕" charset="-127"/>
              </a:rPr>
              <a:t>사회적 힘 증가</a:t>
            </a:r>
            <a:endParaRPr lang="ko-KR" altLang="en-US" sz="2400" b="1" dirty="0">
              <a:solidFill>
                <a:srgbClr val="002060"/>
              </a:solidFill>
              <a:ea typeface="나눔고딕" charset="-127"/>
            </a:endParaRPr>
          </a:p>
        </p:txBody>
      </p:sp>
      <p:pic>
        <p:nvPicPr>
          <p:cNvPr id="32770" name="Picture 2" descr="유권자 30~40대 줄고, 60대 이상 늘었다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484784"/>
            <a:ext cx="7863972" cy="33843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3878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경제교육 경험 부족 생애주기별 경제교육 필요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5248" y="2420888"/>
            <a:ext cx="5701111" cy="2232248"/>
          </a:xfrm>
          <a:prstGeom prst="rect">
            <a:avLst/>
          </a:prstGeom>
          <a:noFill/>
        </p:spPr>
      </p:pic>
      <p:sp>
        <p:nvSpPr>
          <p:cNvPr id="4" name="순서도: 연결자 3"/>
          <p:cNvSpPr/>
          <p:nvPr/>
        </p:nvSpPr>
        <p:spPr>
          <a:xfrm>
            <a:off x="7105799" y="3567336"/>
            <a:ext cx="162018" cy="216024"/>
          </a:xfrm>
          <a:prstGeom prst="flowChartConnector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ea typeface="나눔고딕" charset="-127"/>
            </a:endParaRPr>
          </a:p>
        </p:txBody>
      </p:sp>
      <p:sp>
        <p:nvSpPr>
          <p:cNvPr id="5" name="순서도: 연결자 4"/>
          <p:cNvSpPr/>
          <p:nvPr/>
        </p:nvSpPr>
        <p:spPr>
          <a:xfrm>
            <a:off x="8401943" y="3557811"/>
            <a:ext cx="162018" cy="216024"/>
          </a:xfrm>
          <a:prstGeom prst="flowChartConnector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ea typeface="나눔고딕" charset="-127"/>
            </a:endParaRPr>
          </a:p>
        </p:txBody>
      </p:sp>
      <p:sp>
        <p:nvSpPr>
          <p:cNvPr id="6" name="순서도: 연결자 5"/>
          <p:cNvSpPr/>
          <p:nvPr/>
        </p:nvSpPr>
        <p:spPr>
          <a:xfrm>
            <a:off x="8077907" y="3567336"/>
            <a:ext cx="162018" cy="216024"/>
          </a:xfrm>
          <a:prstGeom prst="flowChartConnector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ea typeface="나눔고딕" charset="-127"/>
            </a:endParaRPr>
          </a:p>
        </p:txBody>
      </p:sp>
      <p:sp>
        <p:nvSpPr>
          <p:cNvPr id="7" name="순서도: 연결자 6"/>
          <p:cNvSpPr/>
          <p:nvPr/>
        </p:nvSpPr>
        <p:spPr>
          <a:xfrm>
            <a:off x="7753871" y="3567336"/>
            <a:ext cx="162018" cy="216024"/>
          </a:xfrm>
          <a:prstGeom prst="flowChartConnector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ea typeface="나눔고딕" charset="-127"/>
            </a:endParaRPr>
          </a:p>
        </p:txBody>
      </p:sp>
      <p:sp>
        <p:nvSpPr>
          <p:cNvPr id="8" name="순서도: 연결자 7"/>
          <p:cNvSpPr/>
          <p:nvPr/>
        </p:nvSpPr>
        <p:spPr>
          <a:xfrm>
            <a:off x="7429835" y="3567336"/>
            <a:ext cx="162018" cy="216024"/>
          </a:xfrm>
          <a:prstGeom prst="flowChartConnector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ea typeface="나눔고딕" charset="-127"/>
            </a:endParaRPr>
          </a:p>
        </p:txBody>
      </p:sp>
      <p:sp>
        <p:nvSpPr>
          <p:cNvPr id="10" name="순서도: 처리 9"/>
          <p:cNvSpPr/>
          <p:nvPr/>
        </p:nvSpPr>
        <p:spPr>
          <a:xfrm>
            <a:off x="1029036" y="1484784"/>
            <a:ext cx="108012" cy="1512168"/>
          </a:xfrm>
          <a:prstGeom prst="flowChartProcess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ea typeface="나눔고딕" charset="-127"/>
            </a:endParaRPr>
          </a:p>
        </p:txBody>
      </p:sp>
      <p:sp>
        <p:nvSpPr>
          <p:cNvPr id="11" name="순서도: 처리 10"/>
          <p:cNvSpPr/>
          <p:nvPr/>
        </p:nvSpPr>
        <p:spPr>
          <a:xfrm>
            <a:off x="1061610" y="836712"/>
            <a:ext cx="8082390" cy="720080"/>
          </a:xfrm>
          <a:prstGeom prst="flowChartProcess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ea typeface="나눔고딕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71600" y="836712"/>
            <a:ext cx="4608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 smtClean="0">
                <a:solidFill>
                  <a:srgbClr val="002060"/>
                </a:solidFill>
                <a:ea typeface="나눔고딕" charset="-127"/>
              </a:rPr>
              <a:t>2. </a:t>
            </a:r>
            <a:r>
              <a:rPr lang="ko-KR" altLang="en-US" sz="2800" b="1" dirty="0" smtClean="0">
                <a:solidFill>
                  <a:srgbClr val="002060"/>
                </a:solidFill>
                <a:ea typeface="나눔고딕" charset="-127"/>
              </a:rPr>
              <a:t>수명 연장과 장수사회 도래</a:t>
            </a:r>
            <a:endParaRPr lang="ko-KR" altLang="en-US" sz="2800" b="1" dirty="0">
              <a:solidFill>
                <a:srgbClr val="002060"/>
              </a:solidFill>
              <a:ea typeface="나눔고딕" charset="-127"/>
            </a:endParaRPr>
          </a:p>
        </p:txBody>
      </p:sp>
      <p:sp>
        <p:nvSpPr>
          <p:cNvPr id="12" name="순서도: 연결자 11"/>
          <p:cNvSpPr/>
          <p:nvPr/>
        </p:nvSpPr>
        <p:spPr>
          <a:xfrm>
            <a:off x="6804248" y="3573016"/>
            <a:ext cx="162018" cy="216024"/>
          </a:xfrm>
          <a:prstGeom prst="flowChartConnector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ea typeface="나눔고딕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3878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79712" y="764704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sz="2400" b="1" dirty="0" smtClean="0">
                <a:solidFill>
                  <a:srgbClr val="002060"/>
                </a:solidFill>
                <a:ea typeface="나눔고딕" charset="-127"/>
              </a:rPr>
              <a:t>  제</a:t>
            </a:r>
            <a:r>
              <a:rPr lang="en-US" altLang="ko-KR" sz="2400" b="1" dirty="0" smtClean="0">
                <a:solidFill>
                  <a:srgbClr val="002060"/>
                </a:solidFill>
                <a:ea typeface="나눔고딕" charset="-127"/>
              </a:rPr>
              <a:t>2, </a:t>
            </a:r>
            <a:r>
              <a:rPr lang="ko-KR" altLang="en-US" sz="2400" b="1" dirty="0" smtClean="0">
                <a:solidFill>
                  <a:srgbClr val="002060"/>
                </a:solidFill>
                <a:ea typeface="나눔고딕" charset="-127"/>
              </a:rPr>
              <a:t>제</a:t>
            </a:r>
            <a:r>
              <a:rPr lang="en-US" altLang="ko-KR" sz="2400" b="1" dirty="0" smtClean="0">
                <a:solidFill>
                  <a:srgbClr val="002060"/>
                </a:solidFill>
                <a:ea typeface="나눔고딕" charset="-127"/>
              </a:rPr>
              <a:t>3</a:t>
            </a:r>
            <a:r>
              <a:rPr lang="ko-KR" altLang="en-US" sz="2400" b="1" dirty="0" smtClean="0">
                <a:solidFill>
                  <a:srgbClr val="002060"/>
                </a:solidFill>
                <a:ea typeface="나눔고딕" charset="-127"/>
              </a:rPr>
              <a:t>의 인생</a:t>
            </a:r>
            <a:endParaRPr lang="ko-KR" altLang="en-US" sz="2400" b="1" dirty="0">
              <a:solidFill>
                <a:srgbClr val="002060"/>
              </a:solidFill>
              <a:ea typeface="나눔고딕" charset="-127"/>
            </a:endParaRPr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628800"/>
            <a:ext cx="513639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3878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1C369057-6FE3-452E-AEA4-76C9EF93C5CA}"/>
              </a:ext>
            </a:extLst>
          </p:cNvPr>
          <p:cNvSpPr txBox="1"/>
          <p:nvPr/>
        </p:nvSpPr>
        <p:spPr>
          <a:xfrm>
            <a:off x="1475656" y="1124744"/>
            <a:ext cx="6336704" cy="92333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ko-KR" altLang="en-US" sz="3600" dirty="0" smtClean="0">
                <a:solidFill>
                  <a:schemeClr val="bg1"/>
                </a:solidFill>
                <a:latin typeface="나눔고딕" charset="-127"/>
                <a:ea typeface="나눔고딕" charset="-127"/>
                <a:cs typeface="Arial" panose="020B0604020202020204" pitchFamily="34" charset="0"/>
              </a:rPr>
              <a:t>고령사회의 암</a:t>
            </a:r>
            <a:r>
              <a:rPr lang="en-US" altLang="ko-KR" sz="3600" dirty="0" smtClean="0">
                <a:solidFill>
                  <a:schemeClr val="bg1"/>
                </a:solidFill>
                <a:latin typeface="나눔고딕" charset="-127"/>
                <a:ea typeface="나눔고딕" charset="-127"/>
                <a:cs typeface="Arial" panose="020B0604020202020204" pitchFamily="34" charset="0"/>
              </a:rPr>
              <a:t>(</a:t>
            </a:r>
            <a:r>
              <a:rPr lang="ko-KR" altLang="en-US" sz="3600" dirty="0" smtClean="0">
                <a:solidFill>
                  <a:schemeClr val="bg1"/>
                </a:solidFill>
                <a:latin typeface="나눔고딕" charset="-127"/>
                <a:ea typeface="나눔고딕" charset="-127"/>
                <a:cs typeface="Arial" panose="020B0604020202020204" pitchFamily="34" charset="0"/>
              </a:rPr>
              <a:t>暗</a:t>
            </a:r>
            <a:r>
              <a:rPr lang="en-US" altLang="ko-KR" sz="3600" dirty="0" smtClean="0">
                <a:solidFill>
                  <a:schemeClr val="bg1"/>
                </a:solidFill>
                <a:latin typeface="나눔고딕" charset="-127"/>
                <a:ea typeface="나눔고딕" charset="-127"/>
                <a:cs typeface="Arial" panose="020B0604020202020204" pitchFamily="34" charset="0"/>
              </a:rPr>
              <a:t>)</a:t>
            </a:r>
            <a:endParaRPr lang="ko-KR" altLang="en-US" sz="3600" dirty="0">
              <a:solidFill>
                <a:schemeClr val="bg1"/>
              </a:solidFill>
              <a:latin typeface="나눔고딕" charset="-127"/>
              <a:ea typeface="나눔고딕" charset="-127"/>
              <a:cs typeface="Arial" panose="020B0604020202020204" pitchFamily="34" charset="0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996952"/>
            <a:ext cx="3156917" cy="2451974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632799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835696" y="836712"/>
            <a:ext cx="4680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rgbClr val="002060"/>
                </a:solidFill>
                <a:ea typeface="나눔고딕" charset="-127"/>
              </a:rPr>
              <a:t>1. </a:t>
            </a:r>
            <a:r>
              <a:rPr lang="ko-KR" altLang="en-US" sz="2400" b="1" dirty="0" smtClean="0">
                <a:solidFill>
                  <a:srgbClr val="002060"/>
                </a:solidFill>
                <a:ea typeface="나눔고딕" charset="-127"/>
              </a:rPr>
              <a:t>긴 수명 그러나</a:t>
            </a:r>
            <a:r>
              <a:rPr lang="en-US" altLang="ko-KR" sz="2400" b="1" dirty="0" smtClean="0">
                <a:solidFill>
                  <a:srgbClr val="002060"/>
                </a:solidFill>
                <a:ea typeface="나눔고딕" charset="-127"/>
              </a:rPr>
              <a:t> </a:t>
            </a:r>
            <a:r>
              <a:rPr lang="ko-KR" altLang="en-US" sz="2400" b="1" dirty="0" smtClean="0">
                <a:solidFill>
                  <a:srgbClr val="002060"/>
                </a:solidFill>
                <a:ea typeface="나눔고딕" charset="-127"/>
              </a:rPr>
              <a:t>너무 빠른 정년</a:t>
            </a:r>
            <a:endParaRPr lang="ko-KR" altLang="en-US" sz="2400" b="1" dirty="0">
              <a:solidFill>
                <a:srgbClr val="002060"/>
              </a:solidFill>
              <a:ea typeface="나눔고딕" charset="-127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835696" y="5301208"/>
            <a:ext cx="78308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sz="1400" b="1" dirty="0" smtClean="0">
                <a:solidFill>
                  <a:schemeClr val="accent6">
                    <a:lumMod val="90000"/>
                    <a:lumOff val="10000"/>
                  </a:schemeClr>
                </a:solidFill>
                <a:latin typeface="나눔고딕" charset="-127"/>
                <a:ea typeface="나눔고딕" charset="-127"/>
              </a:rPr>
              <a:t>출처</a:t>
            </a:r>
            <a:r>
              <a:rPr lang="en-US" altLang="ko-KR" sz="1400" b="1" dirty="0" smtClean="0">
                <a:solidFill>
                  <a:schemeClr val="accent6">
                    <a:lumMod val="90000"/>
                    <a:lumOff val="10000"/>
                  </a:schemeClr>
                </a:solidFill>
                <a:latin typeface="나눔고딕" charset="-127"/>
                <a:ea typeface="나눔고딕" charset="-127"/>
              </a:rPr>
              <a:t>: </a:t>
            </a:r>
            <a:r>
              <a:rPr lang="ko-KR" altLang="en-US" sz="1400" b="1" dirty="0" err="1" smtClean="0">
                <a:solidFill>
                  <a:schemeClr val="accent6">
                    <a:lumMod val="90000"/>
                    <a:lumOff val="10000"/>
                  </a:schemeClr>
                </a:solidFill>
                <a:latin typeface="나눔고딕" charset="-127"/>
                <a:ea typeface="나눔고딕" charset="-127"/>
              </a:rPr>
              <a:t>잡코리아</a:t>
            </a:r>
            <a:r>
              <a:rPr lang="en-US" altLang="ko-KR" sz="1400" b="1" dirty="0" smtClean="0">
                <a:solidFill>
                  <a:schemeClr val="accent6">
                    <a:lumMod val="90000"/>
                    <a:lumOff val="10000"/>
                  </a:schemeClr>
                </a:solidFill>
                <a:latin typeface="나눔고딕" charset="-127"/>
                <a:ea typeface="나눔고딕" charset="-127"/>
              </a:rPr>
              <a:t>, </a:t>
            </a:r>
            <a:r>
              <a:rPr lang="ko-KR" altLang="en-US" sz="1400" b="1" dirty="0" err="1" smtClean="0">
                <a:solidFill>
                  <a:schemeClr val="accent6">
                    <a:lumMod val="90000"/>
                    <a:lumOff val="10000"/>
                  </a:schemeClr>
                </a:solidFill>
                <a:latin typeface="나눔고딕" charset="-127"/>
                <a:ea typeface="나눔고딕" charset="-127"/>
              </a:rPr>
              <a:t>알바몬</a:t>
            </a:r>
            <a:endParaRPr lang="ko-KR" altLang="en-US" sz="1400" b="1" dirty="0">
              <a:solidFill>
                <a:schemeClr val="accent6">
                  <a:lumMod val="90000"/>
                  <a:lumOff val="10000"/>
                </a:schemeClr>
              </a:solidFill>
              <a:latin typeface="나눔고딕" charset="-127"/>
              <a:ea typeface="나눔고딕" charset="-127"/>
            </a:endParaRPr>
          </a:p>
        </p:txBody>
      </p:sp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772816"/>
            <a:ext cx="5634360" cy="3422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3878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403648" y="764704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ko-KR" sz="2400" b="1" dirty="0" smtClean="0">
                <a:solidFill>
                  <a:srgbClr val="002060"/>
                </a:solidFill>
                <a:ea typeface="나눔고딕" charset="-127"/>
              </a:rPr>
              <a:t>  </a:t>
            </a:r>
            <a:r>
              <a:rPr lang="ko-KR" altLang="en-US" sz="2400" b="1" dirty="0" smtClean="0">
                <a:solidFill>
                  <a:srgbClr val="002060"/>
                </a:solidFill>
                <a:ea typeface="나눔고딕" charset="-127"/>
              </a:rPr>
              <a:t>준비 안된 노후</a:t>
            </a:r>
            <a:endParaRPr lang="ko-KR" altLang="en-US" sz="2400" b="1" dirty="0">
              <a:solidFill>
                <a:srgbClr val="002060"/>
              </a:solidFill>
              <a:ea typeface="나눔고딕" charset="-127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331640" y="5733256"/>
            <a:ext cx="75068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sz="1400" b="1" dirty="0" smtClean="0">
                <a:solidFill>
                  <a:schemeClr val="accent6">
                    <a:lumMod val="90000"/>
                    <a:lumOff val="10000"/>
                  </a:schemeClr>
                </a:solidFill>
                <a:latin typeface="나눔고딕" charset="-127"/>
                <a:ea typeface="나눔고딕" charset="-127"/>
              </a:rPr>
              <a:t>출처</a:t>
            </a:r>
            <a:r>
              <a:rPr lang="en-US" altLang="ko-KR" sz="1400" b="1" dirty="0" smtClean="0">
                <a:solidFill>
                  <a:schemeClr val="accent6">
                    <a:lumMod val="90000"/>
                    <a:lumOff val="10000"/>
                  </a:schemeClr>
                </a:solidFill>
                <a:latin typeface="나눔고딕" charset="-127"/>
                <a:ea typeface="나눔고딕" charset="-127"/>
              </a:rPr>
              <a:t>: </a:t>
            </a:r>
            <a:r>
              <a:rPr lang="ko-KR" altLang="en-US" sz="1400" b="1" dirty="0" smtClean="0">
                <a:solidFill>
                  <a:schemeClr val="accent6">
                    <a:lumMod val="90000"/>
                    <a:lumOff val="10000"/>
                  </a:schemeClr>
                </a:solidFill>
                <a:latin typeface="나눔고딕" charset="-127"/>
                <a:ea typeface="나눔고딕" charset="-127"/>
              </a:rPr>
              <a:t>한국행정연구원</a:t>
            </a:r>
            <a:r>
              <a:rPr lang="en-US" altLang="ko-KR" sz="1400" b="1" dirty="0" smtClean="0">
                <a:solidFill>
                  <a:schemeClr val="accent6">
                    <a:lumMod val="90000"/>
                    <a:lumOff val="10000"/>
                  </a:schemeClr>
                </a:solidFill>
                <a:latin typeface="나눔고딕" charset="-127"/>
                <a:ea typeface="나눔고딕" charset="-127"/>
              </a:rPr>
              <a:t>(2019). </a:t>
            </a:r>
            <a:r>
              <a:rPr lang="ko-KR" altLang="en-US" sz="1400" b="1" dirty="0" smtClean="0">
                <a:solidFill>
                  <a:schemeClr val="accent6">
                    <a:lumMod val="90000"/>
                    <a:lumOff val="10000"/>
                  </a:schemeClr>
                </a:solidFill>
                <a:latin typeface="나눔고딕" charset="-127"/>
                <a:ea typeface="나눔고딕" charset="-127"/>
              </a:rPr>
              <a:t>사회통합실태조사</a:t>
            </a:r>
            <a:r>
              <a:rPr lang="en-US" altLang="ko-KR" sz="1600" b="1" dirty="0" smtClean="0">
                <a:solidFill>
                  <a:schemeClr val="accent6">
                    <a:lumMod val="90000"/>
                    <a:lumOff val="10000"/>
                  </a:schemeClr>
                </a:solidFill>
                <a:latin typeface="나눔고딕" charset="-127"/>
                <a:ea typeface="나눔고딕" charset="-127"/>
              </a:rPr>
              <a:t>. </a:t>
            </a:r>
            <a:endParaRPr lang="ko-KR" altLang="en-US" sz="1600" b="1" dirty="0">
              <a:solidFill>
                <a:schemeClr val="accent6">
                  <a:lumMod val="90000"/>
                  <a:lumOff val="10000"/>
                </a:schemeClr>
              </a:solidFill>
              <a:latin typeface="나눔고딕" charset="-127"/>
              <a:ea typeface="나눔고딕" charset="-127"/>
            </a:endParaRPr>
          </a:p>
        </p:txBody>
      </p:sp>
      <p:graphicFrame>
        <p:nvGraphicFramePr>
          <p:cNvPr id="23" name="차트 22"/>
          <p:cNvGraphicFramePr/>
          <p:nvPr>
            <p:extLst>
              <p:ext uri="{D42A27DB-BD31-4B8C-83A1-F6EECF244321}">
                <p14:modId xmlns:p14="http://schemas.microsoft.com/office/powerpoint/2010/main" val="2491160647"/>
              </p:ext>
            </p:extLst>
          </p:nvPr>
        </p:nvGraphicFramePr>
        <p:xfrm>
          <a:off x="1403648" y="1412776"/>
          <a:ext cx="6552728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3878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사용자 지정 4">
      <a:dk1>
        <a:sysClr val="windowText" lastClr="000000"/>
      </a:dk1>
      <a:lt1>
        <a:sysClr val="window" lastClr="FFFFFF"/>
      </a:lt1>
      <a:dk2>
        <a:srgbClr val="333F50"/>
      </a:dk2>
      <a:lt2>
        <a:srgbClr val="252F3B"/>
      </a:lt2>
      <a:accent1>
        <a:srgbClr val="323F4F"/>
      </a:accent1>
      <a:accent2>
        <a:srgbClr val="323F4F"/>
      </a:accent2>
      <a:accent3>
        <a:srgbClr val="323F4F"/>
      </a:accent3>
      <a:accent4>
        <a:srgbClr val="323F4F"/>
      </a:accent4>
      <a:accent5>
        <a:srgbClr val="323F4F"/>
      </a:accent5>
      <a:accent6>
        <a:srgbClr val="222A35"/>
      </a:accent6>
      <a:hlink>
        <a:srgbClr val="076DD8"/>
      </a:hlink>
      <a:folHlink>
        <a:srgbClr val="C2DFFD"/>
      </a:folHlink>
    </a:clrScheme>
    <a:fontScheme name="Office 테마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4179</TotalTime>
  <Words>366</Words>
  <Application>Microsoft Office PowerPoint</Application>
  <PresentationFormat>화면 슬라이드 쇼(4:3)</PresentationFormat>
  <Paragraphs>39</Paragraphs>
  <Slides>19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4" baseType="lpstr">
      <vt:lpstr>나눔고딕</vt:lpstr>
      <vt:lpstr>Arial</vt:lpstr>
      <vt:lpstr>Calibri</vt:lpstr>
      <vt:lpstr>Calibri Light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 노인인권의 시각 변화</vt:lpstr>
      <vt:lpstr>   현재 노인 시민단체들의 한계     -  대표성 : 회원 간 소통과 협력 부족     -  독립성 : 정부의 예산 지원에 의존     -  전문성 : 전문 경영 부족 및 제한적인 지도부 중심 운영     -  다양성 :  사회변화에 따른 수용과 변화 부족                            목소리(Voice)의 부재    </vt:lpstr>
      <vt:lpstr>  노인인권을 위한 시민단체의 조건     -  ‘중앙집권적이고 수직적 조직’ 이 아닌  ‘분권적이고 수평적 조직’     -  ‘정부 지원에 의존한 운영’이 아닌 ‘자 발적 참여에 의한 독립적 운영’     - ‘보호와 돌봄 서비스 ‘중심이 아닌 ‘교육과 참여’ 중심의 활동     - ‘노인만을 위한 단체’가 아닌 다음 세대와 전체 사회를 생각하고         지역사회와 연대하는 ‘모두를 위한 단체’로서의     </vt:lpstr>
      <vt:lpstr>  노인인권을 위한 시민단체의 역할      노인 인권과 현재의 자신들 뿐 아니라 미래 세대를 위하여       지속가능하고 살기 좋은 사회를 만들기 위하여     1.  노인들 스스로 자신의 “목소리(voice)”를 내고,      2.  노인들의 욕구와 필요를 위하여 “스스로 도우며(self-help)”,     3.  다른 세대, 다른 단체, 지역사회와 “연대(solidarity)”          하도록 하는 것이 시민단체의 진정한 역할    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20171016</dc:creator>
  <cp:lastModifiedBy>SJ02</cp:lastModifiedBy>
  <cp:revision>104</cp:revision>
  <dcterms:created xsi:type="dcterms:W3CDTF">2019-03-20T02:42:18Z</dcterms:created>
  <dcterms:modified xsi:type="dcterms:W3CDTF">2020-10-05T04:12:32Z</dcterms:modified>
</cp:coreProperties>
</file>