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77" r:id="rId3"/>
    <p:sldId id="260" r:id="rId4"/>
    <p:sldId id="263" r:id="rId5"/>
    <p:sldId id="280" r:id="rId6"/>
    <p:sldId id="266" r:id="rId7"/>
    <p:sldId id="269" r:id="rId8"/>
    <p:sldId id="272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38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0"/>
    <p:restoredTop sz="95183"/>
  </p:normalViewPr>
  <p:slideViewPr>
    <p:cSldViewPr snapToObjects="1">
      <p:cViewPr varScale="1">
        <p:scale>
          <a:sx n="120" d="100"/>
          <a:sy n="120" d="100"/>
        </p:scale>
        <p:origin x="516" y="114"/>
      </p:cViewPr>
      <p:guideLst>
        <p:guide orient="horz" pos="2158"/>
        <p:guide pos="38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D8D7A7C4-C82A-4D21-9AB0-F0C5A1D3EF09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F450E784-2449-4FFD-AA69-3F5CFAA75BCB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BBCB2-F971-4060-9C85-B2DEBFF37483}" type="datetimeFigureOut">
              <a:rPr lang="ko-KR" altLang="en-US" smtClean="0"/>
              <a:t>2019-11-18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E6BA6-1E24-4EB3-858B-EB8E560F865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8023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E6BA6-1E24-4EB3-858B-EB8E560F865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490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40A130E-E3B8-4EBE-931F-81B26B8448AA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800C6A38-4290-41DD-B95C-4155372FD4A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간지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CA348888-F454-4AD2-BA62-3AF29D9807C0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 hasCustomPrompt="1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>
              <a:defRPr lang="ko-KR" altLang="en-US"/>
            </a:pPr>
            <a:r>
              <a:rPr lang="ko-KR" altLang="en-US"/>
              <a:t>첫째 목차</a:t>
            </a:r>
          </a:p>
          <a:p>
            <a:pPr lvl="0">
              <a:defRPr lang="ko-KR" altLang="en-US"/>
            </a:pPr>
            <a:r>
              <a:rPr lang="ko-KR" altLang="en-US"/>
              <a:t>둘째 목차</a:t>
            </a:r>
          </a:p>
          <a:p>
            <a:pPr lvl="0">
              <a:defRPr lang="ko-KR" altLang="en-US"/>
            </a:pPr>
            <a:r>
              <a:rPr lang="ko-KR" altLang="en-US"/>
              <a:t>셋째 목차</a:t>
            </a:r>
          </a:p>
          <a:p>
            <a:pPr lvl="0">
              <a:defRPr lang="ko-KR" altLang="en-US"/>
            </a:pPr>
            <a:r>
              <a:rPr lang="ko-KR" altLang="en-US"/>
              <a:t>넷째 목차</a:t>
            </a:r>
          </a:p>
          <a:p>
            <a:pPr lvl="0">
              <a:defRPr lang="ko-KR" altLang="en-US"/>
            </a:pPr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56FEC12-A4C9-4837-AF94-AD867782C04C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957F84A3-4F29-4053-ACFD-1BAF2D3F140C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4953836A-82A3-4C8B-9D31-CD724F3673ED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D2EBAF6-36D0-4DD8-B695-D4C1B37E35D6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60728D28-603B-4EFC-80F8-17E5E9107035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2개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A27A1F4E-0809-4239-8034-C38E431DAF92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5E0DA496-7307-4E8B-88DE-CB97B48BAB6F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표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>
              <a:defRPr lang="ko-KR" altLang="en-US"/>
            </a:pPr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58721E90-850C-410B-8B89-8394F580CFDA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4개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5ACE7E28-9336-4363-8674-B91477D8F243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 lang="ko-KR" altLang="en-US"/>
            </a:pPr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5ACE7E28-9336-4363-8674-B91477D8F243}" type="datetime1">
              <a:rPr lang="ko-KR" altLang="en-US"/>
              <a:pPr lvl="0">
                <a:defRPr lang="ko-KR" altLang="en-US"/>
              </a:pPr>
              <a:t>2019-11-18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AD22CD3B-FDDF-4998-970C-76E6E0BEC65F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2019-11-18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383081" cy="1138082"/>
          </a:xfrm>
        </p:spPr>
        <p:txBody>
          <a:bodyPr>
            <a:normAutofit fontScale="90000"/>
          </a:bodyPr>
          <a:lstStyle/>
          <a:p>
            <a:pPr>
              <a:defRPr lang="ko-KR" altLang="en-US"/>
            </a:pPr>
            <a:r>
              <a:rPr lang="en-US" altLang="ko-KR" dirty="0" smtClean="0">
                <a:latin typeface="궁서"/>
                <a:ea typeface="궁서"/>
              </a:rPr>
              <a:t/>
            </a:r>
            <a:br>
              <a:rPr lang="en-US" altLang="ko-KR" dirty="0" smtClean="0">
                <a:latin typeface="궁서"/>
                <a:ea typeface="궁서"/>
              </a:rPr>
            </a:br>
            <a:r>
              <a:rPr lang="ko-KR" altLang="en-US" sz="3100" dirty="0">
                <a:latin typeface="궁서"/>
                <a:ea typeface="궁서"/>
              </a:rPr>
              <a:t/>
            </a:r>
            <a:br>
              <a:rPr lang="ko-KR" altLang="en-US" sz="3100" dirty="0">
                <a:latin typeface="궁서"/>
                <a:ea typeface="궁서"/>
              </a:rPr>
            </a:br>
            <a:r>
              <a:rPr lang="ko-KR" altLang="en-US" dirty="0">
                <a:latin typeface="궁서"/>
                <a:ea typeface="궁서"/>
              </a:rPr>
              <a:t/>
            </a:r>
            <a:br>
              <a:rPr lang="ko-KR" altLang="en-US" dirty="0">
                <a:latin typeface="궁서"/>
                <a:ea typeface="궁서"/>
              </a:rPr>
            </a:br>
            <a:endParaRPr lang="ko-KR" altLang="en-US" dirty="0">
              <a:latin typeface="궁서"/>
              <a:ea typeface="궁서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598" y="404580"/>
            <a:ext cx="11175191" cy="6336880"/>
          </a:xfrm>
        </p:spPr>
        <p:txBody>
          <a:bodyPr>
            <a:normAutofit fontScale="25000" lnSpcReduction="20000"/>
          </a:bodyPr>
          <a:lstStyle/>
          <a:p>
            <a:pPr marL="546100" indent="0">
              <a:buNone/>
              <a:defRPr lang="ko-KR" altLang="en-US"/>
            </a:pPr>
            <a:r>
              <a:rPr lang="ko-KR" altLang="en-US" sz="8000" dirty="0" smtClean="0"/>
              <a:t>● </a:t>
            </a:r>
            <a:r>
              <a:rPr lang="ko-KR" altLang="en-US" sz="11200" b="1" dirty="0" smtClean="0">
                <a:latin typeface="궁서"/>
                <a:ea typeface="궁서"/>
              </a:rPr>
              <a:t>가족의 </a:t>
            </a:r>
            <a:r>
              <a:rPr lang="ko-KR" altLang="en-US" sz="11200" b="1" dirty="0">
                <a:latin typeface="궁서"/>
                <a:ea typeface="궁서"/>
              </a:rPr>
              <a:t>기틀 </a:t>
            </a:r>
            <a:endParaRPr lang="en-US" altLang="ko-KR" sz="11200" b="1" dirty="0" smtClean="0">
              <a:latin typeface="궁서"/>
              <a:ea typeface="궁서"/>
            </a:endParaRPr>
          </a:p>
          <a:p>
            <a:pPr marL="889000">
              <a:defRPr lang="ko-KR" altLang="en-US"/>
            </a:pPr>
            <a:endParaRPr lang="en-US" altLang="ko-KR" sz="5400" dirty="0">
              <a:latin typeface="궁서"/>
              <a:ea typeface="궁서"/>
            </a:endParaRPr>
          </a:p>
          <a:p>
            <a:pPr marL="546100" indent="0">
              <a:buNone/>
              <a:defRPr lang="ko-KR" altLang="en-US"/>
            </a:pPr>
            <a:r>
              <a:rPr lang="en-US" altLang="ko-KR" sz="8000" dirty="0" smtClean="0">
                <a:latin typeface="궁서"/>
                <a:ea typeface="궁서"/>
              </a:rPr>
              <a:t>        -  </a:t>
            </a:r>
            <a:r>
              <a:rPr lang="ko-KR" altLang="en-US" sz="9600" dirty="0" smtClean="0">
                <a:latin typeface="궁서"/>
                <a:ea typeface="궁서"/>
              </a:rPr>
              <a:t>부모자녀관계</a:t>
            </a:r>
            <a:endParaRPr lang="en-US" altLang="ko-KR" sz="9600" b="1" dirty="0">
              <a:latin typeface="#견명조"/>
              <a:ea typeface="#견명조"/>
            </a:endParaRPr>
          </a:p>
          <a:p>
            <a:pPr marL="889000">
              <a:defRPr lang="ko-KR" altLang="en-US"/>
            </a:pPr>
            <a:endParaRPr lang="en-US" altLang="ko-KR" sz="9600" b="1" dirty="0" smtClean="0">
              <a:latin typeface="#견명조"/>
              <a:ea typeface="#견명조"/>
            </a:endParaRPr>
          </a:p>
          <a:p>
            <a:pPr marL="889000">
              <a:defRPr lang="ko-KR" altLang="en-US"/>
            </a:pPr>
            <a:endParaRPr lang="en-US" altLang="ko-KR" sz="5000" b="1" dirty="0" smtClean="0">
              <a:latin typeface="#견명조"/>
              <a:ea typeface="#견명조"/>
            </a:endParaRPr>
          </a:p>
          <a:p>
            <a:pPr marL="546100" indent="0">
              <a:buNone/>
              <a:defRPr lang="ko-KR" altLang="en-US"/>
            </a:pPr>
            <a:r>
              <a:rPr lang="en-US" altLang="ko-KR" sz="112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8000" dirty="0"/>
              <a:t>●</a:t>
            </a:r>
            <a:r>
              <a:rPr lang="ko-KR" altLang="en-US" sz="9600" dirty="0"/>
              <a:t> </a:t>
            </a:r>
            <a:r>
              <a:rPr lang="ko-KR" altLang="en-US" sz="112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부모자녀 간</a:t>
            </a:r>
            <a:endParaRPr lang="en-US" altLang="ko-KR" sz="11200" b="1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889000">
              <a:defRPr lang="ko-KR" altLang="en-US"/>
            </a:pPr>
            <a:endParaRPr lang="ko-KR" altLang="en-US" sz="74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546100" indent="0">
              <a:buNone/>
              <a:defRPr lang="ko-KR" altLang="en-US"/>
            </a:pPr>
            <a:r>
              <a:rPr lang="en-US" altLang="ko-KR" sz="9600" dirty="0" smtClean="0">
                <a:latin typeface="#견명조"/>
                <a:ea typeface="#견명조"/>
              </a:rPr>
              <a:t>- 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자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(慈) - 효(孝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)</a:t>
            </a:r>
            <a:endParaRPr lang="en-US" altLang="ko-KR" sz="96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546100" indent="0">
              <a:buNone/>
              <a:defRPr lang="ko-KR" altLang="en-US"/>
            </a:pP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부모가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자녀를 사랑하며 돌보는 것 </a:t>
            </a: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: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자(慈) </a:t>
            </a:r>
            <a:endParaRPr lang="ko-KR" altLang="en-US" sz="96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546100" indent="0">
              <a:buNone/>
              <a:defRPr lang="ko-KR" altLang="en-US"/>
            </a:pP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자녀가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부모를 존중하며 돌보는 것 </a:t>
            </a: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: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효(孝)</a:t>
            </a:r>
          </a:p>
          <a:p>
            <a:pPr marL="889000">
              <a:buNone/>
              <a:defRPr lang="ko-KR" altLang="en-US"/>
            </a:pP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이 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도리는 인간이 본디 가지는 천성(天性)에서 나온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것으로서</a:t>
            </a: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모든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착함의 </a:t>
            </a:r>
            <a:r>
              <a:rPr lang="ko-KR" altLang="en-US" sz="9600" dirty="0" err="1">
                <a:latin typeface="궁서" panose="02030600000101010101" pitchFamily="18" charset="-127"/>
                <a:ea typeface="궁서" panose="02030600000101010101" pitchFamily="18" charset="-127"/>
              </a:rPr>
              <a:t>어뜸이고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, 그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은혜가 지극히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깊고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지켜야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할 도리로서 지극히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무거우며</a:t>
            </a: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, </a:t>
            </a:r>
          </a:p>
          <a:p>
            <a:pPr marL="889000">
              <a:buNone/>
              <a:defRPr lang="ko-KR" altLang="en-US"/>
            </a:pPr>
            <a:r>
              <a:rPr lang="en-US" altLang="ko-KR" sz="96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그 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정(情)이 가장 절실함. </a:t>
            </a:r>
            <a:endParaRPr lang="en-US" altLang="ko-KR" sz="96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889000">
              <a:buNone/>
              <a:defRPr lang="ko-KR" altLang="en-US"/>
            </a:pPr>
            <a:endParaRPr lang="en-US" altLang="ko-KR" sz="9600" dirty="0">
              <a:latin typeface="#견명조"/>
              <a:ea typeface="#견명조"/>
            </a:endParaRPr>
          </a:p>
          <a:p>
            <a:pPr marL="889000">
              <a:buNone/>
              <a:defRPr lang="ko-KR" altLang="en-US"/>
            </a:pPr>
            <a:endParaRPr lang="ko-KR" altLang="en-US" sz="2900" dirty="0">
              <a:latin typeface="#견명조"/>
              <a:ea typeface="#견명조"/>
            </a:endParaRPr>
          </a:p>
          <a:p>
            <a:pPr marL="546100" indent="0">
              <a:buNone/>
              <a:defRPr lang="ko-KR" altLang="en-US"/>
            </a:pPr>
            <a:r>
              <a:rPr lang="ko-KR" altLang="en-US" sz="8000" dirty="0"/>
              <a:t>●</a:t>
            </a:r>
            <a:r>
              <a:rPr lang="ko-KR" altLang="en-US" sz="9600" dirty="0"/>
              <a:t> </a:t>
            </a:r>
            <a:r>
              <a:rPr lang="ko-KR" altLang="en-US" sz="11200" b="1" dirty="0" smtClean="0">
                <a:latin typeface="궁서"/>
                <a:ea typeface="궁서"/>
              </a:rPr>
              <a:t>부자유친</a:t>
            </a:r>
            <a:r>
              <a:rPr lang="ko-KR" altLang="en-US" sz="11200" b="1" dirty="0"/>
              <a:t>(父子有親</a:t>
            </a:r>
            <a:r>
              <a:rPr lang="ko-KR" altLang="en-US" sz="11200" b="1" dirty="0" smtClean="0"/>
              <a:t>)</a:t>
            </a:r>
            <a:endParaRPr lang="en-US" altLang="ko-KR" sz="11200" b="1" dirty="0" smtClean="0"/>
          </a:p>
          <a:p>
            <a:pPr marL="889000">
              <a:defRPr lang="ko-KR" altLang="en-US"/>
            </a:pPr>
            <a:endParaRPr lang="en-US" altLang="ko-KR" sz="6400" b="1" dirty="0" smtClean="0"/>
          </a:p>
          <a:p>
            <a:pPr marL="635000" indent="0">
              <a:buNone/>
              <a:defRPr lang="ko-KR" altLang="en-US"/>
            </a:pP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부모자녀관계 - </a:t>
            </a:r>
            <a:r>
              <a:rPr lang="ko-KR" altLang="en-US" sz="9600" dirty="0" err="1">
                <a:latin typeface="궁서" panose="02030600000101010101" pitchFamily="18" charset="-127"/>
                <a:ea typeface="궁서" panose="02030600000101010101" pitchFamily="18" charset="-127"/>
              </a:rPr>
              <a:t>가족고유의</a:t>
            </a:r>
            <a:r>
              <a:rPr lang="ko-KR" altLang="en-US" sz="9600" dirty="0">
                <a:latin typeface="궁서" panose="02030600000101010101" pitchFamily="18" charset="-127"/>
                <a:ea typeface="궁서" panose="02030600000101010101" pitchFamily="18" charset="-127"/>
              </a:rPr>
              <a:t> 정(情)을 바탕에 </a:t>
            </a:r>
            <a:r>
              <a:rPr lang="ko-KR" altLang="en-US" sz="96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깔음</a:t>
            </a:r>
            <a:endParaRPr lang="en-US" altLang="ko-KR" sz="96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대표적 </a:t>
            </a:r>
            <a:r>
              <a:rPr lang="ko-KR" altLang="en-US" sz="96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정공간</a:t>
            </a:r>
            <a:r>
              <a:rPr lang="ko-KR" altLang="en-US" sz="9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- 부모자녀중심의 가족.</a:t>
            </a:r>
            <a:endParaRPr lang="ko-KR" altLang="en-US" sz="96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190500" algn="ctr">
              <a:buNone/>
              <a:defRPr lang="ko-KR" altLang="en-US"/>
            </a:pPr>
            <a:endParaRPr lang="ko-KR" altLang="en-US" sz="96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99320" y="692620"/>
            <a:ext cx="957733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0" indent="190500">
              <a:buNone/>
              <a:defRPr lang="ko-KR" altLang="en-US"/>
            </a:pPr>
            <a:r>
              <a:rPr lang="ko-KR" altLang="en-US" sz="28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2800" b="1" dirty="0">
                <a:latin typeface="궁서" panose="02030600000101010101" pitchFamily="18" charset="-127"/>
                <a:ea typeface="궁서" panose="02030600000101010101" pitchFamily="18" charset="-127"/>
              </a:rPr>
              <a:t>[  부모자녀 간 특수한 관계 ]</a:t>
            </a:r>
            <a:endParaRPr lang="en-US" altLang="ko-KR" sz="28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190500">
              <a:buNone/>
              <a:defRPr lang="ko-KR" altLang="en-US"/>
            </a:pPr>
            <a:endParaRPr lang="ko-KR" altLang="en-US" sz="28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         </a:t>
            </a:r>
            <a:r>
              <a:rPr lang="ko-KR" altLang="en-US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“부모는 자녀가 병이 없이 오래 살기를 끝없이 소원</a:t>
            </a:r>
            <a:r>
              <a:rPr lang="ko-KR" altLang="en-US" dirty="0" smtClean="0">
                <a:latin typeface="궁서" panose="02030600000101010101" pitchFamily="18" charset="-127"/>
                <a:ea typeface="궁서" panose="02030600000101010101" pitchFamily="18" charset="-127"/>
              </a:rPr>
              <a:t>.”</a:t>
            </a:r>
            <a:endParaRPr lang="ko-KR" altLang="en-US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190500">
              <a:buNone/>
              <a:defRPr lang="ko-KR" altLang="en-US"/>
            </a:pP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      </a:t>
            </a:r>
            <a:r>
              <a:rPr lang="ko-KR" altLang="en-US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“자녀도 부모님이 병환이 없이 오래 사시기를 소원.”   </a:t>
            </a:r>
          </a:p>
          <a:p>
            <a:pPr marL="635000" indent="0">
              <a:buNone/>
              <a:defRPr lang="ko-KR" altLang="en-US"/>
            </a:pP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       </a:t>
            </a:r>
            <a:r>
              <a:rPr lang="ko-KR" altLang="en-US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가장 </a:t>
            </a: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소중한 생명 존중 -- 부모만이 자녀에게, 자녀만이 부모에게. </a:t>
            </a:r>
            <a:endParaRPr lang="en-US" altLang="ko-KR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  </a:t>
            </a:r>
            <a:r>
              <a:rPr lang="ko-KR" altLang="en-US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친밀한 </a:t>
            </a:r>
            <a:r>
              <a:rPr lang="ko-KR" altLang="en-US" dirty="0">
                <a:latin typeface="궁서" panose="02030600000101010101" pitchFamily="18" charset="-127"/>
                <a:ea typeface="궁서" panose="02030600000101010101" pitchFamily="18" charset="-127"/>
              </a:rPr>
              <a:t>관계. 어느 시대, 어느 사회에서나 변할 수 없는 하늘이 주신 </a:t>
            </a:r>
            <a:r>
              <a:rPr lang="ko-KR" altLang="en-US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것</a:t>
            </a:r>
            <a:endParaRPr lang="en-US" altLang="ko-KR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endParaRPr lang="en-US" altLang="ko-KR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endParaRPr lang="en-US" altLang="ko-KR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596900" indent="0" defTabSz="831328">
              <a:buNone/>
              <a:defRPr lang="ko-KR" altLang="en-US"/>
            </a:pPr>
            <a:r>
              <a:rPr lang="ko-KR" altLang="en-US" sz="2000" dirty="0"/>
              <a:t>● </a:t>
            </a:r>
            <a:r>
              <a:rPr lang="ko-KR" altLang="en-US" sz="2000" dirty="0" smtClean="0"/>
              <a:t> </a:t>
            </a:r>
            <a:r>
              <a:rPr lang="ko-KR" altLang="en-US" sz="2000" b="1" dirty="0" smtClean="0">
                <a:latin typeface="궁서"/>
                <a:ea typeface="궁서"/>
              </a:rPr>
              <a:t>정</a:t>
            </a:r>
            <a:r>
              <a:rPr lang="ko-KR" altLang="en-US" sz="2000" b="1" dirty="0">
                <a:latin typeface="궁서"/>
                <a:ea typeface="궁서"/>
              </a:rPr>
              <a:t>(情) </a:t>
            </a:r>
            <a:r>
              <a:rPr lang="en-US" altLang="ko-KR" sz="2000" b="1" dirty="0">
                <a:latin typeface="궁서"/>
                <a:ea typeface="궁서"/>
              </a:rPr>
              <a:t>: </a:t>
            </a:r>
            <a:r>
              <a:rPr lang="ko-KR" altLang="en-US" sz="2000" b="1" dirty="0">
                <a:latin typeface="궁서"/>
                <a:ea typeface="궁서"/>
              </a:rPr>
              <a:t>한국인의 특성</a:t>
            </a:r>
            <a:endParaRPr lang="en-US" altLang="ko-KR" sz="2000" b="1" dirty="0">
              <a:latin typeface="궁서"/>
              <a:ea typeface="궁서"/>
            </a:endParaRPr>
          </a:p>
          <a:p>
            <a:pPr marL="939800" defTabSz="831328">
              <a:defRPr lang="ko-KR" altLang="en-US"/>
            </a:pPr>
            <a:endParaRPr lang="en-US" altLang="ko-KR" dirty="0">
              <a:latin typeface="궁서"/>
              <a:ea typeface="궁서"/>
            </a:endParaRPr>
          </a:p>
          <a:p>
            <a:pPr marL="596900" indent="0" defTabSz="831328">
              <a:buNone/>
              <a:defRPr lang="ko-KR" altLang="en-US"/>
            </a:pPr>
            <a:r>
              <a:rPr lang="en-US" altLang="ko-KR" sz="2000" dirty="0">
                <a:latin typeface="궁서"/>
                <a:ea typeface="궁서"/>
              </a:rPr>
              <a:t>-</a:t>
            </a:r>
            <a:r>
              <a:rPr lang="ko-KR" altLang="en-US" sz="2000" dirty="0">
                <a:latin typeface="궁서"/>
                <a:ea typeface="궁서"/>
              </a:rPr>
              <a:t>부모자녀 간 정</a:t>
            </a:r>
          </a:p>
          <a:p>
            <a:pPr marL="800100" indent="-203200" defTabSz="831328">
              <a:spcBef>
                <a:spcPct val="20000"/>
              </a:spcBef>
              <a:defRPr lang="ko-KR" altLang="en-US"/>
            </a:pPr>
            <a:r>
              <a:rPr lang="en-US" altLang="ko-KR" sz="2000" dirty="0">
                <a:latin typeface="궁서"/>
                <a:ea typeface="궁서"/>
              </a:rPr>
              <a:t>-</a:t>
            </a:r>
            <a:r>
              <a:rPr lang="ko-KR" altLang="en-US" sz="2000" dirty="0">
                <a:latin typeface="궁서"/>
                <a:ea typeface="궁서"/>
              </a:rPr>
              <a:t>정은 친밀감을 </a:t>
            </a:r>
            <a:r>
              <a:rPr lang="ko-KR" altLang="en-US" sz="2000" dirty="0" err="1">
                <a:latin typeface="궁서"/>
                <a:ea typeface="궁서"/>
              </a:rPr>
              <a:t>갖게하고</a:t>
            </a:r>
            <a:r>
              <a:rPr lang="ko-KR" altLang="en-US" sz="2000" dirty="0">
                <a:latin typeface="궁서"/>
                <a:ea typeface="궁서"/>
              </a:rPr>
              <a:t>, 따스하고, 계산하지 아니하고, 보답을 요구하지 아니하는 호의적 심리. </a:t>
            </a:r>
            <a:endParaRPr lang="en-US" altLang="ko-KR" sz="2000" dirty="0">
              <a:latin typeface="궁서"/>
              <a:ea typeface="궁서"/>
            </a:endParaRPr>
          </a:p>
          <a:p>
            <a:pPr marL="800100" indent="-203200" defTabSz="831328">
              <a:spcBef>
                <a:spcPct val="20000"/>
              </a:spcBef>
              <a:defRPr lang="ko-KR" altLang="en-US"/>
            </a:pPr>
            <a:r>
              <a:rPr lang="en-US" altLang="ko-KR" sz="2000" dirty="0">
                <a:latin typeface="궁서"/>
                <a:ea typeface="궁서"/>
              </a:rPr>
              <a:t>   </a:t>
            </a:r>
            <a:r>
              <a:rPr lang="ko-KR" altLang="en-US" sz="2000" dirty="0">
                <a:latin typeface="궁서"/>
                <a:ea typeface="궁서"/>
              </a:rPr>
              <a:t>상대방이 직면하는 문제에 대해 염려하면서 개입해서 돌보아 주려는 성향. </a:t>
            </a:r>
            <a:endParaRPr lang="en-US" altLang="ko-KR" sz="2000" dirty="0">
              <a:latin typeface="궁서"/>
              <a:ea typeface="궁서"/>
            </a:endParaRPr>
          </a:p>
          <a:p>
            <a:pPr marL="800100" indent="-203200" defTabSz="831328">
              <a:spcBef>
                <a:spcPct val="20000"/>
              </a:spcBef>
              <a:defRPr lang="ko-KR" altLang="en-US"/>
            </a:pPr>
            <a:r>
              <a:rPr lang="en-US" altLang="ko-KR" sz="2000" dirty="0">
                <a:latin typeface="궁서"/>
                <a:ea typeface="궁서"/>
              </a:rPr>
              <a:t>   </a:t>
            </a:r>
            <a:r>
              <a:rPr lang="ko-KR" altLang="en-US" sz="2000" dirty="0">
                <a:latin typeface="궁서"/>
                <a:ea typeface="궁서"/>
              </a:rPr>
              <a:t>더욱이 존중과 </a:t>
            </a:r>
            <a:r>
              <a:rPr lang="ko-KR" altLang="en-US" sz="2000" dirty="0">
                <a:solidFill>
                  <a:srgbClr val="000000"/>
                </a:solidFill>
                <a:ea typeface="궁서"/>
              </a:rPr>
              <a:t> </a:t>
            </a:r>
            <a:r>
              <a:rPr lang="ko-KR" altLang="en-US" sz="2000" dirty="0">
                <a:latin typeface="궁서"/>
                <a:ea typeface="궁서"/>
              </a:rPr>
              <a:t>애정 그리고 측은지심을 두로 담고 있음.</a:t>
            </a:r>
          </a:p>
          <a:p>
            <a:pPr marL="635000" indent="0">
              <a:buNone/>
              <a:defRPr lang="ko-KR" altLang="en-US"/>
            </a:pPr>
            <a:endParaRPr lang="ko-KR" altLang="en-US" sz="2000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795959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82590" y="188550"/>
            <a:ext cx="10972798" cy="6009623"/>
          </a:xfrm>
        </p:spPr>
        <p:txBody>
          <a:bodyPr>
            <a:normAutofit fontScale="85000" lnSpcReduction="20000"/>
          </a:bodyPr>
          <a:lstStyle/>
          <a:p>
            <a:pPr marL="800100" indent="-203200" algn="l" defTabSz="831328" rtl="0" eaLnBrk="1" latinLnBrk="1" hangingPunct="1">
              <a:spcBef>
                <a:spcPct val="20000"/>
              </a:spcBef>
              <a:buFont typeface="Arial"/>
              <a:buNone/>
              <a:defRPr lang="ko-KR" altLang="en-US"/>
            </a:pPr>
            <a:endParaRPr lang="ko-KR" altLang="en-US" sz="2800" dirty="0" smtClean="0">
              <a:latin typeface="궁서"/>
              <a:ea typeface="궁서"/>
            </a:endParaRPr>
          </a:p>
          <a:p>
            <a:pPr marL="0" indent="0">
              <a:buNone/>
              <a:defRPr lang="ko-KR" altLang="en-US"/>
            </a:pPr>
            <a:r>
              <a:rPr lang="ko-KR" altLang="en-US" sz="3000" dirty="0" smtClean="0">
                <a:latin typeface="궁서"/>
                <a:ea typeface="궁서"/>
              </a:rPr>
              <a:t>  </a:t>
            </a:r>
            <a:r>
              <a:rPr lang="ko-KR" altLang="en-US" sz="2600" dirty="0"/>
              <a:t>●</a:t>
            </a:r>
            <a:r>
              <a:rPr lang="en-US" altLang="ko-KR" sz="3000" b="1" dirty="0" smtClean="0">
                <a:latin typeface="궁서"/>
                <a:ea typeface="궁서"/>
              </a:rPr>
              <a:t> </a:t>
            </a:r>
            <a:r>
              <a:rPr lang="ko-KR" altLang="en-US" sz="3000" b="1" dirty="0" smtClean="0">
                <a:latin typeface="궁서"/>
                <a:ea typeface="궁서"/>
              </a:rPr>
              <a:t>부모 돌봄</a:t>
            </a:r>
            <a:r>
              <a:rPr lang="ko-KR" altLang="en-US" sz="3000" b="1" dirty="0" smtClean="0">
                <a:ea typeface="#견명조"/>
              </a:rPr>
              <a:t>                                          </a:t>
            </a:r>
          </a:p>
          <a:p>
            <a:pPr marL="292100" indent="0">
              <a:buNone/>
              <a:defRPr lang="ko-KR" altLang="en-US"/>
            </a:pPr>
            <a:endParaRPr lang="en-US" altLang="ko-KR" sz="2600" dirty="0" smtClean="0">
              <a:ea typeface="#견명조"/>
            </a:endParaRPr>
          </a:p>
          <a:p>
            <a:pPr marL="292100" indent="0">
              <a:buNone/>
              <a:defRPr lang="ko-KR" altLang="en-US"/>
            </a:pPr>
            <a:r>
              <a:rPr lang="ko-KR" altLang="en-US" sz="2600" dirty="0" smtClean="0">
                <a:latin typeface="#견명조"/>
                <a:ea typeface="#견명조"/>
              </a:rPr>
              <a:t>        </a:t>
            </a:r>
            <a:r>
              <a:rPr lang="en-US" altLang="ko-KR" sz="2600" dirty="0" smtClean="0">
                <a:latin typeface="궁서"/>
                <a:ea typeface="궁서"/>
              </a:rPr>
              <a:t>-</a:t>
            </a:r>
            <a:r>
              <a:rPr lang="ko-KR" altLang="en-US" sz="2600" dirty="0" smtClean="0">
                <a:latin typeface="궁서"/>
                <a:ea typeface="궁서"/>
              </a:rPr>
              <a:t>우리 </a:t>
            </a:r>
            <a:r>
              <a:rPr lang="ko-KR" altLang="en-US" sz="2600" dirty="0">
                <a:latin typeface="궁서"/>
                <a:ea typeface="궁서"/>
              </a:rPr>
              <a:t>겨레는 전통적으로 </a:t>
            </a:r>
            <a:r>
              <a:rPr lang="ko-KR" altLang="en-US" sz="2600" dirty="0" smtClean="0">
                <a:latin typeface="궁서"/>
                <a:ea typeface="궁서"/>
              </a:rPr>
              <a:t>부모 </a:t>
            </a:r>
            <a:r>
              <a:rPr lang="ko-KR" altLang="en-US" sz="2600" dirty="0" err="1" smtClean="0">
                <a:latin typeface="궁서"/>
                <a:ea typeface="궁서"/>
              </a:rPr>
              <a:t>돌봄은</a:t>
            </a:r>
            <a:r>
              <a:rPr lang="ko-KR" altLang="en-US" sz="2600" dirty="0" smtClean="0">
                <a:latin typeface="궁서"/>
                <a:ea typeface="궁서"/>
              </a:rPr>
              <a:t> 사람이 해야 할 가장 중요한 과업이며, </a:t>
            </a:r>
          </a:p>
          <a:p>
            <a:pPr marL="292100" indent="0">
              <a:buNone/>
              <a:defRPr lang="ko-KR" altLang="en-US"/>
            </a:pPr>
            <a:r>
              <a:rPr lang="ko-KR" altLang="en-US" sz="2600" dirty="0" smtClean="0">
                <a:latin typeface="궁서"/>
                <a:ea typeface="궁서"/>
              </a:rPr>
              <a:t>     모든 착한 행동의 으뜸이고, 올바른 행동과 생활의 기본이라고 믿고 행동해 왔음.  </a:t>
            </a:r>
            <a:endParaRPr lang="en-US" altLang="ko-KR" sz="2600" dirty="0" smtClean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endParaRPr lang="en-US" altLang="ko-KR" sz="2100" dirty="0" smtClean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ko-KR" altLang="en-US" sz="2800" dirty="0" smtClean="0"/>
              <a:t>● </a:t>
            </a:r>
            <a:r>
              <a:rPr lang="ko-KR" altLang="en-US" sz="3000" b="1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부모존중</a:t>
            </a:r>
            <a:endParaRPr lang="en-US" altLang="ko-KR" sz="3000" b="1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92100" indent="0">
              <a:buNone/>
              <a:defRPr lang="ko-KR" altLang="en-US"/>
            </a:pPr>
            <a:endParaRPr lang="en-US" altLang="ko-KR" sz="30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0" indent="0">
              <a:buNone/>
              <a:defRPr lang="ko-KR" altLang="en-US"/>
            </a:pPr>
            <a:r>
              <a:rPr lang="en-US" altLang="ko-KR" sz="26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    </a:t>
            </a:r>
            <a:r>
              <a:rPr lang="en-US" altLang="ko-KR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부모를 </a:t>
            </a:r>
            <a:r>
              <a:rPr lang="ko-KR" altLang="en-US" sz="2600" dirty="0">
                <a:latin typeface="궁서" panose="02030600000101010101" pitchFamily="18" charset="-127"/>
                <a:ea typeface="궁서" panose="02030600000101010101" pitchFamily="18" charset="-127"/>
              </a:rPr>
              <a:t>존중하며 돌보는 것 </a:t>
            </a:r>
            <a:endParaRPr lang="en-US" altLang="ko-KR" sz="26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0" indent="0">
              <a:buNone/>
              <a:defRPr lang="ko-KR" altLang="en-US"/>
            </a:pPr>
            <a:r>
              <a:rPr lang="en-US" altLang="ko-KR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    -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어버이 </a:t>
            </a:r>
            <a:r>
              <a:rPr lang="ko-KR" altLang="en-US" sz="2600" dirty="0">
                <a:latin typeface="궁서" panose="02030600000101010101" pitchFamily="18" charset="-127"/>
                <a:ea typeface="궁서" panose="02030600000101010101" pitchFamily="18" charset="-127"/>
              </a:rPr>
              <a:t>섬기기를 하늘을 섬기는 것과 같이 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하며</a:t>
            </a:r>
            <a:r>
              <a:rPr lang="en-US" altLang="ko-KR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, 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남을 </a:t>
            </a:r>
            <a:r>
              <a:rPr lang="ko-KR" altLang="en-US" sz="2600" dirty="0">
                <a:latin typeface="궁서" panose="02030600000101010101" pitchFamily="18" charset="-127"/>
                <a:ea typeface="궁서" panose="02030600000101010101" pitchFamily="18" charset="-127"/>
              </a:rPr>
              <a:t>사랑하고 존중하는 마음</a:t>
            </a:r>
          </a:p>
          <a:p>
            <a:pPr marL="254000">
              <a:buNone/>
              <a:defRPr lang="ko-KR" altLang="en-US"/>
            </a:pPr>
            <a:r>
              <a:rPr lang="ko-KR" altLang="en-US" sz="2600" b="1" dirty="0">
                <a:latin typeface="궁서" panose="02030600000101010101" pitchFamily="18" charset="-127"/>
                <a:ea typeface="궁서" panose="02030600000101010101" pitchFamily="18" charset="-127"/>
              </a:rPr>
              <a:t>  </a:t>
            </a:r>
            <a:r>
              <a:rPr lang="ko-KR" altLang="en-US" sz="26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</a:t>
            </a:r>
            <a:endParaRPr lang="ko-KR" altLang="en-US" sz="26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54000">
              <a:buNone/>
              <a:defRPr lang="ko-KR" altLang="en-US"/>
            </a:pPr>
            <a:r>
              <a:rPr lang="ko-KR" altLang="en-US" sz="2600" dirty="0" smtClean="0"/>
              <a:t>    ●</a:t>
            </a:r>
            <a:r>
              <a:rPr lang="ko-KR" altLang="en-US" dirty="0" smtClean="0"/>
              <a:t> </a:t>
            </a:r>
            <a:r>
              <a:rPr lang="ko-KR" altLang="en-US" sz="3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어떤 </a:t>
            </a:r>
            <a:r>
              <a:rPr lang="ko-KR" altLang="en-US" sz="3000" b="1" dirty="0">
                <a:latin typeface="궁서" panose="02030600000101010101" pitchFamily="18" charset="-127"/>
                <a:ea typeface="궁서" panose="02030600000101010101" pitchFamily="18" charset="-127"/>
              </a:rPr>
              <a:t>방법으로 </a:t>
            </a:r>
            <a:r>
              <a:rPr lang="ko-KR" altLang="en-US" sz="3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효도하면 좋겠느냐 </a:t>
            </a:r>
            <a:endParaRPr lang="en-US" altLang="ko-KR" sz="3000" b="1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54000">
              <a:buNone/>
              <a:defRPr lang="ko-KR" altLang="en-US"/>
            </a:pPr>
            <a:endParaRPr lang="ko-KR" altLang="en-US" sz="2700" b="1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54000">
              <a:buNone/>
              <a:defRPr lang="ko-KR" altLang="en-US"/>
            </a:pP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   </a:t>
            </a:r>
            <a:r>
              <a:rPr lang="en-US" altLang="ko-KR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요즈음은 부모에게 음식만 제공하면 되는 것으로 안다</a:t>
            </a:r>
            <a:r>
              <a:rPr lang="en-US" altLang="ko-KR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.</a:t>
            </a:r>
          </a:p>
          <a:p>
            <a:pPr marL="254000">
              <a:buNone/>
              <a:defRPr lang="ko-KR" altLang="en-US"/>
            </a:pPr>
            <a:r>
              <a:rPr lang="en-US" altLang="ko-KR" sz="26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en-US" altLang="ko-KR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     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하지만 개와 말에게도 먹을 것을 주지 않는가.</a:t>
            </a:r>
            <a:endParaRPr lang="en-US" altLang="ko-KR" sz="26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54000">
              <a:buNone/>
              <a:defRPr lang="ko-KR" altLang="en-US"/>
            </a:pPr>
            <a:r>
              <a:rPr lang="en-US" altLang="ko-KR" sz="26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en-US" altLang="ko-KR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     </a:t>
            </a:r>
            <a:r>
              <a:rPr lang="ko-KR" altLang="en-US" sz="2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부모를 존중하며 </a:t>
            </a:r>
            <a:r>
              <a:rPr lang="ko-KR" altLang="en-US" sz="2600" dirty="0">
                <a:latin typeface="궁서" panose="02030600000101010101" pitchFamily="18" charset="-127"/>
                <a:ea typeface="궁서" panose="02030600000101010101" pitchFamily="18" charset="-127"/>
              </a:rPr>
              <a:t>대접하지 않는다면 사람과 짐승 사이에 무슨 차이가 있는가</a:t>
            </a:r>
          </a:p>
          <a:p>
            <a:pPr marL="635000">
              <a:defRPr lang="ko-KR" altLang="en-US"/>
            </a:pPr>
            <a:endParaRPr lang="ko-KR" altLang="en-US" sz="2600" dirty="0">
              <a:latin typeface="궁서" panose="02030600000101010101" pitchFamily="18" charset="-127"/>
              <a:ea typeface="궁서" panose="02030600000101010101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9220" y="188550"/>
            <a:ext cx="10972798" cy="6669450"/>
          </a:xfrm>
        </p:spPr>
        <p:txBody>
          <a:bodyPr>
            <a:normAutofit fontScale="25000" lnSpcReduction="20000"/>
          </a:bodyPr>
          <a:lstStyle/>
          <a:p>
            <a:pPr marL="635000" indent="0">
              <a:buNone/>
              <a:defRPr lang="ko-KR" altLang="en-US"/>
            </a:pPr>
            <a:r>
              <a:rPr lang="ko-KR" altLang="en-US" sz="6600" dirty="0"/>
              <a:t>● </a:t>
            </a:r>
            <a:r>
              <a:rPr lang="ko-KR" altLang="en-US" sz="11200" b="1" dirty="0" smtClean="0">
                <a:latin typeface="궁서"/>
                <a:ea typeface="궁서"/>
              </a:rPr>
              <a:t>부모자녀 </a:t>
            </a:r>
            <a:r>
              <a:rPr lang="ko-KR" altLang="en-US" sz="11200" b="1" dirty="0">
                <a:latin typeface="궁서"/>
                <a:ea typeface="궁서"/>
              </a:rPr>
              <a:t>관계</a:t>
            </a:r>
            <a:r>
              <a:rPr lang="ko-KR" altLang="en-US" sz="11200" b="1" dirty="0">
                <a:latin typeface="한양견명조"/>
                <a:ea typeface="한양견명조"/>
              </a:rPr>
              <a:t> - </a:t>
            </a:r>
            <a:r>
              <a:rPr lang="ko-KR" altLang="en-US" sz="11200" b="1" dirty="0">
                <a:latin typeface="궁서체"/>
                <a:ea typeface="궁서체"/>
              </a:rPr>
              <a:t>호혜적 </a:t>
            </a:r>
            <a:r>
              <a:rPr lang="ko-KR" altLang="en-US" sz="11200" b="1" dirty="0" smtClean="0">
                <a:latin typeface="궁서체"/>
                <a:ea typeface="궁서체"/>
              </a:rPr>
              <a:t>관계</a:t>
            </a:r>
            <a:endParaRPr lang="en-US" altLang="ko-KR" sz="11200" b="1" dirty="0" smtClean="0">
              <a:latin typeface="궁서체"/>
              <a:ea typeface="궁서체"/>
            </a:endParaRPr>
          </a:p>
          <a:p>
            <a:pPr marL="1092200" indent="-457200">
              <a:defRPr lang="ko-KR" altLang="en-US"/>
            </a:pPr>
            <a:endParaRPr lang="en-US" altLang="ko-KR" sz="4300" b="1" dirty="0" smtClean="0">
              <a:ea typeface="궁서체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8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자연적이고 끊을 수 없는 정(情)을 바탕으로 하는 감정적 유대로 이루어짐. </a:t>
            </a:r>
          </a:p>
          <a:p>
            <a:pPr marL="6350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부모와 </a:t>
            </a:r>
            <a:r>
              <a:rPr lang="ko-KR" altLang="en-US" sz="8000" dirty="0">
                <a:latin typeface="궁서" panose="02030600000101010101" pitchFamily="18" charset="-127"/>
                <a:ea typeface="궁서" panose="02030600000101010101" pitchFamily="18" charset="-127"/>
              </a:rPr>
              <a:t>자녀는 서로가 지켜야 할 규범을 따름. </a:t>
            </a:r>
            <a:endParaRPr lang="en-US" altLang="ko-KR" sz="80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대표적인 </a:t>
            </a:r>
            <a:r>
              <a:rPr lang="ko-KR" altLang="en-US" sz="8000" dirty="0">
                <a:latin typeface="궁서" panose="02030600000101010101" pitchFamily="18" charset="-127"/>
                <a:ea typeface="궁서" panose="02030600000101010101" pitchFamily="18" charset="-127"/>
              </a:rPr>
              <a:t>것이 서(恕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)</a:t>
            </a:r>
            <a:r>
              <a:rPr lang="ko-KR" altLang="en-US" sz="8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</a:t>
            </a:r>
            <a:endParaRPr lang="en-US" altLang="ko-KR" sz="8000" b="1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190500">
              <a:buNone/>
              <a:defRPr lang="ko-KR" altLang="en-US"/>
            </a:pPr>
            <a:endParaRPr lang="en-US" altLang="ko-KR" sz="52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190500">
              <a:buNone/>
              <a:defRPr lang="ko-KR" altLang="en-US"/>
            </a:pPr>
            <a:r>
              <a:rPr lang="ko-KR" altLang="en-US" sz="8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                            “내가 원하는 것을 남에게 한다.” </a:t>
            </a:r>
          </a:p>
          <a:p>
            <a:pPr marL="635000" indent="190500">
              <a:buNone/>
              <a:defRPr lang="ko-KR" altLang="en-US"/>
            </a:pPr>
            <a:r>
              <a:rPr lang="ko-KR" altLang="en-US" sz="8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                            “</a:t>
            </a:r>
            <a:r>
              <a:rPr lang="ko-KR" altLang="en-US" sz="8000" b="1" dirty="0">
                <a:latin typeface="궁서" panose="02030600000101010101" pitchFamily="18" charset="-127"/>
                <a:ea typeface="궁서" panose="02030600000101010101" pitchFamily="18" charset="-127"/>
              </a:rPr>
              <a:t>내가 서고자 하는 데 남을 세</a:t>
            </a:r>
            <a:r>
              <a:rPr lang="ko-KR" altLang="en-US" sz="8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운다</a:t>
            </a:r>
            <a:r>
              <a:rPr lang="ko-KR" altLang="en-US" sz="8000" b="1" dirty="0">
                <a:latin typeface="궁서" panose="02030600000101010101" pitchFamily="18" charset="-127"/>
                <a:ea typeface="궁서" panose="02030600000101010101" pitchFamily="18" charset="-127"/>
              </a:rPr>
              <a:t>,”</a:t>
            </a:r>
          </a:p>
          <a:p>
            <a:pPr marL="635000" indent="190500">
              <a:buNone/>
              <a:defRPr lang="ko-KR" altLang="en-US"/>
            </a:pPr>
            <a:endParaRPr lang="en-US" altLang="ko-KR" sz="80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서로 </a:t>
            </a:r>
            <a:r>
              <a:rPr lang="ko-KR" altLang="en-US" sz="8000" dirty="0">
                <a:latin typeface="궁서" panose="02030600000101010101" pitchFamily="18" charset="-127"/>
                <a:ea typeface="궁서" panose="02030600000101010101" pitchFamily="18" charset="-127"/>
              </a:rPr>
              <a:t>도움이 되는 것, 바라는 것, 바람직하다고 보는 것을 </a:t>
            </a:r>
            <a:endParaRPr lang="en-US" altLang="ko-KR" sz="80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자진해서 </a:t>
            </a:r>
            <a:r>
              <a:rPr lang="ko-KR" altLang="en-US" sz="8000" dirty="0">
                <a:latin typeface="궁서" panose="02030600000101010101" pitchFamily="18" charset="-127"/>
                <a:ea typeface="궁서" panose="02030600000101010101" pitchFamily="18" charset="-127"/>
              </a:rPr>
              <a:t>너그럽게 주고받는 것을 주고받는 호혜적 관계. </a:t>
            </a:r>
            <a:endParaRPr lang="en-US" altLang="ko-KR" sz="8000" dirty="0">
              <a:latin typeface="#견명조"/>
              <a:ea typeface="궁서체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8000" dirty="0" smtClean="0">
                <a:latin typeface="궁서체"/>
                <a:ea typeface="궁서체"/>
              </a:rPr>
              <a:t>저변에는 </a:t>
            </a:r>
            <a:r>
              <a:rPr lang="ko-KR" altLang="en-US" sz="8000" dirty="0">
                <a:latin typeface="궁서체"/>
                <a:ea typeface="궁서체"/>
              </a:rPr>
              <a:t>서로가 돌봄을 주고받아야 할 책임이 깔려 있음</a:t>
            </a:r>
            <a:r>
              <a:rPr lang="ko-KR" altLang="en-US" sz="8000" dirty="0" smtClean="0">
                <a:latin typeface="궁서체"/>
                <a:ea typeface="궁서체"/>
              </a:rPr>
              <a:t>.</a:t>
            </a:r>
            <a:endParaRPr lang="en-US" altLang="ko-KR" sz="8000" dirty="0" smtClean="0">
              <a:latin typeface="궁서체"/>
              <a:ea typeface="궁서체"/>
            </a:endParaRPr>
          </a:p>
          <a:p>
            <a:pPr marL="977900">
              <a:buFontTx/>
              <a:buChar char="-"/>
              <a:defRPr lang="ko-KR" altLang="en-US"/>
            </a:pPr>
            <a:endParaRPr lang="ko-KR" altLang="en-US" sz="5200" dirty="0">
              <a:latin typeface="궁서체"/>
              <a:ea typeface="궁서체"/>
            </a:endParaRPr>
          </a:p>
          <a:p>
            <a:pPr marL="635000" indent="0">
              <a:buNone/>
              <a:defRPr lang="ko-KR" altLang="en-US"/>
            </a:pPr>
            <a:r>
              <a:rPr lang="ko-KR" altLang="en-US" sz="6000" dirty="0"/>
              <a:t>● </a:t>
            </a:r>
            <a:r>
              <a:rPr lang="ko-KR" altLang="ko-KR" sz="11200" b="1" dirty="0" err="1" smtClean="0">
                <a:latin typeface="궁서"/>
                <a:ea typeface="궁서"/>
              </a:rPr>
              <a:t>가족</a:t>
            </a:r>
            <a:r>
              <a:rPr lang="ko-KR" altLang="en-US" sz="11200" b="1" dirty="0" err="1" smtClean="0">
                <a:latin typeface="궁서"/>
                <a:ea typeface="궁서"/>
              </a:rPr>
              <a:t>원들의</a:t>
            </a:r>
            <a:r>
              <a:rPr lang="ko-KR" altLang="en-US" sz="11200" b="1" dirty="0" smtClean="0">
                <a:latin typeface="궁서"/>
                <a:ea typeface="궁서"/>
              </a:rPr>
              <a:t> 상호의존</a:t>
            </a:r>
            <a:r>
              <a:rPr lang="ko-KR" altLang="en-US" sz="11200" b="1" dirty="0" smtClean="0">
                <a:latin typeface="궁서체"/>
                <a:ea typeface="궁서체"/>
              </a:rPr>
              <a:t> </a:t>
            </a:r>
            <a:endParaRPr lang="en-US" altLang="ko-KR" sz="11200" b="1" dirty="0" smtClean="0">
              <a:latin typeface="궁서체"/>
              <a:ea typeface="궁서체"/>
            </a:endParaRPr>
          </a:p>
          <a:p>
            <a:pPr marL="1206500" indent="-571500">
              <a:defRPr lang="ko-KR" altLang="en-US"/>
            </a:pPr>
            <a:endParaRPr lang="en-US" altLang="ko-KR" sz="5200" dirty="0" smtClean="0">
              <a:latin typeface="궁서체"/>
              <a:ea typeface="궁서체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-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어려울 때 제일 먼저 찾는 곳이 가족. </a:t>
            </a:r>
          </a:p>
          <a:p>
            <a:pPr marL="2921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-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병약해지면 자녀와 가까운 곳으로 이전</a:t>
            </a:r>
          </a:p>
          <a:p>
            <a:pPr marL="2921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-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노부모와 </a:t>
            </a:r>
            <a:r>
              <a:rPr lang="ko-KR" altLang="en-US" sz="80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성인자녀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간의 상호의존 경향이 현저함. (서양과 다름)</a:t>
            </a:r>
          </a:p>
          <a:p>
            <a:pPr marL="2921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-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상호의존관계는 자연적인 또는 부득이한 현상. </a:t>
            </a:r>
          </a:p>
          <a:p>
            <a:pPr marL="292100" indent="0">
              <a:buNone/>
              <a:defRPr lang="ko-KR" altLang="en-US"/>
            </a:pPr>
            <a:r>
              <a:rPr lang="en-US" altLang="ko-KR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- </a:t>
            </a:r>
            <a:r>
              <a:rPr lang="ko-KR" altLang="en-US" sz="80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의존정도의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높고 낮음, 그 기간의 길고 짧음, 정서적 돌봄과 수단적 돌봄의 어느 것을               더 많이 또는 더 적게 필요로 하는가의 차이.  </a:t>
            </a:r>
          </a:p>
          <a:p>
            <a:pPr marL="463550" indent="-171450">
              <a:buFontTx/>
              <a:buChar char="-"/>
              <a:defRPr lang="ko-KR" altLang="en-US"/>
            </a:pPr>
            <a:r>
              <a:rPr lang="ko-KR" altLang="en-US" sz="80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8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서로 의존하면서 서로를 돌보며, 가족의 안녕에 대한 책임을 나눔</a:t>
            </a:r>
            <a:r>
              <a:rPr lang="ko-KR" altLang="en-US" sz="8000" dirty="0" smtClean="0">
                <a:latin typeface="한양견명조"/>
                <a:ea typeface="한양견명조"/>
              </a:rPr>
              <a:t>. </a:t>
            </a:r>
            <a:endParaRPr lang="en-US" altLang="ko-KR" sz="8000" dirty="0" smtClean="0">
              <a:latin typeface="한양견명조"/>
              <a:ea typeface="한양견명조"/>
            </a:endParaRPr>
          </a:p>
          <a:p>
            <a:pPr marL="292100" indent="0">
              <a:buNone/>
              <a:defRPr lang="ko-KR" altLang="en-US"/>
            </a:pPr>
            <a:endParaRPr lang="en-US" altLang="ko-KR" sz="8000" dirty="0">
              <a:latin typeface="한양견명조"/>
              <a:ea typeface="궁서"/>
            </a:endParaRPr>
          </a:p>
          <a:p>
            <a:pPr marL="635000" indent="190500">
              <a:defRPr lang="ko-KR" altLang="en-US"/>
            </a:pPr>
            <a:endParaRPr lang="ko-KR" altLang="en-US" sz="5200" dirty="0">
              <a:latin typeface="궁서체"/>
              <a:ea typeface="궁서체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11280" y="620610"/>
            <a:ext cx="1022542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indent="0">
              <a:buNone/>
              <a:defRPr lang="ko-KR" altLang="en-US"/>
            </a:pPr>
            <a:r>
              <a:rPr lang="ko-KR" altLang="en-US" dirty="0" smtClean="0"/>
              <a:t>●</a:t>
            </a:r>
            <a:r>
              <a:rPr lang="en-US" altLang="ko-KR" b="1" dirty="0" smtClean="0">
                <a:latin typeface="한양견명조"/>
                <a:ea typeface="궁서"/>
              </a:rPr>
              <a:t>  </a:t>
            </a:r>
            <a:r>
              <a:rPr lang="ko-KR" altLang="en-US" sz="2400" b="1" dirty="0">
                <a:latin typeface="궁서"/>
                <a:ea typeface="궁서"/>
              </a:rPr>
              <a:t>가족적 돌봄의 특성 </a:t>
            </a:r>
            <a:endParaRPr lang="en-US" altLang="ko-KR" sz="2400" b="1" dirty="0">
              <a:latin typeface="궁서"/>
              <a:ea typeface="궁서"/>
            </a:endParaRPr>
          </a:p>
          <a:p>
            <a:pPr marL="463550" indent="-171450">
              <a:buFontTx/>
              <a:buChar char="-"/>
              <a:defRPr lang="ko-KR" altLang="en-US"/>
            </a:pPr>
            <a:r>
              <a:rPr lang="ko-KR" altLang="en-US" sz="2000" dirty="0">
                <a:latin typeface="궁서"/>
                <a:ea typeface="궁서"/>
              </a:rPr>
              <a:t>가족적 돌봄의 중요함은 우리 생활의 모든 분야에서 </a:t>
            </a:r>
            <a:r>
              <a:rPr lang="ko-KR" altLang="en-US" sz="2000" dirty="0" err="1">
                <a:latin typeface="궁서"/>
                <a:ea typeface="궁서"/>
              </a:rPr>
              <a:t>역역히</a:t>
            </a:r>
            <a:r>
              <a:rPr lang="ko-KR" altLang="en-US" sz="2000" dirty="0">
                <a:latin typeface="궁서"/>
                <a:ea typeface="궁서"/>
              </a:rPr>
              <a:t> </a:t>
            </a:r>
            <a:r>
              <a:rPr lang="ko-KR" altLang="en-US" sz="2000" dirty="0" err="1">
                <a:latin typeface="궁서"/>
                <a:ea typeface="궁서"/>
              </a:rPr>
              <a:t>들어남</a:t>
            </a:r>
            <a:r>
              <a:rPr lang="ko-KR" altLang="en-US" sz="2000" dirty="0">
                <a:latin typeface="궁서"/>
                <a:ea typeface="궁서"/>
              </a:rPr>
              <a:t>. </a:t>
            </a:r>
            <a:endParaRPr lang="en-US" altLang="ko-KR" sz="2000" dirty="0" smtClean="0">
              <a:latin typeface="궁서"/>
              <a:ea typeface="궁서"/>
            </a:endParaRPr>
          </a:p>
          <a:p>
            <a:pPr marL="463550" indent="-171450">
              <a:buFontTx/>
              <a:buChar char="-"/>
              <a:defRPr lang="ko-KR" altLang="en-US"/>
            </a:pPr>
            <a:endParaRPr lang="en-US" altLang="ko-KR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ko-KR" altLang="en-US" sz="2000" dirty="0" smtClean="0"/>
              <a:t>●</a:t>
            </a:r>
            <a:r>
              <a:rPr lang="en-US" altLang="ko-KR" sz="2400" b="1" dirty="0" smtClean="0">
                <a:latin typeface="궁서"/>
                <a:ea typeface="궁서"/>
              </a:rPr>
              <a:t> </a:t>
            </a:r>
            <a:r>
              <a:rPr lang="ko-KR" altLang="en-US" sz="2400" b="1" dirty="0">
                <a:latin typeface="궁서"/>
                <a:ea typeface="궁서"/>
              </a:rPr>
              <a:t>가족적 돌봄의 장점 </a:t>
            </a:r>
            <a:endParaRPr lang="en-US" altLang="ko-KR" sz="2400" b="1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endParaRPr lang="ko-KR" altLang="en-US" b="1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2000" dirty="0" smtClean="0">
                <a:latin typeface="궁서"/>
                <a:ea typeface="궁서"/>
              </a:rPr>
              <a:t>- </a:t>
            </a:r>
            <a:r>
              <a:rPr lang="ko-KR" altLang="en-US" sz="2000" dirty="0" err="1">
                <a:latin typeface="궁서"/>
                <a:ea typeface="궁서"/>
              </a:rPr>
              <a:t>인간중시적</a:t>
            </a:r>
            <a:r>
              <a:rPr lang="ko-KR" altLang="en-US" sz="2000" dirty="0">
                <a:latin typeface="궁서"/>
                <a:ea typeface="궁서"/>
              </a:rPr>
              <a:t> 돌봄 (존중, 애정, 측은지심으로 돌봄)</a:t>
            </a:r>
          </a:p>
          <a:p>
            <a:pPr marL="292100" indent="0">
              <a:buNone/>
              <a:defRPr lang="ko-KR" altLang="en-US"/>
            </a:pPr>
            <a:r>
              <a:rPr lang="en-US" altLang="ko-KR" sz="2000" dirty="0" smtClean="0">
                <a:latin typeface="궁서"/>
                <a:ea typeface="궁서"/>
              </a:rPr>
              <a:t>-</a:t>
            </a:r>
            <a:r>
              <a:rPr lang="ko-KR" altLang="en-US" sz="2000" dirty="0" smtClean="0">
                <a:latin typeface="궁서"/>
                <a:ea typeface="궁서"/>
              </a:rPr>
              <a:t> </a:t>
            </a:r>
            <a:r>
              <a:rPr lang="ko-KR" altLang="en-US" sz="2000" dirty="0">
                <a:latin typeface="궁서"/>
                <a:ea typeface="궁서"/>
              </a:rPr>
              <a:t>자율적 돌봄 (자진해서 자주적으로 돌봄)</a:t>
            </a:r>
          </a:p>
          <a:p>
            <a:pPr marL="292100" indent="0">
              <a:buNone/>
              <a:defRPr lang="ko-KR" altLang="en-US"/>
            </a:pPr>
            <a:r>
              <a:rPr lang="en-US" altLang="ko-KR" sz="2000" dirty="0" smtClean="0">
                <a:latin typeface="궁서"/>
                <a:ea typeface="궁서"/>
              </a:rPr>
              <a:t>-</a:t>
            </a:r>
            <a:r>
              <a:rPr lang="ko-KR" altLang="en-US" sz="2000" dirty="0" smtClean="0">
                <a:latin typeface="궁서"/>
                <a:ea typeface="궁서"/>
              </a:rPr>
              <a:t> </a:t>
            </a:r>
            <a:r>
              <a:rPr lang="ko-KR" altLang="en-US" sz="2000" dirty="0">
                <a:latin typeface="궁서"/>
                <a:ea typeface="궁서"/>
              </a:rPr>
              <a:t>개별적 돌봄 (</a:t>
            </a:r>
            <a:r>
              <a:rPr lang="ko-KR" altLang="en-US" sz="2000" dirty="0" err="1">
                <a:latin typeface="궁서"/>
                <a:ea typeface="궁서"/>
              </a:rPr>
              <a:t>면대면으로</a:t>
            </a:r>
            <a:r>
              <a:rPr lang="ko-KR" altLang="en-US" sz="2000" dirty="0">
                <a:latin typeface="궁서"/>
                <a:ea typeface="궁서"/>
              </a:rPr>
              <a:t> 돌봄)</a:t>
            </a:r>
          </a:p>
          <a:p>
            <a:pPr marL="292100" indent="0">
              <a:buNone/>
              <a:defRPr lang="ko-KR" altLang="en-US"/>
            </a:pPr>
            <a:r>
              <a:rPr lang="en-US" altLang="ko-KR" sz="2000" dirty="0" smtClean="0">
                <a:latin typeface="궁서"/>
                <a:ea typeface="궁서"/>
              </a:rPr>
              <a:t>-</a:t>
            </a:r>
            <a:r>
              <a:rPr lang="ko-KR" altLang="en-US" sz="2000" dirty="0" smtClean="0">
                <a:latin typeface="궁서"/>
                <a:ea typeface="궁서"/>
              </a:rPr>
              <a:t> </a:t>
            </a:r>
            <a:r>
              <a:rPr lang="ko-KR" altLang="en-US" sz="2000" dirty="0">
                <a:latin typeface="궁서"/>
                <a:ea typeface="궁서"/>
              </a:rPr>
              <a:t>우발적 문제에 대한 돌봄 (예측할 수  없이 발생하는 문제들을 풀어나감)</a:t>
            </a:r>
          </a:p>
          <a:p>
            <a:pPr marL="292100" indent="0">
              <a:buNone/>
              <a:defRPr lang="ko-KR" altLang="en-US"/>
            </a:pPr>
            <a:r>
              <a:rPr lang="en-US" altLang="ko-KR" sz="2000" dirty="0" smtClean="0">
                <a:latin typeface="궁서"/>
                <a:ea typeface="궁서"/>
              </a:rPr>
              <a:t>-</a:t>
            </a:r>
            <a:r>
              <a:rPr lang="ko-KR" altLang="en-US" sz="2000" dirty="0" smtClean="0">
                <a:latin typeface="궁서"/>
                <a:ea typeface="궁서"/>
              </a:rPr>
              <a:t>정문화</a:t>
            </a:r>
            <a:r>
              <a:rPr lang="ko-KR" altLang="en-US" sz="2000" dirty="0">
                <a:latin typeface="궁서"/>
                <a:ea typeface="궁서"/>
              </a:rPr>
              <a:t>(情文化)에서 실행하는 도덕적 행동 </a:t>
            </a:r>
            <a:endParaRPr lang="en-US" altLang="ko-KR" sz="2000" dirty="0" smtClean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endParaRPr lang="en-US" altLang="ko-KR" sz="2400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ko-KR" altLang="en-US" sz="2000" dirty="0" smtClean="0"/>
              <a:t>●</a:t>
            </a:r>
            <a:r>
              <a:rPr lang="en-US" altLang="ko-KR" sz="2400" b="1" dirty="0" smtClean="0">
                <a:latin typeface="HY견명조"/>
                <a:ea typeface="HY견명조"/>
              </a:rPr>
              <a:t> </a:t>
            </a:r>
            <a:r>
              <a:rPr lang="ko-KR" altLang="en-US" sz="2400" b="1" dirty="0">
                <a:latin typeface="궁서"/>
                <a:ea typeface="궁서"/>
              </a:rPr>
              <a:t>가족중심 돌봄의 </a:t>
            </a:r>
            <a:r>
              <a:rPr lang="ko-KR" altLang="en-US" sz="2400" b="1" dirty="0" smtClean="0">
                <a:latin typeface="궁서"/>
                <a:ea typeface="궁서"/>
              </a:rPr>
              <a:t>확장</a:t>
            </a:r>
            <a:endParaRPr lang="en-US" altLang="ko-KR" sz="2400" b="1" dirty="0" smtClean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endParaRPr lang="en-US" altLang="ko-KR" sz="2400" b="1" dirty="0" smtClean="0">
              <a:latin typeface="궁서"/>
              <a:ea typeface="궁서"/>
            </a:endParaRPr>
          </a:p>
          <a:p>
            <a:pPr marL="577850" indent="-285750">
              <a:buFontTx/>
              <a:buChar char="-"/>
              <a:defRPr lang="ko-KR" altLang="en-US"/>
            </a:pPr>
            <a:r>
              <a:rPr lang="ko-KR" altLang="en-US" sz="2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부모자녀 </a:t>
            </a:r>
            <a:r>
              <a:rPr lang="ko-KR" altLang="en-US" sz="2000" dirty="0">
                <a:latin typeface="궁서" panose="02030600000101010101" pitchFamily="18" charset="-127"/>
                <a:ea typeface="궁서" panose="02030600000101010101" pitchFamily="18" charset="-127"/>
              </a:rPr>
              <a:t>간 친한 관계는 가족에서 사회로 </a:t>
            </a:r>
            <a:r>
              <a:rPr lang="ko-KR" altLang="en-US" sz="2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확장</a:t>
            </a:r>
            <a:endParaRPr lang="en-US" altLang="ko-KR" sz="20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92100">
              <a:defRPr lang="ko-KR" altLang="en-US"/>
            </a:pPr>
            <a:r>
              <a:rPr lang="en-US" altLang="ko-KR" sz="2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2000" dirty="0">
                <a:latin typeface="궁서" panose="02030600000101010101" pitchFamily="18" charset="-127"/>
                <a:ea typeface="궁서" panose="02030600000101010101" pitchFamily="18" charset="-127"/>
              </a:rPr>
              <a:t>가족을 비롯한 가까운 친구와 이웃, </a:t>
            </a:r>
            <a:r>
              <a:rPr lang="ko-KR" altLang="en-US" sz="2000" dirty="0" err="1">
                <a:latin typeface="궁서" panose="02030600000101010101" pitchFamily="18" charset="-127"/>
                <a:ea typeface="궁서" panose="02030600000101010101" pitchFamily="18" charset="-127"/>
              </a:rPr>
              <a:t>상조집단</a:t>
            </a:r>
            <a:r>
              <a:rPr lang="ko-KR" altLang="en-US" sz="2000" dirty="0">
                <a:latin typeface="궁서" panose="02030600000101010101" pitchFamily="18" charset="-127"/>
                <a:ea typeface="궁서" panose="02030600000101010101" pitchFamily="18" charset="-127"/>
              </a:rPr>
              <a:t>, </a:t>
            </a:r>
            <a:r>
              <a:rPr lang="ko-KR" altLang="en-US" sz="2000" dirty="0" err="1">
                <a:latin typeface="궁서" panose="02030600000101010101" pitchFamily="18" charset="-127"/>
                <a:ea typeface="궁서" panose="02030600000101010101" pitchFamily="18" charset="-127"/>
              </a:rPr>
              <a:t>교회모임이</a:t>
            </a:r>
            <a:r>
              <a:rPr lang="ko-KR" altLang="en-US" sz="2000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2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서로 </a:t>
            </a:r>
            <a:r>
              <a:rPr lang="ko-KR" altLang="en-US" sz="2000" dirty="0">
                <a:latin typeface="궁서" panose="02030600000101010101" pitchFamily="18" charset="-127"/>
                <a:ea typeface="궁서" panose="02030600000101010101" pitchFamily="18" charset="-127"/>
              </a:rPr>
              <a:t>정답고, 사랑하고, 존중하고</a:t>
            </a:r>
            <a:r>
              <a:rPr lang="ko-KR" altLang="en-US" sz="20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, 소통하고</a:t>
            </a:r>
            <a:r>
              <a:rPr lang="ko-KR" altLang="en-US" sz="2000" dirty="0">
                <a:latin typeface="궁서" panose="02030600000101010101" pitchFamily="18" charset="-127"/>
                <a:ea typeface="궁서" panose="02030600000101010101" pitchFamily="18" charset="-127"/>
              </a:rPr>
              <a:t>, 규범을 지키면서, 서로 돌보는 </a:t>
            </a:r>
            <a:r>
              <a:rPr lang="ko-KR" altLang="en-US" sz="2000" dirty="0" err="1">
                <a:latin typeface="궁서" panose="02030600000101010101" pitchFamily="18" charset="-127"/>
                <a:ea typeface="궁서" panose="02030600000101010101" pitchFamily="18" charset="-127"/>
              </a:rPr>
              <a:t>인간중시적</a:t>
            </a:r>
            <a:r>
              <a:rPr lang="ko-KR" altLang="en-US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2000" dirty="0">
                <a:latin typeface="궁서" panose="02030600000101010101" pitchFamily="18" charset="-127"/>
                <a:ea typeface="궁서" panose="02030600000101010101" pitchFamily="18" charset="-127"/>
              </a:rPr>
              <a:t>공동체를 이룸.</a:t>
            </a:r>
            <a:endParaRPr lang="en-US" altLang="ko-KR" sz="20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>
              <a:buNone/>
              <a:defRPr lang="ko-KR" altLang="en-US"/>
            </a:pPr>
            <a:endParaRPr lang="en-US" altLang="ko-KR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>
              <a:buNone/>
              <a:defRPr lang="ko-KR" altLang="en-US"/>
            </a:pPr>
            <a:endParaRPr lang="ko-KR" altLang="en-US" dirty="0"/>
          </a:p>
          <a:p>
            <a:pPr marL="292100" indent="0">
              <a:buNone/>
              <a:defRPr lang="ko-KR" altLang="en-US"/>
            </a:pPr>
            <a:r>
              <a:rPr lang="ko-KR" altLang="en-US" dirty="0" smtClean="0">
                <a:latin typeface="궁서"/>
                <a:ea typeface="궁서"/>
              </a:rPr>
              <a:t> </a:t>
            </a:r>
            <a:endParaRPr lang="en-US" altLang="ko-KR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endParaRPr lang="en-US" altLang="ko-KR" dirty="0">
              <a:latin typeface="궁서"/>
              <a:ea typeface="궁서"/>
            </a:endParaRPr>
          </a:p>
          <a:p>
            <a:pPr marL="463550" indent="-171450">
              <a:buFontTx/>
              <a:buChar char="-"/>
              <a:defRPr lang="ko-KR" altLang="en-US"/>
            </a:pPr>
            <a:endParaRPr lang="ko-KR" altLang="en-US" dirty="0">
              <a:latin typeface="궁서"/>
              <a:ea typeface="궁서"/>
            </a:endParaRPr>
          </a:p>
        </p:txBody>
      </p:sp>
    </p:spTree>
    <p:extLst>
      <p:ext uri="{BB962C8B-B14F-4D97-AF65-F5344CB8AC3E}">
        <p14:creationId xmlns:p14="http://schemas.microsoft.com/office/powerpoint/2010/main" val="278046063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599" y="188550"/>
            <a:ext cx="10972798" cy="6480900"/>
          </a:xfrm>
        </p:spPr>
        <p:txBody>
          <a:bodyPr>
            <a:normAutofit fontScale="47500" lnSpcReduction="20000"/>
          </a:bodyPr>
          <a:lstStyle/>
          <a:p>
            <a:pPr marL="292100" indent="0">
              <a:buNone/>
              <a:defRPr lang="ko-KR" altLang="en-US"/>
            </a:pPr>
            <a:r>
              <a:rPr lang="ko-KR" altLang="en-US" sz="4000" dirty="0" smtClean="0"/>
              <a:t>● </a:t>
            </a:r>
            <a:r>
              <a:rPr lang="ko-KR" altLang="en-US" sz="5100" b="1" dirty="0" smtClean="0">
                <a:latin typeface="궁서"/>
                <a:ea typeface="궁서"/>
              </a:rPr>
              <a:t>가족적 돌봄의 중요성</a:t>
            </a:r>
            <a:endParaRPr lang="en-US" altLang="ko-KR" sz="5100" b="1" dirty="0" smtClean="0">
              <a:latin typeface="궁서"/>
              <a:ea typeface="궁서"/>
            </a:endParaRPr>
          </a:p>
          <a:p>
            <a:pPr marL="749300" indent="-457200">
              <a:defRPr lang="ko-KR" altLang="en-US"/>
            </a:pPr>
            <a:endParaRPr lang="en-US" altLang="ko-KR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4200" i="1" dirty="0" smtClean="0">
                <a:latin typeface="궁서체"/>
                <a:ea typeface="궁서체"/>
              </a:rPr>
              <a:t>- 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인간애, 인간존중 </a:t>
            </a:r>
            <a:r>
              <a:rPr lang="en-US" altLang="ko-KR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–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인간 </a:t>
            </a:r>
            <a:r>
              <a:rPr lang="ko-KR" altLang="en-US" sz="42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중시적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돌봄 제공   </a:t>
            </a:r>
            <a:endParaRPr lang="en-US" altLang="ko-KR" sz="42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모든 </a:t>
            </a:r>
            <a:r>
              <a:rPr lang="ko-KR" altLang="en-US" sz="4200" dirty="0">
                <a:latin typeface="궁서" panose="02030600000101010101" pitchFamily="18" charset="-127"/>
                <a:ea typeface="궁서" panose="02030600000101010101" pitchFamily="18" charset="-127"/>
              </a:rPr>
              <a:t>돌봄조직들은 가족의 참여가 없이는 운영이 불가능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.</a:t>
            </a:r>
            <a:endParaRPr lang="en-US" altLang="ko-KR" sz="42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가족은 </a:t>
            </a:r>
            <a:r>
              <a:rPr lang="ko-KR" altLang="en-US" sz="4200" dirty="0">
                <a:latin typeface="궁서" panose="02030600000101010101" pitchFamily="18" charset="-127"/>
                <a:ea typeface="궁서" panose="02030600000101010101" pitchFamily="18" charset="-127"/>
              </a:rPr>
              <a:t>국가보다도 더 많은 돌봄을 노부모에게 자율적으로 제공. </a:t>
            </a:r>
            <a:endParaRPr lang="en-US" altLang="ko-KR" sz="42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가족은 </a:t>
            </a:r>
            <a:r>
              <a:rPr lang="ko-KR" altLang="en-US" sz="4200" dirty="0">
                <a:latin typeface="궁서" panose="02030600000101010101" pitchFamily="18" charset="-127"/>
                <a:ea typeface="궁서" panose="02030600000101010101" pitchFamily="18" charset="-127"/>
              </a:rPr>
              <a:t>나라의 복지제도를 운영하는데 </a:t>
            </a:r>
            <a:r>
              <a:rPr lang="ko-KR" altLang="en-US" sz="4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필요 불가결 </a:t>
            </a:r>
            <a:endParaRPr lang="en-US" altLang="ko-KR" sz="42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292100" indent="0">
              <a:buNone/>
              <a:defRPr lang="ko-KR" altLang="en-US"/>
            </a:pPr>
            <a:endParaRPr lang="en-US" altLang="ko-KR" sz="4200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ko-KR" altLang="en-US" sz="5100" dirty="0"/>
              <a:t>● </a:t>
            </a:r>
            <a:r>
              <a:rPr lang="ko-KR" altLang="en-US" sz="5100" b="1" dirty="0" smtClean="0">
                <a:latin typeface="궁서"/>
                <a:ea typeface="궁서"/>
              </a:rPr>
              <a:t>시대적 변화</a:t>
            </a:r>
            <a:endParaRPr lang="en-US" altLang="ko-KR" sz="5100" b="1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endParaRPr lang="en-US" altLang="ko-KR" sz="4000" b="1" dirty="0" smtClean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5000" dirty="0" smtClean="0">
                <a:latin typeface="궁서체"/>
                <a:ea typeface="궁서체"/>
              </a:rPr>
              <a:t>- </a:t>
            </a:r>
            <a:r>
              <a:rPr lang="ko-KR" altLang="en-US" sz="5000" dirty="0" smtClean="0">
                <a:latin typeface="궁서체"/>
                <a:ea typeface="궁서체"/>
              </a:rPr>
              <a:t>가족의 </a:t>
            </a:r>
            <a:r>
              <a:rPr lang="ko-KR" altLang="en-US" sz="5000" dirty="0">
                <a:latin typeface="궁서체"/>
                <a:ea typeface="궁서체"/>
              </a:rPr>
              <a:t>부모돌봄능력 </a:t>
            </a:r>
            <a:r>
              <a:rPr lang="ko-KR" altLang="en-US" sz="5000" dirty="0" smtClean="0">
                <a:latin typeface="궁서체"/>
                <a:ea typeface="궁서체"/>
              </a:rPr>
              <a:t>약화</a:t>
            </a:r>
            <a:r>
              <a:rPr lang="en-US" altLang="ko-KR" sz="5000" dirty="0" smtClean="0">
                <a:latin typeface="궁서체"/>
                <a:ea typeface="궁서체"/>
              </a:rPr>
              <a:t>, </a:t>
            </a:r>
            <a:r>
              <a:rPr lang="ko-KR" altLang="en-US" sz="5000" dirty="0" smtClean="0">
                <a:latin typeface="궁서체"/>
                <a:ea typeface="궁서체"/>
              </a:rPr>
              <a:t>돌봄의 </a:t>
            </a:r>
            <a:r>
              <a:rPr lang="ko-KR" altLang="en-US" sz="5000" dirty="0">
                <a:latin typeface="궁서체"/>
                <a:ea typeface="궁서체"/>
              </a:rPr>
              <a:t>일부를 </a:t>
            </a:r>
            <a:r>
              <a:rPr lang="ko-KR" altLang="en-US" sz="5000" dirty="0" err="1">
                <a:latin typeface="궁서체"/>
                <a:ea typeface="궁서체"/>
              </a:rPr>
              <a:t>국가·사회가</a:t>
            </a:r>
            <a:r>
              <a:rPr lang="ko-KR" altLang="en-US" sz="5000" dirty="0">
                <a:latin typeface="궁서체"/>
                <a:ea typeface="궁서체"/>
              </a:rPr>
              <a:t> 대행 </a:t>
            </a:r>
            <a:endParaRPr lang="en-US" altLang="ko-KR" sz="5000" dirty="0" smtClean="0">
              <a:latin typeface="궁서체"/>
              <a:ea typeface="궁서체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5000" dirty="0" smtClean="0">
                <a:latin typeface="궁서체"/>
                <a:ea typeface="궁서체"/>
              </a:rPr>
              <a:t>- </a:t>
            </a:r>
            <a:r>
              <a:rPr lang="ko-KR" altLang="en-US" sz="5000" dirty="0" smtClean="0">
                <a:latin typeface="궁서체"/>
                <a:ea typeface="궁서체"/>
              </a:rPr>
              <a:t>국가는 </a:t>
            </a:r>
            <a:r>
              <a:rPr lang="ko-KR" altLang="en-US" sz="5000" dirty="0">
                <a:latin typeface="궁서체"/>
                <a:ea typeface="궁서체"/>
              </a:rPr>
              <a:t>가족기능의 약간만 더 대행하는 데도 막대한 자원이 소요됨</a:t>
            </a:r>
            <a:r>
              <a:rPr lang="ko-KR" altLang="en-US" sz="5000" dirty="0" smtClean="0">
                <a:latin typeface="궁서체"/>
                <a:ea typeface="궁서체"/>
              </a:rPr>
              <a:t>.</a:t>
            </a:r>
            <a:endParaRPr lang="en-US" altLang="ko-KR" sz="5000" dirty="0" smtClean="0">
              <a:latin typeface="궁서체"/>
              <a:ea typeface="궁서체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5000" dirty="0" smtClean="0">
                <a:latin typeface="궁서체"/>
                <a:ea typeface="궁서체"/>
              </a:rPr>
              <a:t>-</a:t>
            </a:r>
            <a:r>
              <a:rPr lang="ko-KR" altLang="en-US" sz="5000" dirty="0" smtClean="0">
                <a:latin typeface="궁서체"/>
                <a:ea typeface="궁서체"/>
              </a:rPr>
              <a:t> 가족에 </a:t>
            </a:r>
            <a:r>
              <a:rPr lang="ko-KR" altLang="en-US" sz="5000" dirty="0">
                <a:latin typeface="궁서체"/>
                <a:ea typeface="궁서체"/>
              </a:rPr>
              <a:t>대한 가치와 관행에서 전통을 유지하는 경향이 </a:t>
            </a:r>
            <a:r>
              <a:rPr lang="ko-KR" altLang="en-US" sz="5000" dirty="0" smtClean="0">
                <a:latin typeface="궁서체"/>
                <a:ea typeface="궁서체"/>
              </a:rPr>
              <a:t>들어 남</a:t>
            </a:r>
            <a:r>
              <a:rPr lang="ko-KR" altLang="en-US" sz="5000" dirty="0">
                <a:latin typeface="궁서체"/>
                <a:ea typeface="궁서체"/>
              </a:rPr>
              <a:t>. 젊은 세대도 </a:t>
            </a:r>
            <a:r>
              <a:rPr lang="ko-KR" altLang="en-US" sz="5000" dirty="0" smtClean="0">
                <a:latin typeface="궁서체"/>
                <a:ea typeface="궁서체"/>
              </a:rPr>
              <a:t>부모</a:t>
            </a:r>
            <a:endParaRPr lang="en-US" altLang="ko-KR" sz="5000" dirty="0" smtClean="0">
              <a:latin typeface="궁서체"/>
              <a:ea typeface="궁서체"/>
            </a:endParaRPr>
          </a:p>
          <a:p>
            <a:pPr marL="292100" indent="0">
              <a:buNone/>
              <a:defRPr lang="ko-KR" altLang="en-US"/>
            </a:pPr>
            <a:r>
              <a:rPr lang="ko-KR" altLang="en-US" sz="5000" dirty="0" smtClean="0">
                <a:latin typeface="궁서체"/>
                <a:ea typeface="궁서체"/>
              </a:rPr>
              <a:t>- 가족에 </a:t>
            </a:r>
            <a:r>
              <a:rPr lang="ko-KR" altLang="en-US" sz="5000" dirty="0">
                <a:latin typeface="궁서체"/>
                <a:ea typeface="궁서체"/>
              </a:rPr>
              <a:t>대한 태도와 </a:t>
            </a:r>
            <a:r>
              <a:rPr lang="ko-KR" altLang="en-US" sz="5000" dirty="0" smtClean="0">
                <a:latin typeface="궁서체"/>
                <a:ea typeface="궁서체"/>
              </a:rPr>
              <a:t>행동에서 이러한 </a:t>
            </a:r>
            <a:r>
              <a:rPr lang="ko-KR" altLang="en-US" sz="5000" dirty="0">
                <a:latin typeface="궁서체"/>
                <a:ea typeface="궁서체"/>
              </a:rPr>
              <a:t>가치와 관행이 </a:t>
            </a:r>
            <a:r>
              <a:rPr lang="ko-KR" altLang="en-US" sz="5000" dirty="0" smtClean="0">
                <a:latin typeface="궁서체"/>
                <a:ea typeface="궁서체"/>
              </a:rPr>
              <a:t>들어 남</a:t>
            </a:r>
            <a:r>
              <a:rPr lang="en-US" altLang="ko-KR" sz="5000" dirty="0" smtClean="0">
                <a:latin typeface="궁서체"/>
                <a:ea typeface="궁서체"/>
              </a:rPr>
              <a:t>.</a:t>
            </a:r>
          </a:p>
          <a:p>
            <a:pPr marL="292100" indent="0">
              <a:buNone/>
              <a:defRPr lang="ko-KR" altLang="en-US"/>
            </a:pPr>
            <a:r>
              <a:rPr lang="en-US" altLang="ko-KR" sz="5000" dirty="0" smtClean="0">
                <a:latin typeface="궁서체"/>
                <a:ea typeface="궁서체"/>
              </a:rPr>
              <a:t>- </a:t>
            </a:r>
            <a:r>
              <a:rPr lang="ko-KR" altLang="en-US" sz="5000" dirty="0" smtClean="0">
                <a:latin typeface="궁서체"/>
                <a:ea typeface="궁서체"/>
              </a:rPr>
              <a:t>가족은 </a:t>
            </a:r>
            <a:r>
              <a:rPr lang="ko-KR" altLang="en-US" sz="5000" dirty="0">
                <a:latin typeface="궁서체"/>
                <a:ea typeface="궁서체"/>
              </a:rPr>
              <a:t>노부모가 필요로 하는 사회심리적 및 </a:t>
            </a:r>
            <a:r>
              <a:rPr lang="ko-KR" altLang="en-US" sz="5000" dirty="0" err="1">
                <a:latin typeface="궁서체"/>
                <a:ea typeface="궁서체"/>
              </a:rPr>
              <a:t>보건의료적</a:t>
            </a:r>
            <a:r>
              <a:rPr lang="ko-KR" altLang="en-US" sz="5000" dirty="0">
                <a:latin typeface="궁서체"/>
                <a:ea typeface="궁서체"/>
              </a:rPr>
              <a:t> 돌봄을 위한 </a:t>
            </a:r>
            <a:r>
              <a:rPr lang="ko-KR" altLang="en-US" sz="5000" dirty="0" smtClean="0">
                <a:latin typeface="궁서체"/>
                <a:ea typeface="궁서체"/>
              </a:rPr>
              <a:t>전문적 </a:t>
            </a:r>
            <a:r>
              <a:rPr lang="ko-KR" altLang="en-US" sz="5000" dirty="0">
                <a:latin typeface="궁서체"/>
                <a:ea typeface="궁서체"/>
              </a:rPr>
              <a:t>기술, 시설 및 인력을 갖추어 </a:t>
            </a:r>
            <a:r>
              <a:rPr lang="ko-KR" altLang="en-US" sz="5000" dirty="0" smtClean="0">
                <a:latin typeface="궁서체"/>
                <a:ea typeface="궁서체"/>
              </a:rPr>
              <a:t>노부모를 </a:t>
            </a:r>
            <a:r>
              <a:rPr lang="ko-KR" altLang="en-US" sz="5000" dirty="0">
                <a:latin typeface="궁서체"/>
                <a:ea typeface="궁서체"/>
              </a:rPr>
              <a:t>동시에 돌보지 못함</a:t>
            </a:r>
            <a:r>
              <a:rPr lang="ko-KR" altLang="en-US" sz="5000" dirty="0" smtClean="0">
                <a:latin typeface="궁서체"/>
                <a:ea typeface="궁서체"/>
              </a:rPr>
              <a:t>.</a:t>
            </a:r>
            <a:endParaRPr lang="en-US" altLang="ko-KR" sz="5000" dirty="0" smtClean="0">
              <a:latin typeface="궁서체"/>
              <a:ea typeface="궁서체"/>
            </a:endParaRPr>
          </a:p>
          <a:p>
            <a:pPr marL="292100" indent="0" defTabSz="858145">
              <a:buNone/>
              <a:defRPr lang="ko-KR" altLang="en-US"/>
            </a:pPr>
            <a:r>
              <a:rPr lang="en-US" altLang="ko-KR" sz="5000" dirty="0" smtClean="0">
                <a:latin typeface="궁서체"/>
                <a:ea typeface="궁서체"/>
              </a:rPr>
              <a:t>- </a:t>
            </a:r>
            <a:r>
              <a:rPr lang="ko-KR" altLang="en-US" sz="5000" dirty="0" smtClean="0">
                <a:latin typeface="궁서체"/>
                <a:ea typeface="궁서체"/>
              </a:rPr>
              <a:t>병원</a:t>
            </a:r>
            <a:r>
              <a:rPr lang="ko-KR" altLang="en-US" sz="5000" dirty="0">
                <a:latin typeface="궁서체"/>
                <a:ea typeface="궁서체"/>
              </a:rPr>
              <a:t>, 요양원, 복지관 등 </a:t>
            </a:r>
            <a:r>
              <a:rPr lang="ko-KR" altLang="en-US" sz="5000" dirty="0" err="1">
                <a:latin typeface="궁서체"/>
                <a:ea typeface="궁서체"/>
              </a:rPr>
              <a:t>돌봄시설이</a:t>
            </a:r>
            <a:r>
              <a:rPr lang="ko-KR" altLang="en-US" sz="5000" dirty="0">
                <a:latin typeface="궁서체"/>
                <a:ea typeface="궁서체"/>
              </a:rPr>
              <a:t> 확장되어 </a:t>
            </a:r>
            <a:r>
              <a:rPr lang="ko-KR" altLang="en-US" sz="5000" dirty="0" err="1">
                <a:latin typeface="궁서체"/>
                <a:ea typeface="궁서체"/>
              </a:rPr>
              <a:t>기술중심</a:t>
            </a:r>
            <a:r>
              <a:rPr lang="ko-KR" altLang="en-US" sz="5000" dirty="0">
                <a:latin typeface="궁서체"/>
                <a:ea typeface="궁서체"/>
              </a:rPr>
              <a:t> 돌봄</a:t>
            </a:r>
            <a:r>
              <a:rPr lang="ko-KR" altLang="en-US" sz="5000" dirty="0">
                <a:solidFill>
                  <a:srgbClr val="000000"/>
                </a:solidFill>
                <a:latin typeface="궁서체"/>
                <a:ea typeface="궁서체"/>
              </a:rPr>
              <a:t>(상담, 치유, 교정, 재활</a:t>
            </a:r>
            <a:r>
              <a:rPr lang="ko-KR" altLang="en-US" sz="5000" dirty="0">
                <a:latin typeface="궁서체"/>
                <a:ea typeface="궁서체"/>
              </a:rPr>
              <a:t>, 예방, 요양 등)을 제공.    </a:t>
            </a:r>
          </a:p>
          <a:p>
            <a:pPr marL="635000">
              <a:buNone/>
              <a:defRPr lang="ko-KR" altLang="en-US"/>
            </a:pPr>
            <a:endParaRPr lang="ko-KR" altLang="en-US" dirty="0">
              <a:latin typeface="HY견명조"/>
              <a:ea typeface="HY견명조"/>
            </a:endParaRPr>
          </a:p>
          <a:p>
            <a:pPr marL="635000">
              <a:defRPr lang="ko-KR" altLang="en-US"/>
            </a:pPr>
            <a:endParaRPr lang="ko-KR" altLang="en-US" sz="2700" dirty="0">
              <a:latin typeface="HY견명조"/>
              <a:ea typeface="HY견명조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598" y="116540"/>
            <a:ext cx="11247201" cy="6552910"/>
          </a:xfrm>
        </p:spPr>
        <p:txBody>
          <a:bodyPr>
            <a:normAutofit fontScale="55000" lnSpcReduction="20000"/>
          </a:bodyPr>
          <a:lstStyle/>
          <a:p>
            <a:pPr marL="292100" indent="0">
              <a:buNone/>
              <a:defRPr lang="ko-KR" altLang="en-US"/>
            </a:pPr>
            <a:r>
              <a:rPr lang="ko-KR" altLang="en-US" sz="3600" dirty="0"/>
              <a:t>●</a:t>
            </a:r>
            <a:r>
              <a:rPr lang="ko-KR" altLang="en-US" sz="4400" dirty="0"/>
              <a:t> </a:t>
            </a:r>
            <a:r>
              <a:rPr lang="ko-KR" altLang="en-US" sz="4200" b="1" dirty="0" err="1" smtClean="0">
                <a:latin typeface="궁서체"/>
                <a:ea typeface="궁서체"/>
              </a:rPr>
              <a:t>국가사회적</a:t>
            </a:r>
            <a:r>
              <a:rPr lang="ko-KR" altLang="en-US" sz="4200" b="1" dirty="0" smtClean="0">
                <a:latin typeface="궁서체"/>
                <a:ea typeface="궁서체"/>
              </a:rPr>
              <a:t> 돌봄</a:t>
            </a:r>
            <a:endParaRPr lang="en-US" altLang="ko-KR" sz="4200" b="1" dirty="0" smtClean="0">
              <a:latin typeface="궁서체"/>
              <a:ea typeface="궁서체"/>
            </a:endParaRPr>
          </a:p>
          <a:p>
            <a:pPr marL="635000">
              <a:defRPr lang="ko-KR" altLang="en-US"/>
            </a:pPr>
            <a:endParaRPr lang="en-US" altLang="ko-KR" sz="4300" dirty="0" smtClean="0">
              <a:latin typeface="궁서체"/>
              <a:ea typeface="궁서체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3600" dirty="0" smtClean="0">
                <a:latin typeface="궁서체"/>
                <a:ea typeface="궁서체"/>
              </a:rPr>
              <a:t>- </a:t>
            </a:r>
            <a:r>
              <a:rPr lang="ko-KR" altLang="en-US" sz="3600" dirty="0" smtClean="0">
                <a:latin typeface="궁서체"/>
                <a:ea typeface="궁서체"/>
              </a:rPr>
              <a:t>국가는</a:t>
            </a:r>
            <a:r>
              <a:rPr lang="en-US" altLang="ko-KR" sz="3600" dirty="0">
                <a:latin typeface="궁서체"/>
                <a:ea typeface="궁서체"/>
              </a:rPr>
              <a:t> </a:t>
            </a:r>
            <a:r>
              <a:rPr lang="ko-KR" altLang="en-US" sz="3600" dirty="0" err="1" smtClean="0">
                <a:latin typeface="궁서체"/>
                <a:ea typeface="궁서체"/>
              </a:rPr>
              <a:t>경로효친을</a:t>
            </a:r>
            <a:r>
              <a:rPr lang="ko-KR" altLang="en-US" sz="3600" dirty="0" smtClean="0">
                <a:latin typeface="궁서체"/>
                <a:ea typeface="궁서체"/>
              </a:rPr>
              <a:t> 법제화 </a:t>
            </a:r>
            <a:r>
              <a:rPr lang="ko-KR" altLang="en-US" sz="3600" dirty="0">
                <a:latin typeface="궁서체"/>
                <a:ea typeface="궁서체"/>
              </a:rPr>
              <a:t>(노인복지법, </a:t>
            </a:r>
            <a:r>
              <a:rPr lang="ko-KR" altLang="en-US" sz="3600" dirty="0" err="1">
                <a:latin typeface="궁서체"/>
                <a:ea typeface="궁서체"/>
              </a:rPr>
              <a:t>효행장려법</a:t>
            </a:r>
            <a:r>
              <a:rPr lang="ko-KR" altLang="en-US" sz="3600" dirty="0">
                <a:latin typeface="궁서체"/>
                <a:ea typeface="궁서체"/>
              </a:rPr>
              <a:t> 등</a:t>
            </a:r>
            <a:r>
              <a:rPr lang="en-US" altLang="ko-KR" sz="3600" dirty="0">
                <a:latin typeface="궁서체"/>
                <a:ea typeface="궁서체"/>
              </a:rPr>
              <a:t> </a:t>
            </a:r>
            <a:r>
              <a:rPr lang="ko-KR" altLang="en-US" sz="3600" dirty="0">
                <a:latin typeface="궁서체"/>
                <a:ea typeface="궁서체"/>
              </a:rPr>
              <a:t>시행</a:t>
            </a:r>
            <a:r>
              <a:rPr lang="ko-KR" altLang="en-US" sz="3600" dirty="0" smtClean="0">
                <a:latin typeface="궁서체"/>
                <a:ea typeface="궁서체"/>
              </a:rPr>
              <a:t>)</a:t>
            </a:r>
            <a:endParaRPr lang="en-US" altLang="ko-KR" sz="3600" dirty="0" smtClean="0">
              <a:latin typeface="궁서체"/>
              <a:ea typeface="궁서체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3600" dirty="0" smtClean="0">
                <a:latin typeface="궁서체"/>
                <a:ea typeface="궁서체"/>
              </a:rPr>
              <a:t>- </a:t>
            </a:r>
            <a:r>
              <a:rPr lang="ko-KR" altLang="en-US" sz="3600" dirty="0" smtClean="0">
                <a:latin typeface="궁서체"/>
                <a:ea typeface="궁서체"/>
              </a:rPr>
              <a:t>사회보장제도</a:t>
            </a:r>
            <a:r>
              <a:rPr lang="ko-KR" altLang="en-US" sz="3600" dirty="0">
                <a:latin typeface="궁서체"/>
                <a:ea typeface="궁서체"/>
              </a:rPr>
              <a:t>(</a:t>
            </a:r>
            <a:r>
              <a:rPr lang="ko-KR" altLang="en-US" sz="3600" dirty="0" err="1">
                <a:latin typeface="궁서체"/>
                <a:ea typeface="궁서체"/>
              </a:rPr>
              <a:t>사회보헙</a:t>
            </a:r>
            <a:r>
              <a:rPr lang="ko-KR" altLang="en-US" sz="3600" dirty="0">
                <a:latin typeface="궁서체"/>
                <a:ea typeface="궁서체"/>
              </a:rPr>
              <a:t>, 공적부조)하에 사회적 </a:t>
            </a:r>
            <a:r>
              <a:rPr lang="ko-KR" altLang="en-US" sz="3600" dirty="0" err="1">
                <a:latin typeface="궁서체"/>
                <a:ea typeface="궁서체"/>
              </a:rPr>
              <a:t>돌봄서비스</a:t>
            </a:r>
            <a:r>
              <a:rPr lang="ko-KR" altLang="en-US" sz="3600" dirty="0">
                <a:latin typeface="궁서체"/>
                <a:ea typeface="궁서체"/>
              </a:rPr>
              <a:t> 제공 </a:t>
            </a:r>
          </a:p>
          <a:p>
            <a:pPr marL="292100" indent="0">
              <a:buNone/>
              <a:defRPr lang="ko-KR" altLang="en-US"/>
            </a:pPr>
            <a:r>
              <a:rPr lang="en-US" altLang="ko-KR" sz="3600" dirty="0" smtClean="0">
                <a:latin typeface="궁서체"/>
                <a:ea typeface="궁서체"/>
              </a:rPr>
              <a:t>- </a:t>
            </a:r>
            <a:r>
              <a:rPr lang="ko-KR" altLang="en-US" sz="3600" dirty="0" smtClean="0">
                <a:latin typeface="궁서체"/>
                <a:ea typeface="궁서체"/>
              </a:rPr>
              <a:t>하지만</a:t>
            </a:r>
            <a:r>
              <a:rPr lang="ko-KR" altLang="en-US" sz="3600" dirty="0">
                <a:latin typeface="궁서체"/>
                <a:ea typeface="궁서체"/>
              </a:rPr>
              <a:t> </a:t>
            </a:r>
            <a:r>
              <a:rPr lang="ko-KR" altLang="en-US" sz="3600" dirty="0" smtClean="0">
                <a:latin typeface="궁서체"/>
                <a:ea typeface="궁서체"/>
              </a:rPr>
              <a:t>정</a:t>
            </a:r>
            <a:r>
              <a:rPr lang="ko-KR" altLang="en-US" sz="3600" dirty="0">
                <a:latin typeface="궁서체"/>
                <a:ea typeface="궁서체"/>
              </a:rPr>
              <a:t>, 인간애, 인간존중에 찬 돌봄을 하는 데 어려움.</a:t>
            </a:r>
          </a:p>
          <a:p>
            <a:pPr marL="292100" indent="0">
              <a:buNone/>
              <a:defRPr lang="ko-KR" altLang="en-US"/>
            </a:pPr>
            <a:r>
              <a:rPr lang="en-US" altLang="ko-KR" sz="3600" dirty="0" smtClean="0">
                <a:latin typeface="궁서체"/>
                <a:ea typeface="궁서체"/>
              </a:rPr>
              <a:t>- </a:t>
            </a:r>
            <a:r>
              <a:rPr lang="ko-KR" altLang="en-US" sz="3600" dirty="0" smtClean="0">
                <a:latin typeface="궁서체"/>
                <a:ea typeface="궁서체"/>
              </a:rPr>
              <a:t>고객의 </a:t>
            </a:r>
            <a:r>
              <a:rPr lang="ko-KR" altLang="en-US" sz="3600" dirty="0">
                <a:latin typeface="궁서체"/>
                <a:ea typeface="궁서체"/>
              </a:rPr>
              <a:t>욕구를 개별화 해서 충족하는 데 역부족, </a:t>
            </a:r>
          </a:p>
          <a:p>
            <a:pPr marL="292100" indent="0">
              <a:buNone/>
              <a:defRPr lang="ko-KR" altLang="en-US"/>
            </a:pPr>
            <a:r>
              <a:rPr lang="en-US" altLang="ko-KR" sz="3600" dirty="0" smtClean="0">
                <a:latin typeface="궁서체"/>
                <a:ea typeface="궁서체"/>
              </a:rPr>
              <a:t>- </a:t>
            </a:r>
            <a:r>
              <a:rPr lang="ko-KR" altLang="en-US" sz="3600" dirty="0" smtClean="0">
                <a:latin typeface="궁서체"/>
                <a:ea typeface="궁서체"/>
              </a:rPr>
              <a:t>개인의 </a:t>
            </a:r>
            <a:r>
              <a:rPr lang="ko-KR" altLang="en-US" sz="3600" dirty="0">
                <a:latin typeface="궁서체"/>
                <a:ea typeface="궁서체"/>
              </a:rPr>
              <a:t>선택권과 자율성을 보장하는 데 어려움.</a:t>
            </a:r>
          </a:p>
          <a:p>
            <a:pPr marL="292100" indent="0">
              <a:buNone/>
              <a:defRPr lang="ko-KR" altLang="en-US"/>
            </a:pPr>
            <a:r>
              <a:rPr lang="en-US" altLang="ko-KR" sz="3600" dirty="0" smtClean="0">
                <a:latin typeface="궁서체"/>
                <a:ea typeface="궁서체"/>
              </a:rPr>
              <a:t>- </a:t>
            </a:r>
            <a:r>
              <a:rPr lang="ko-KR" altLang="en-US" sz="3600" dirty="0" smtClean="0">
                <a:latin typeface="궁서체"/>
                <a:ea typeface="궁서체"/>
              </a:rPr>
              <a:t>타율적 </a:t>
            </a:r>
            <a:r>
              <a:rPr lang="ko-KR" altLang="en-US" sz="3600" dirty="0">
                <a:latin typeface="궁서체"/>
                <a:ea typeface="궁서체"/>
              </a:rPr>
              <a:t>돌봄을 하는 데서 생기는 어려움</a:t>
            </a:r>
            <a:r>
              <a:rPr lang="ko-KR" altLang="en-US" sz="3600" dirty="0" smtClean="0">
                <a:latin typeface="궁서체"/>
                <a:ea typeface="궁서체"/>
              </a:rPr>
              <a:t>.</a:t>
            </a:r>
            <a:endParaRPr lang="en-US" altLang="ko-KR" sz="3600" dirty="0">
              <a:latin typeface="궁서체"/>
              <a:ea typeface="궁서체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3600" b="1" dirty="0" smtClean="0">
                <a:latin typeface="궁서"/>
                <a:ea typeface="궁서"/>
              </a:rPr>
              <a:t>- </a:t>
            </a:r>
            <a:r>
              <a:rPr lang="ko-KR" altLang="en-US" sz="3600" b="1" dirty="0" smtClean="0">
                <a:latin typeface="궁서"/>
                <a:ea typeface="궁서"/>
              </a:rPr>
              <a:t>돌봄의 </a:t>
            </a:r>
            <a:r>
              <a:rPr lang="ko-KR" altLang="en-US" sz="3600" b="1" dirty="0">
                <a:latin typeface="궁서"/>
                <a:ea typeface="궁서"/>
              </a:rPr>
              <a:t>인간화, </a:t>
            </a:r>
            <a:r>
              <a:rPr lang="ko-KR" altLang="en-US" sz="3600" b="1" dirty="0" err="1">
                <a:latin typeface="궁서"/>
                <a:ea typeface="궁서"/>
              </a:rPr>
              <a:t>인간중시적</a:t>
            </a:r>
            <a:r>
              <a:rPr lang="ko-KR" altLang="en-US" sz="3600" b="1" dirty="0">
                <a:latin typeface="궁서"/>
                <a:ea typeface="궁서"/>
              </a:rPr>
              <a:t> 실행이 필요함. </a:t>
            </a:r>
            <a:endParaRPr lang="en-US" altLang="ko-KR" sz="3600" b="1" dirty="0" smtClean="0">
              <a:latin typeface="궁서"/>
              <a:ea typeface="궁서"/>
            </a:endParaRPr>
          </a:p>
          <a:p>
            <a:pPr marL="863600" indent="-571500">
              <a:buFontTx/>
              <a:buChar char="-"/>
              <a:defRPr lang="ko-KR" altLang="en-US"/>
            </a:pPr>
            <a:endParaRPr lang="en-US" altLang="ko-KR" sz="3600" b="1" dirty="0" smtClean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ko-KR" altLang="en-US" sz="3600" dirty="0"/>
              <a:t>●</a:t>
            </a:r>
            <a:r>
              <a:rPr lang="ko-KR" altLang="en-US" sz="4400" dirty="0"/>
              <a:t> </a:t>
            </a:r>
            <a:r>
              <a:rPr lang="ko-KR" altLang="en-US" sz="4400" b="1" dirty="0" smtClean="0">
                <a:latin typeface="궁서체"/>
                <a:ea typeface="궁서체"/>
              </a:rPr>
              <a:t>돌봄 </a:t>
            </a:r>
            <a:r>
              <a:rPr lang="ko-KR" altLang="en-US" sz="4400" b="1" dirty="0">
                <a:latin typeface="궁서체"/>
                <a:ea typeface="궁서체"/>
              </a:rPr>
              <a:t>: 공동책임</a:t>
            </a:r>
            <a:r>
              <a:rPr lang="ko-KR" altLang="en-US" sz="4400" b="1" dirty="0" smtClean="0">
                <a:latin typeface="궁서"/>
                <a:ea typeface="궁서"/>
              </a:rPr>
              <a:t> </a:t>
            </a:r>
            <a:endParaRPr lang="en-US" altLang="ko-KR" sz="4400" b="1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endParaRPr lang="en-US" altLang="ko-KR" sz="4400" b="1" dirty="0">
              <a:latin typeface="궁서"/>
              <a:ea typeface="궁서"/>
            </a:endParaRPr>
          </a:p>
          <a:p>
            <a:pPr marL="292100" indent="0">
              <a:buNone/>
              <a:defRPr lang="ko-KR" altLang="en-US"/>
            </a:pPr>
            <a:r>
              <a:rPr lang="en-US" altLang="ko-KR" sz="3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  </a:t>
            </a:r>
            <a:r>
              <a:rPr lang="en-US" altLang="ko-KR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영국의 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사회보장제도(社會保障制度)를 꾸민 </a:t>
            </a:r>
            <a:r>
              <a:rPr lang="ko-KR" altLang="en-US" sz="3600" dirty="0" err="1">
                <a:latin typeface="궁서" panose="02030600000101010101" pitchFamily="18" charset="-127"/>
                <a:ea typeface="궁서" panose="02030600000101010101" pitchFamily="18" charset="-127"/>
              </a:rPr>
              <a:t>A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. </a:t>
            </a:r>
            <a:r>
              <a:rPr lang="ko-KR" altLang="en-US" sz="3600" dirty="0" err="1">
                <a:latin typeface="궁서" panose="02030600000101010101" pitchFamily="18" charset="-127"/>
                <a:ea typeface="궁서" panose="02030600000101010101" pitchFamily="18" charset="-127"/>
              </a:rPr>
              <a:t>Beveridge경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:</a:t>
            </a:r>
          </a:p>
          <a:p>
            <a:pPr marL="635000" indent="0">
              <a:buNone/>
              <a:defRPr lang="ko-KR" altLang="en-US"/>
            </a:pP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"국가가 개인의 생활비를 충당해 줄 수 있으나 시민도 자신의 수입을 올릴 책임이 있다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.”</a:t>
            </a:r>
            <a:endParaRPr lang="en-US" altLang="ko-KR" sz="36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일본 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민법(</a:t>
            </a:r>
            <a:r>
              <a:rPr lang="ko-KR" altLang="en-US" sz="3600" b="1" dirty="0">
                <a:latin typeface="궁서" panose="02030600000101010101" pitchFamily="18" charset="-127"/>
                <a:ea typeface="궁서" panose="02030600000101010101" pitchFamily="18" charset="-127"/>
              </a:rPr>
              <a:t>民法)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: 친족부양우선원칙에 따라 친족의 </a:t>
            </a:r>
            <a:r>
              <a:rPr lang="ko-KR" altLang="en-US" sz="3600" dirty="0" err="1">
                <a:latin typeface="궁서" panose="02030600000101010101" pitchFamily="18" charset="-127"/>
                <a:ea typeface="궁서" panose="02030600000101010101" pitchFamily="18" charset="-127"/>
              </a:rPr>
              <a:t>자체돌봄을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 소진한 후에 국가의 지원을 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신청할 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수 있다.  </a:t>
            </a:r>
            <a:endParaRPr lang="en-US" altLang="ko-KR" sz="36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국가가 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개인과 가족을 지원할 책임을 수행하되 개인과 가족도 </a:t>
            </a:r>
            <a:r>
              <a:rPr lang="ko-KR" altLang="en-US" sz="3600" dirty="0" err="1">
                <a:latin typeface="궁서" panose="02030600000101010101" pitchFamily="18" charset="-127"/>
                <a:ea typeface="궁서" panose="02030600000101010101" pitchFamily="18" charset="-127"/>
              </a:rPr>
              <a:t>자체돌봄을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 수행할 책임을 다해서 국가의 부담을 줄여줄 필요가 있음을 지적.   </a:t>
            </a:r>
          </a:p>
          <a:p>
            <a:pPr marL="635000" indent="0">
              <a:buNone/>
              <a:defRPr lang="ko-KR" altLang="en-US"/>
            </a:pPr>
            <a:r>
              <a:rPr lang="en-US" altLang="ko-KR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사회복지제도를 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운영하는데 있어 국가가 책임을 저야 함은 물론 가족도 책임을 져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야한다는 </a:t>
            </a:r>
            <a:r>
              <a:rPr lang="ko-KR" altLang="en-US" sz="3600" dirty="0">
                <a:latin typeface="궁서" panose="02030600000101010101" pitchFamily="18" charset="-127"/>
                <a:ea typeface="궁서" panose="02030600000101010101" pitchFamily="18" charset="-127"/>
              </a:rPr>
              <a:t>것</a:t>
            </a:r>
            <a:r>
              <a:rPr lang="ko-KR" altLang="en-US" sz="36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.</a:t>
            </a:r>
            <a:endParaRPr lang="en-US" altLang="ko-KR" sz="36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190500">
              <a:defRPr lang="ko-KR" altLang="en-US"/>
            </a:pPr>
            <a:endParaRPr lang="ko-KR" altLang="en-US" sz="3600" dirty="0">
              <a:latin typeface="한양견명조"/>
              <a:ea typeface="한양견명조"/>
            </a:endParaRPr>
          </a:p>
          <a:p>
            <a:pPr marL="635000" algn="ctr">
              <a:defRPr lang="ko-KR" altLang="en-US"/>
            </a:pPr>
            <a:endParaRPr lang="ko-KR" altLang="en-US" sz="4129" b="1" dirty="0">
              <a:latin typeface="궁서"/>
              <a:ea typeface="궁서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3272" y="188550"/>
            <a:ext cx="11521440" cy="6669450"/>
          </a:xfrm>
        </p:spPr>
        <p:txBody>
          <a:bodyPr>
            <a:normAutofit/>
          </a:bodyPr>
          <a:lstStyle/>
          <a:p>
            <a:pPr marL="635000" indent="0">
              <a:buNone/>
              <a:defRPr lang="ko-KR" altLang="en-US"/>
            </a:pPr>
            <a:endParaRPr lang="en-US" altLang="ko-KR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ko-KR" altLang="en-US" sz="2000" dirty="0"/>
              <a:t>●</a:t>
            </a:r>
            <a:r>
              <a:rPr lang="ko-KR" altLang="en-US" dirty="0"/>
              <a:t> </a:t>
            </a:r>
            <a:r>
              <a:rPr lang="ko-KR" altLang="en-US" sz="3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가족적 </a:t>
            </a:r>
            <a:r>
              <a:rPr lang="ko-KR" altLang="en-US" sz="3000" b="1" dirty="0">
                <a:latin typeface="궁서" panose="02030600000101010101" pitchFamily="18" charset="-127"/>
                <a:ea typeface="궁서" panose="02030600000101010101" pitchFamily="18" charset="-127"/>
              </a:rPr>
              <a:t>및 사회적 돌봄의 </a:t>
            </a:r>
            <a:r>
              <a:rPr lang="ko-KR" altLang="en-US" sz="30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상호보완</a:t>
            </a:r>
            <a:endParaRPr lang="en-US" altLang="ko-KR" sz="30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2200" dirty="0">
                <a:latin typeface="궁서" panose="02030600000101010101" pitchFamily="18" charset="-127"/>
                <a:ea typeface="궁서" panose="02030600000101010101" pitchFamily="18" charset="-127"/>
              </a:rPr>
              <a:t>가족적 돌봄과 사회적 돌봄을 종합하면 가족의 </a:t>
            </a:r>
            <a:r>
              <a:rPr lang="ko-KR" altLang="en-US" sz="2200" dirty="0" err="1">
                <a:latin typeface="궁서" panose="02030600000101010101" pitchFamily="18" charset="-127"/>
                <a:ea typeface="궁서" panose="02030600000101010101" pitchFamily="18" charset="-127"/>
              </a:rPr>
              <a:t>돌봄역할을</a:t>
            </a:r>
            <a:r>
              <a:rPr lang="ko-KR" altLang="en-US" sz="2200" dirty="0">
                <a:latin typeface="궁서" panose="02030600000101010101" pitchFamily="18" charset="-127"/>
                <a:ea typeface="궁서" panose="02030600000101010101" pitchFamily="18" charset="-127"/>
              </a:rPr>
              <a:t> 빼앗지 않고</a:t>
            </a:r>
            <a:r>
              <a:rPr lang="ko-KR" altLang="en-US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, 국가에 과    중한 </a:t>
            </a:r>
            <a:r>
              <a:rPr lang="ko-KR" altLang="en-US" sz="2200" dirty="0">
                <a:latin typeface="궁서" panose="02030600000101010101" pitchFamily="18" charset="-127"/>
                <a:ea typeface="궁서" panose="02030600000101010101" pitchFamily="18" charset="-127"/>
              </a:rPr>
              <a:t>재정적 부담을 끼치지 않으면서 </a:t>
            </a:r>
            <a:r>
              <a:rPr lang="ko-KR" altLang="en-US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노부모를 </a:t>
            </a:r>
            <a:r>
              <a:rPr lang="ko-KR" altLang="en-US" sz="2200" dirty="0">
                <a:latin typeface="궁서" panose="02030600000101010101" pitchFamily="18" charset="-127"/>
                <a:ea typeface="궁서" panose="02030600000101010101" pitchFamily="18" charset="-127"/>
              </a:rPr>
              <a:t>돌볼 수 있음. </a:t>
            </a:r>
          </a:p>
          <a:p>
            <a:pPr marL="635000" indent="0">
              <a:buNone/>
              <a:defRPr lang="ko-KR" altLang="en-US"/>
            </a:pPr>
            <a:r>
              <a:rPr lang="en-US" altLang="ko-KR" sz="2200" dirty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가족 </a:t>
            </a:r>
            <a:r>
              <a:rPr lang="ko-KR" altLang="en-US" sz="2200" dirty="0">
                <a:latin typeface="궁서" panose="02030600000101010101" pitchFamily="18" charset="-127"/>
                <a:ea typeface="궁서" panose="02030600000101010101" pitchFamily="18" charset="-127"/>
              </a:rPr>
              <a:t>자체의 노력과 </a:t>
            </a:r>
            <a:r>
              <a:rPr lang="ko-KR" altLang="en-US" sz="2200" dirty="0" err="1">
                <a:latin typeface="궁서" panose="02030600000101010101" pitchFamily="18" charset="-127"/>
                <a:ea typeface="궁서" panose="02030600000101010101" pitchFamily="18" charset="-127"/>
              </a:rPr>
              <a:t>국가·사회의</a:t>
            </a:r>
            <a:r>
              <a:rPr lang="ko-KR" altLang="en-US" sz="2200" dirty="0">
                <a:latin typeface="궁서" panose="02030600000101010101" pitchFamily="18" charset="-127"/>
                <a:ea typeface="궁서" panose="02030600000101010101" pitchFamily="18" charset="-127"/>
              </a:rPr>
              <a:t> 지원이 종합되어 포괄적인 </a:t>
            </a:r>
            <a:r>
              <a:rPr lang="ko-KR" altLang="en-US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돌봄서비스를 전달</a:t>
            </a:r>
            <a:r>
              <a:rPr lang="en-US" altLang="ko-KR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.</a:t>
            </a:r>
            <a:r>
              <a:rPr lang="ko-KR" altLang="en-US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</a:t>
            </a:r>
            <a:endParaRPr lang="ko-KR" altLang="en-US" sz="22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22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연계 </a:t>
            </a:r>
            <a:r>
              <a:rPr lang="ko-KR" altLang="en-US" sz="2200" dirty="0">
                <a:latin typeface="궁서" panose="02030600000101010101" pitchFamily="18" charset="-127"/>
                <a:ea typeface="궁서" panose="02030600000101010101" pitchFamily="18" charset="-127"/>
              </a:rPr>
              <a:t>내지 종합할 필요성이 매우 커지고 있음. </a:t>
            </a:r>
            <a:endParaRPr lang="en-US" altLang="ko-KR" sz="22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ko-KR" altLang="en-US" sz="38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 </a:t>
            </a:r>
            <a:endParaRPr lang="en-US" altLang="ko-KR" sz="3800" dirty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ko-KR" altLang="en-US" sz="2000" dirty="0"/>
              <a:t>●</a:t>
            </a:r>
            <a:r>
              <a:rPr lang="ko-KR" altLang="en-US" dirty="0"/>
              <a:t> </a:t>
            </a:r>
            <a:r>
              <a:rPr lang="ko-KR" altLang="en-US" sz="3000" b="1" dirty="0" smtClean="0">
                <a:latin typeface="궁서체"/>
                <a:ea typeface="궁서체"/>
              </a:rPr>
              <a:t>지 </a:t>
            </a:r>
            <a:r>
              <a:rPr lang="ko-KR" altLang="en-US" sz="3000" b="1" dirty="0">
                <a:latin typeface="궁서체"/>
                <a:ea typeface="궁서체"/>
              </a:rPr>
              <a:t>대 한 과 </a:t>
            </a:r>
            <a:r>
              <a:rPr lang="ko-KR" altLang="en-US" sz="3000" b="1" dirty="0" smtClean="0">
                <a:latin typeface="궁서체"/>
                <a:ea typeface="궁서체"/>
              </a:rPr>
              <a:t>제</a:t>
            </a:r>
            <a:endParaRPr lang="en-US" altLang="ko-KR" sz="3800" b="1" dirty="0">
              <a:latin typeface="궁서체"/>
              <a:ea typeface="궁서체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2400" b="1" dirty="0" smtClean="0">
                <a:latin typeface="궁서체"/>
                <a:ea typeface="궁서체"/>
              </a:rPr>
              <a:t>- </a:t>
            </a:r>
            <a:r>
              <a:rPr lang="ko-KR" altLang="en-US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고령인구증가, </a:t>
            </a:r>
            <a:r>
              <a:rPr lang="ko-KR" altLang="en-US" sz="24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저출산</a:t>
            </a:r>
            <a:r>
              <a:rPr lang="ko-KR" altLang="en-US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- </a:t>
            </a:r>
            <a:r>
              <a:rPr lang="ko-KR" altLang="en-US" sz="24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돌봄인력</a:t>
            </a:r>
            <a:r>
              <a:rPr lang="ko-KR" altLang="en-US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부족 - 무관심, 학대(?</a:t>
            </a:r>
            <a:r>
              <a:rPr lang="en-US" altLang="ko-KR" sz="2400" dirty="0">
                <a:latin typeface="궁서" panose="02030600000101010101" pitchFamily="18" charset="-127"/>
                <a:ea typeface="궁서" panose="02030600000101010101" pitchFamily="18" charset="-127"/>
              </a:rPr>
              <a:t>)</a:t>
            </a:r>
            <a:endParaRPr lang="en-US" altLang="ko-KR" sz="24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indent="0">
              <a:buNone/>
              <a:defRPr lang="ko-KR" altLang="en-US"/>
            </a:pPr>
            <a:r>
              <a:rPr lang="en-US" altLang="ko-KR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- </a:t>
            </a:r>
            <a:r>
              <a:rPr lang="ko-KR" altLang="en-US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가족의 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속성 </a:t>
            </a:r>
            <a:r>
              <a:rPr lang="en-US" altLang="ko-KR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: </a:t>
            </a:r>
            <a:r>
              <a:rPr lang="ko-KR" altLang="en-US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정</a:t>
            </a:r>
            <a:r>
              <a:rPr lang="ko-KR" altLang="en-US" sz="2400" dirty="0">
                <a:latin typeface="궁서" panose="02030600000101010101" pitchFamily="18" charset="-127"/>
                <a:ea typeface="궁서" panose="02030600000101010101" pitchFamily="18" charset="-127"/>
              </a:rPr>
              <a:t>, </a:t>
            </a:r>
            <a:r>
              <a:rPr lang="ko-KR" altLang="en-US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인간애, 인간존중</a:t>
            </a:r>
            <a:r>
              <a:rPr lang="en-US" altLang="ko-KR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,</a:t>
            </a:r>
            <a:r>
              <a:rPr lang="ko-KR" altLang="en-US" sz="24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긴요함 </a:t>
            </a:r>
            <a:r>
              <a:rPr lang="en-US" altLang="ko-KR" sz="24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&amp;</a:t>
            </a:r>
            <a:r>
              <a:rPr lang="en-US" altLang="ko-KR" sz="2400" b="1" i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</a:t>
            </a:r>
            <a:r>
              <a:rPr lang="ko-KR" altLang="en-US" sz="2400" dirty="0" err="1" smtClean="0">
                <a:latin typeface="궁서" panose="02030600000101010101" pitchFamily="18" charset="-127"/>
                <a:ea typeface="궁서" panose="02030600000101010101" pitchFamily="18" charset="-127"/>
              </a:rPr>
              <a:t>인간중시</a:t>
            </a:r>
            <a:r>
              <a:rPr lang="ko-KR" altLang="en-US" sz="2400" dirty="0" smtClean="0">
                <a:latin typeface="궁서" panose="02030600000101010101" pitchFamily="18" charset="-127"/>
                <a:ea typeface="궁서" panose="02030600000101010101" pitchFamily="18" charset="-127"/>
              </a:rPr>
              <a:t> 가치 </a:t>
            </a:r>
            <a:r>
              <a:rPr lang="ko-KR" altLang="en-US" sz="2400" b="1" dirty="0" smtClean="0">
                <a:latin typeface="궁서" panose="02030600000101010101" pitchFamily="18" charset="-127"/>
                <a:ea typeface="궁서" panose="02030600000101010101" pitchFamily="18" charset="-127"/>
              </a:rPr>
              <a:t>보편화 </a:t>
            </a:r>
            <a:endParaRPr lang="ko-KR" altLang="en-US" sz="2400" dirty="0" smtClean="0">
              <a:latin typeface="궁서" panose="02030600000101010101" pitchFamily="18" charset="-127"/>
              <a:ea typeface="궁서" panose="02030600000101010101" pitchFamily="18" charset="-127"/>
            </a:endParaRPr>
          </a:p>
          <a:p>
            <a:pPr marL="635000" algn="ctr">
              <a:buNone/>
              <a:defRPr lang="ko-KR" altLang="en-US"/>
            </a:pPr>
            <a:endParaRPr lang="ko-KR" altLang="en-US" sz="2000" dirty="0">
              <a:latin typeface="궁서체"/>
              <a:ea typeface="궁서체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1C3D62"/>
      </a:dk2>
      <a:lt2>
        <a:srgbClr val="E3DCC1"/>
      </a:lt2>
      <a:accent1>
        <a:srgbClr val="315F97"/>
      </a:accent1>
      <a:accent2>
        <a:srgbClr val="C75252"/>
      </a:accent2>
      <a:accent3>
        <a:srgbClr val="E9AE2B"/>
      </a:accent3>
      <a:accent4>
        <a:srgbClr val="699B37"/>
      </a:accent4>
      <a:accent5>
        <a:srgbClr val="358791"/>
      </a:accent5>
      <a:accent6>
        <a:srgbClr val="CA56A7"/>
      </a:accent6>
      <a:hlink>
        <a:srgbClr val="0000FF"/>
      </a:hlink>
      <a:folHlink>
        <a:srgbClr val="800080"/>
      </a:folHlink>
    </a:clrScheme>
    <a:fontScheme name="한컴오피스">
      <a:maj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1C3D62"/>
      </a:dk2>
      <a:lt2>
        <a:srgbClr val="E3DCC1"/>
      </a:lt2>
      <a:accent1>
        <a:srgbClr val="315F97"/>
      </a:accent1>
      <a:accent2>
        <a:srgbClr val="C75252"/>
      </a:accent2>
      <a:accent3>
        <a:srgbClr val="E9AE2B"/>
      </a:accent3>
      <a:accent4>
        <a:srgbClr val="699B37"/>
      </a:accent4>
      <a:accent5>
        <a:srgbClr val="358791"/>
      </a:accent5>
      <a:accent6>
        <a:srgbClr val="CA56A7"/>
      </a:accent6>
      <a:hlink>
        <a:srgbClr val="0000FF"/>
      </a:hlink>
      <a:folHlink>
        <a:srgbClr val="800080"/>
      </a:folHlink>
    </a:clrScheme>
    <a:fontScheme name="한컴오피스">
      <a:majorFont>
        <a:latin typeface="함초롬돋움"/>
        <a:ea typeface="함초롬돋움"/>
        <a:cs typeface="함초롬돋움"/>
      </a:majorFont>
      <a:minorFont>
        <a:latin typeface="함초롬돋움"/>
        <a:ea typeface="함초롬돋움"/>
        <a:cs typeface="함초롬돋움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950</Words>
  <Application>Microsoft Office PowerPoint</Application>
  <PresentationFormat>와이드스크린</PresentationFormat>
  <Paragraphs>130</Paragraphs>
  <Slides>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#견명조</vt:lpstr>
      <vt:lpstr>HY견명조</vt:lpstr>
      <vt:lpstr>궁서</vt:lpstr>
      <vt:lpstr>궁서체</vt:lpstr>
      <vt:lpstr>맑은 고딕</vt:lpstr>
      <vt:lpstr>한양견명조</vt:lpstr>
      <vt:lpstr>함초롬돋움</vt:lpstr>
      <vt:lpstr>Arial</vt:lpstr>
      <vt:lpstr>Times New Roman</vt:lpstr>
      <vt:lpstr>한컴오피스</vt:lpstr>
      <vt:lpstr> 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한국의 가족과 부모돌봄</dc:title>
  <dc:creator>성규탁</dc:creator>
  <cp:lastModifiedBy>SJ02</cp:lastModifiedBy>
  <cp:revision>187</cp:revision>
  <dcterms:created xsi:type="dcterms:W3CDTF">2019-10-24T14:22:39Z</dcterms:created>
  <dcterms:modified xsi:type="dcterms:W3CDTF">2019-11-18T12:18:50Z</dcterms:modified>
  <cp:version>1000.0000.01</cp:version>
</cp:coreProperties>
</file>