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81" r:id="rId2"/>
    <p:sldId id="306" r:id="rId3"/>
    <p:sldId id="307" r:id="rId4"/>
    <p:sldId id="282" r:id="rId5"/>
    <p:sldId id="293" r:id="rId6"/>
    <p:sldId id="332" r:id="rId7"/>
    <p:sldId id="334" r:id="rId8"/>
    <p:sldId id="335" r:id="rId9"/>
    <p:sldId id="333" r:id="rId10"/>
    <p:sldId id="297" r:id="rId11"/>
    <p:sldId id="323" r:id="rId12"/>
    <p:sldId id="324" r:id="rId13"/>
    <p:sldId id="325" r:id="rId14"/>
    <p:sldId id="326" r:id="rId15"/>
    <p:sldId id="298" r:id="rId16"/>
    <p:sldId id="312" r:id="rId17"/>
    <p:sldId id="313" r:id="rId18"/>
    <p:sldId id="314" r:id="rId19"/>
    <p:sldId id="315" r:id="rId20"/>
    <p:sldId id="316" r:id="rId21"/>
    <p:sldId id="317" r:id="rId22"/>
    <p:sldId id="299" r:id="rId23"/>
    <p:sldId id="300" r:id="rId24"/>
    <p:sldId id="336" r:id="rId25"/>
    <p:sldId id="337" r:id="rId26"/>
    <p:sldId id="338" r:id="rId27"/>
    <p:sldId id="339" r:id="rId28"/>
    <p:sldId id="340" r:id="rId29"/>
    <p:sldId id="341" r:id="rId30"/>
    <p:sldId id="342" r:id="rId31"/>
    <p:sldId id="301" r:id="rId32"/>
    <p:sldId id="349" r:id="rId33"/>
    <p:sldId id="350" r:id="rId34"/>
    <p:sldId id="353" r:id="rId35"/>
    <p:sldId id="296" r:id="rId36"/>
    <p:sldId id="327" r:id="rId37"/>
    <p:sldId id="328" r:id="rId38"/>
    <p:sldId id="329" r:id="rId39"/>
    <p:sldId id="330" r:id="rId40"/>
    <p:sldId id="331" r:id="rId41"/>
    <p:sldId id="303" r:id="rId42"/>
    <p:sldId id="348" r:id="rId43"/>
    <p:sldId id="343" r:id="rId44"/>
    <p:sldId id="344" r:id="rId45"/>
    <p:sldId id="345" r:id="rId46"/>
    <p:sldId id="346" r:id="rId47"/>
    <p:sldId id="347" r:id="rId48"/>
    <p:sldId id="302" r:id="rId49"/>
    <p:sldId id="318" r:id="rId50"/>
    <p:sldId id="319" r:id="rId51"/>
    <p:sldId id="320" r:id="rId52"/>
    <p:sldId id="321" r:id="rId53"/>
    <p:sldId id="322" r:id="rId54"/>
    <p:sldId id="305" r:id="rId5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어두운 스타일 2 - 강조 1/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어두운 스타일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9" autoAdjust="0"/>
    <p:restoredTop sz="86612" autoAdjust="0"/>
  </p:normalViewPr>
  <p:slideViewPr>
    <p:cSldViewPr>
      <p:cViewPr varScale="1">
        <p:scale>
          <a:sx n="78" d="100"/>
          <a:sy n="78" d="100"/>
        </p:scale>
        <p:origin x="-175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DC57CC-808A-4BED-9E7A-1B37C44020CC}" type="datetimeFigureOut">
              <a:rPr lang="ko-KR" altLang="en-US" smtClean="0"/>
              <a:pPr/>
              <a:t>2018-07-14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6C86C5-FAF1-4836-A4FC-BAB2C596690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0833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C86C5-FAF1-4836-A4FC-BAB2C5966907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2920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C86C5-FAF1-4836-A4FC-BAB2C5966907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2216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D02DF-752E-41D6-9262-3727A5B796EF}" type="datetimeFigureOut">
              <a:rPr lang="ko-KR" altLang="en-US" smtClean="0"/>
              <a:pPr/>
              <a:t>2018-07-14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546C-69CB-48F9-8CC7-A31E511576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D02DF-752E-41D6-9262-3727A5B796EF}" type="datetimeFigureOut">
              <a:rPr lang="ko-KR" altLang="en-US" smtClean="0"/>
              <a:pPr/>
              <a:t>2018-07-14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546C-69CB-48F9-8CC7-A31E511576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D02DF-752E-41D6-9262-3727A5B796EF}" type="datetimeFigureOut">
              <a:rPr lang="ko-KR" altLang="en-US" smtClean="0"/>
              <a:pPr/>
              <a:t>2018-07-14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546C-69CB-48F9-8CC7-A31E511576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D02DF-752E-41D6-9262-3727A5B796EF}" type="datetimeFigureOut">
              <a:rPr lang="ko-KR" altLang="en-US" smtClean="0"/>
              <a:pPr/>
              <a:t>2018-07-14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546C-69CB-48F9-8CC7-A31E511576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D02DF-752E-41D6-9262-3727A5B796EF}" type="datetimeFigureOut">
              <a:rPr lang="ko-KR" altLang="en-US" smtClean="0"/>
              <a:pPr/>
              <a:t>2018-07-14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546C-69CB-48F9-8CC7-A31E511576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D02DF-752E-41D6-9262-3727A5B796EF}" type="datetimeFigureOut">
              <a:rPr lang="ko-KR" altLang="en-US" smtClean="0"/>
              <a:pPr/>
              <a:t>2018-07-14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546C-69CB-48F9-8CC7-A31E511576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D02DF-752E-41D6-9262-3727A5B796EF}" type="datetimeFigureOut">
              <a:rPr lang="ko-KR" altLang="en-US" smtClean="0"/>
              <a:pPr/>
              <a:t>2018-07-14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546C-69CB-48F9-8CC7-A31E511576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D02DF-752E-41D6-9262-3727A5B796EF}" type="datetimeFigureOut">
              <a:rPr lang="ko-KR" altLang="en-US" smtClean="0"/>
              <a:pPr/>
              <a:t>2018-07-14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546C-69CB-48F9-8CC7-A31E511576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D02DF-752E-41D6-9262-3727A5B796EF}" type="datetimeFigureOut">
              <a:rPr lang="ko-KR" altLang="en-US" smtClean="0"/>
              <a:pPr/>
              <a:t>2018-07-14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546C-69CB-48F9-8CC7-A31E511576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D02DF-752E-41D6-9262-3727A5B796EF}" type="datetimeFigureOut">
              <a:rPr lang="ko-KR" altLang="en-US" smtClean="0"/>
              <a:pPr/>
              <a:t>2018-07-14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546C-69CB-48F9-8CC7-A31E511576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D02DF-752E-41D6-9262-3727A5B796EF}" type="datetimeFigureOut">
              <a:rPr lang="ko-KR" altLang="en-US" smtClean="0"/>
              <a:pPr/>
              <a:t>2018-07-14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546C-69CB-48F9-8CC7-A31E511576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D02DF-752E-41D6-9262-3727A5B796EF}" type="datetimeFigureOut">
              <a:rPr lang="ko-KR" altLang="en-US" smtClean="0"/>
              <a:pPr/>
              <a:t>2018-07-14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D546C-69CB-48F9-8CC7-A31E511576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2540" y="2167688"/>
            <a:ext cx="9144000" cy="20882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971600" y="2234137"/>
            <a:ext cx="5904656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ko-KR" sz="1400" dirty="0" smtClean="0">
                <a:ea typeface="나눔고딕 ExtraBold" pitchFamily="50" charset="-127"/>
              </a:rPr>
              <a:t>『2018 </a:t>
            </a:r>
            <a:r>
              <a:rPr lang="ko-KR" altLang="en-US" sz="1400" dirty="0" smtClean="0">
                <a:ea typeface="나눔고딕 ExtraBold" pitchFamily="50" charset="-127"/>
              </a:rPr>
              <a:t>경기도 자원봉사 우수프로그램 공모지원사업</a:t>
            </a:r>
            <a:r>
              <a:rPr lang="en-US" altLang="ko-KR" sz="1400" dirty="0" smtClean="0">
                <a:ea typeface="나눔고딕 ExtraBold" pitchFamily="50" charset="-127"/>
              </a:rPr>
              <a:t>』</a:t>
            </a:r>
          </a:p>
          <a:p>
            <a:pPr algn="ctr">
              <a:lnSpc>
                <a:spcPts val="2200"/>
              </a:lnSpc>
            </a:pPr>
            <a:endParaRPr lang="en-US" altLang="ko-KR" sz="2000" b="1" u="sng" dirty="0" smtClean="0">
              <a:ea typeface="나눔고딕 ExtraBold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1988840"/>
            <a:ext cx="9144000" cy="1068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0" y="4327928"/>
            <a:ext cx="9144000" cy="720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043608" y="2815760"/>
            <a:ext cx="63367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dirty="0" smtClean="0"/>
              <a:t>100</a:t>
            </a:r>
            <a:r>
              <a:rPr lang="ko-KR" altLang="en-US" sz="6000" dirty="0" smtClean="0"/>
              <a:t>인의 원탁회의</a:t>
            </a:r>
            <a:endParaRPr lang="ko-KR" altLang="en-US" sz="6000" dirty="0"/>
          </a:p>
        </p:txBody>
      </p:sp>
      <p:sp>
        <p:nvSpPr>
          <p:cNvPr id="3" name="TextBox 2"/>
          <p:cNvSpPr txBox="1"/>
          <p:nvPr/>
        </p:nvSpPr>
        <p:spPr>
          <a:xfrm>
            <a:off x="4572000" y="5515545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/>
              <a:t>•</a:t>
            </a:r>
            <a:r>
              <a:rPr lang="ko-KR" altLang="en-US" sz="2400" dirty="0" smtClean="0"/>
              <a:t>주 최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사</a:t>
            </a:r>
            <a:r>
              <a:rPr lang="en-US" altLang="ko-KR" sz="2400" dirty="0"/>
              <a:t>)</a:t>
            </a:r>
            <a:r>
              <a:rPr lang="ko-KR" altLang="en-US" sz="2400" dirty="0" smtClean="0"/>
              <a:t>선진복지사회연구회</a:t>
            </a:r>
            <a:endParaRPr lang="en-US" altLang="ko-KR" sz="2400" dirty="0" smtClean="0"/>
          </a:p>
          <a:p>
            <a:r>
              <a:rPr lang="en-US" altLang="ko-KR" sz="2400" dirty="0" smtClean="0"/>
              <a:t>•</a:t>
            </a:r>
            <a:r>
              <a:rPr lang="ko-KR" altLang="en-US" sz="2400" dirty="0" smtClean="0"/>
              <a:t>일 시</a:t>
            </a:r>
            <a:r>
              <a:rPr lang="en-US" altLang="ko-KR" sz="2400" dirty="0" smtClean="0"/>
              <a:t>: 2018</a:t>
            </a:r>
            <a:r>
              <a:rPr lang="ko-KR" altLang="en-US" sz="2400" dirty="0" smtClean="0"/>
              <a:t>년 </a:t>
            </a:r>
            <a:r>
              <a:rPr lang="en-US" altLang="ko-KR" sz="2400" dirty="0" smtClean="0"/>
              <a:t>7</a:t>
            </a:r>
            <a:r>
              <a:rPr lang="ko-KR" altLang="en-US" sz="2400" dirty="0" smtClean="0"/>
              <a:t>월 </a:t>
            </a:r>
            <a:r>
              <a:rPr lang="en-US" altLang="ko-KR" sz="2400" dirty="0" smtClean="0"/>
              <a:t>14</a:t>
            </a:r>
            <a:r>
              <a:rPr lang="ko-KR" altLang="en-US" sz="2400" dirty="0" smtClean="0"/>
              <a:t>일 토요일</a:t>
            </a:r>
            <a:endParaRPr lang="en-US" altLang="ko-KR" sz="2400" dirty="0" smtClean="0"/>
          </a:p>
          <a:p>
            <a:r>
              <a:rPr lang="en-US" altLang="ko-KR" sz="2400" dirty="0" smtClean="0"/>
              <a:t>•</a:t>
            </a:r>
            <a:r>
              <a:rPr lang="ko-KR" altLang="en-US" sz="2400" dirty="0" smtClean="0"/>
              <a:t>장 소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성남상공회의소</a:t>
            </a:r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2167688"/>
            <a:ext cx="9144000" cy="20882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1988840"/>
            <a:ext cx="9144000" cy="1068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0" y="4327928"/>
            <a:ext cx="9144000" cy="720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178" y="2174060"/>
            <a:ext cx="911682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prstClr val="black"/>
                </a:solidFill>
              </a:rPr>
              <a:t>3</a:t>
            </a:r>
            <a:r>
              <a:rPr lang="ko-KR" altLang="en-US" sz="5400" dirty="0" smtClean="0">
                <a:solidFill>
                  <a:prstClr val="black"/>
                </a:solidFill>
              </a:rPr>
              <a:t>조</a:t>
            </a:r>
            <a:r>
              <a:rPr lang="en-US" altLang="ko-KR" sz="5400" dirty="0" smtClean="0">
                <a:solidFill>
                  <a:prstClr val="black"/>
                </a:solidFill>
              </a:rPr>
              <a:t>: </a:t>
            </a:r>
            <a:r>
              <a:rPr lang="en-US" altLang="ko-KR" sz="3200" dirty="0" smtClean="0">
                <a:solidFill>
                  <a:prstClr val="black"/>
                </a:solidFill>
              </a:rPr>
              <a:t>(</a:t>
            </a:r>
            <a:r>
              <a:rPr lang="ko-KR" altLang="en-US" sz="3200" dirty="0" smtClean="0">
                <a:solidFill>
                  <a:prstClr val="black"/>
                </a:solidFill>
              </a:rPr>
              <a:t>소통</a:t>
            </a:r>
            <a:r>
              <a:rPr lang="en-US" altLang="ko-KR" sz="3200" dirty="0" smtClean="0"/>
              <a:t>·</a:t>
            </a:r>
            <a:r>
              <a:rPr lang="ko-KR" altLang="en-US" sz="3200" dirty="0" smtClean="0">
                <a:solidFill>
                  <a:prstClr val="black"/>
                </a:solidFill>
              </a:rPr>
              <a:t>공감대 형성</a:t>
            </a:r>
            <a:r>
              <a:rPr lang="en-US" altLang="ko-KR" sz="3200" dirty="0" smtClean="0">
                <a:solidFill>
                  <a:prstClr val="black"/>
                </a:solidFill>
              </a:rPr>
              <a:t>)</a:t>
            </a:r>
          </a:p>
          <a:p>
            <a:r>
              <a:rPr lang="en-US" altLang="ko-KR" sz="2400" dirty="0" smtClean="0">
                <a:solidFill>
                  <a:prstClr val="black"/>
                </a:solidFill>
              </a:rPr>
              <a:t>‘</a:t>
            </a:r>
            <a:r>
              <a:rPr lang="ko-KR" altLang="en-US" sz="2400" dirty="0" smtClean="0">
                <a:solidFill>
                  <a:prstClr val="black"/>
                </a:solidFill>
              </a:rPr>
              <a:t>자원봉사 활동을 통해 세대 간</a:t>
            </a:r>
            <a:r>
              <a:rPr lang="en-US" altLang="ko-KR" sz="2400" dirty="0" smtClean="0">
                <a:solidFill>
                  <a:prstClr val="black"/>
                </a:solidFill>
              </a:rPr>
              <a:t>, </a:t>
            </a:r>
            <a:r>
              <a:rPr lang="ko-KR" altLang="en-US" sz="2400" dirty="0" smtClean="0">
                <a:solidFill>
                  <a:prstClr val="black"/>
                </a:solidFill>
              </a:rPr>
              <a:t>계층 간 소통과 공감대 형성을 위해 같이 할 수 있는 활동이 무엇이 있을까요</a:t>
            </a:r>
            <a:r>
              <a:rPr lang="en-US" altLang="ko-KR" sz="2400" dirty="0" smtClean="0">
                <a:solidFill>
                  <a:prstClr val="black"/>
                </a:solidFill>
              </a:rPr>
              <a:t>?’</a:t>
            </a:r>
            <a:endParaRPr lang="en-US" altLang="ko-KR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86245" y="4509120"/>
            <a:ext cx="2700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prstClr val="black"/>
                </a:solidFill>
              </a:rPr>
              <a:t>•</a:t>
            </a:r>
            <a:r>
              <a:rPr lang="ko-KR" altLang="en-US" sz="2400" dirty="0" err="1" smtClean="0">
                <a:solidFill>
                  <a:prstClr val="black"/>
                </a:solidFill>
              </a:rPr>
              <a:t>조역자</a:t>
            </a:r>
            <a:r>
              <a:rPr lang="en-US" altLang="ko-KR" sz="2400" dirty="0" smtClean="0">
                <a:solidFill>
                  <a:prstClr val="black"/>
                </a:solidFill>
              </a:rPr>
              <a:t>: </a:t>
            </a:r>
            <a:r>
              <a:rPr lang="ko-KR" altLang="en-US" sz="2400" dirty="0" smtClean="0">
                <a:solidFill>
                  <a:prstClr val="black"/>
                </a:solidFill>
              </a:rPr>
              <a:t>김우현</a:t>
            </a:r>
            <a:r>
              <a:rPr lang="en-US" altLang="ko-KR" sz="2400" dirty="0" smtClean="0">
                <a:solidFill>
                  <a:prstClr val="black"/>
                </a:solidFill>
              </a:rPr>
              <a:t> </a:t>
            </a:r>
            <a:r>
              <a:rPr lang="ko-KR" altLang="en-US" sz="2400" dirty="0" smtClean="0">
                <a:solidFill>
                  <a:prstClr val="black"/>
                </a:solidFill>
              </a:rPr>
              <a:t> </a:t>
            </a:r>
            <a:endParaRPr lang="en-US" altLang="ko-KR" sz="2400" dirty="0">
              <a:solidFill>
                <a:prstClr val="black"/>
              </a:solidFill>
            </a:endParaRPr>
          </a:p>
          <a:p>
            <a:r>
              <a:rPr lang="en-US" altLang="ko-KR" sz="2400" dirty="0">
                <a:solidFill>
                  <a:prstClr val="black"/>
                </a:solidFill>
              </a:rPr>
              <a:t>•</a:t>
            </a:r>
            <a:r>
              <a:rPr lang="ko-KR" altLang="en-US" sz="2400" dirty="0">
                <a:solidFill>
                  <a:prstClr val="black"/>
                </a:solidFill>
              </a:rPr>
              <a:t>발표자</a:t>
            </a:r>
            <a:r>
              <a:rPr lang="en-US" altLang="ko-KR" sz="2400" dirty="0">
                <a:solidFill>
                  <a:prstClr val="black"/>
                </a:solidFill>
              </a:rPr>
              <a:t>: </a:t>
            </a:r>
            <a:r>
              <a:rPr lang="ko-KR" altLang="en-US" sz="2400" dirty="0" smtClean="0">
                <a:solidFill>
                  <a:prstClr val="black"/>
                </a:solidFill>
              </a:rPr>
              <a:t>송대환</a:t>
            </a:r>
            <a:endParaRPr lang="en-US" altLang="ko-KR" sz="2400" dirty="0">
              <a:solidFill>
                <a:prstClr val="black"/>
              </a:solidFill>
            </a:endParaRPr>
          </a:p>
          <a:p>
            <a:r>
              <a:rPr lang="en-US" altLang="ko-KR" sz="2400" dirty="0" smtClean="0">
                <a:solidFill>
                  <a:prstClr val="black"/>
                </a:solidFill>
              </a:rPr>
              <a:t>•</a:t>
            </a:r>
            <a:r>
              <a:rPr lang="ko-KR" altLang="en-US" sz="2400" dirty="0">
                <a:solidFill>
                  <a:prstClr val="black"/>
                </a:solidFill>
              </a:rPr>
              <a:t>조 </a:t>
            </a:r>
            <a:r>
              <a:rPr lang="ko-KR" altLang="en-US" sz="2400" dirty="0" smtClean="0">
                <a:solidFill>
                  <a:prstClr val="black"/>
                </a:solidFill>
              </a:rPr>
              <a:t>  원</a:t>
            </a:r>
            <a:r>
              <a:rPr lang="en-US" altLang="ko-KR" sz="2400" dirty="0" smtClean="0">
                <a:solidFill>
                  <a:prstClr val="black"/>
                </a:solidFill>
              </a:rPr>
              <a:t>:</a:t>
            </a:r>
            <a:endParaRPr lang="ko-KR" altLang="en-US" sz="24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5324728"/>
            <a:ext cx="79951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 smtClean="0">
                <a:solidFill>
                  <a:prstClr val="black"/>
                </a:solidFill>
              </a:rPr>
              <a:t>김경수 </a:t>
            </a:r>
            <a:r>
              <a:rPr lang="ko-KR" altLang="en-US" sz="2200" dirty="0">
                <a:solidFill>
                  <a:prstClr val="black"/>
                </a:solidFill>
              </a:rPr>
              <a:t>김동혁 황희정 전유민 우민규 임승민 </a:t>
            </a:r>
            <a:r>
              <a:rPr lang="ko-KR" altLang="en-US" sz="2200" dirty="0" smtClean="0">
                <a:solidFill>
                  <a:prstClr val="black"/>
                </a:solidFill>
              </a:rPr>
              <a:t>김진우</a:t>
            </a:r>
            <a:endParaRPr lang="en-US" altLang="ko-KR" sz="2200" dirty="0" smtClean="0">
              <a:solidFill>
                <a:prstClr val="black"/>
              </a:solidFill>
            </a:endParaRPr>
          </a:p>
          <a:p>
            <a:r>
              <a:rPr lang="ko-KR" altLang="en-US" sz="2200" dirty="0" smtClean="0">
                <a:solidFill>
                  <a:prstClr val="black"/>
                </a:solidFill>
              </a:rPr>
              <a:t> </a:t>
            </a:r>
            <a:r>
              <a:rPr lang="ko-KR" altLang="en-US" sz="2200" dirty="0" err="1">
                <a:solidFill>
                  <a:prstClr val="black"/>
                </a:solidFill>
              </a:rPr>
              <a:t>한동경</a:t>
            </a:r>
            <a:r>
              <a:rPr lang="ko-KR" altLang="en-US" sz="2200" dirty="0">
                <a:solidFill>
                  <a:prstClr val="black"/>
                </a:solidFill>
              </a:rPr>
              <a:t> </a:t>
            </a:r>
            <a:r>
              <a:rPr lang="ko-KR" altLang="en-US" sz="2200" dirty="0" err="1">
                <a:solidFill>
                  <a:prstClr val="black"/>
                </a:solidFill>
              </a:rPr>
              <a:t>정아현</a:t>
            </a:r>
            <a:r>
              <a:rPr lang="ko-KR" altLang="en-US" sz="2200" dirty="0">
                <a:solidFill>
                  <a:prstClr val="black"/>
                </a:solidFill>
              </a:rPr>
              <a:t> 박선영 </a:t>
            </a:r>
            <a:r>
              <a:rPr lang="ko-KR" altLang="en-US" sz="2200" dirty="0" err="1">
                <a:solidFill>
                  <a:prstClr val="black"/>
                </a:solidFill>
              </a:rPr>
              <a:t>윤준원</a:t>
            </a:r>
            <a:r>
              <a:rPr lang="ko-KR" altLang="en-US" sz="2200" dirty="0">
                <a:solidFill>
                  <a:prstClr val="black"/>
                </a:solidFill>
              </a:rPr>
              <a:t> </a:t>
            </a:r>
            <a:r>
              <a:rPr lang="ko-KR" altLang="en-US" sz="2200" dirty="0" err="1">
                <a:solidFill>
                  <a:prstClr val="black"/>
                </a:solidFill>
              </a:rPr>
              <a:t>송대환</a:t>
            </a:r>
            <a:r>
              <a:rPr lang="ko-KR" altLang="en-US" sz="2200" dirty="0">
                <a:solidFill>
                  <a:prstClr val="black"/>
                </a:solidFill>
              </a:rPr>
              <a:t> 신지윤 이두희</a:t>
            </a:r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val="261197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송대환</a:t>
            </a:r>
            <a:endParaRPr lang="en-US" altLang="ko-KR" dirty="0" smtClean="0"/>
          </a:p>
          <a:p>
            <a:r>
              <a:rPr lang="en-US" altLang="ko-KR" dirty="0"/>
              <a:t>1.</a:t>
            </a:r>
            <a:r>
              <a:rPr lang="ko-KR" altLang="en-US" dirty="0"/>
              <a:t>자주 여행을 가거나 외식을 해서 가족끼리 함께할 수 있는 시간을 늘린다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2.</a:t>
            </a:r>
            <a:r>
              <a:rPr lang="ko-KR" altLang="en-US" dirty="0"/>
              <a:t>서로서로 마주보며 이야기를 한다</a:t>
            </a:r>
          </a:p>
          <a:p>
            <a:r>
              <a:rPr lang="en-US" altLang="ko-KR" dirty="0"/>
              <a:t>3.</a:t>
            </a:r>
            <a:r>
              <a:rPr lang="ko-KR" altLang="en-US" dirty="0"/>
              <a:t>가족회의를 연다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2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임승민</a:t>
            </a:r>
            <a:endParaRPr lang="en-US" altLang="ko-KR" dirty="0" smtClean="0"/>
          </a:p>
          <a:p>
            <a:r>
              <a:rPr lang="en-US" altLang="ko-KR" dirty="0"/>
              <a:t>1.</a:t>
            </a:r>
            <a:r>
              <a:rPr lang="ko-KR" altLang="en-US" dirty="0"/>
              <a:t>부자끼리 여행을 간다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2.</a:t>
            </a:r>
            <a:r>
              <a:rPr lang="ko-KR" altLang="en-US" dirty="0"/>
              <a:t>가족간의 외식이나 여가를 늘인다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3.</a:t>
            </a:r>
            <a:r>
              <a:rPr lang="ko-KR" altLang="en-US" dirty="0"/>
              <a:t>가족간의 대화를 늘인다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4.</a:t>
            </a:r>
            <a:r>
              <a:rPr lang="ko-KR" altLang="en-US" dirty="0"/>
              <a:t>가족이 모두 </a:t>
            </a:r>
            <a:r>
              <a:rPr lang="ko-KR" altLang="en-US" dirty="0" err="1"/>
              <a:t>참여할수있는</a:t>
            </a:r>
            <a:r>
              <a:rPr lang="ko-KR" altLang="en-US" dirty="0"/>
              <a:t> </a:t>
            </a:r>
            <a:r>
              <a:rPr lang="ko-KR" altLang="en-US" dirty="0" err="1"/>
              <a:t>여러가지</a:t>
            </a:r>
            <a:r>
              <a:rPr lang="ko-KR" altLang="en-US" dirty="0"/>
              <a:t> 체험활동을 한다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7010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윤준원</a:t>
            </a:r>
            <a:endParaRPr lang="en-US" altLang="ko-KR" dirty="0" smtClean="0"/>
          </a:p>
          <a:p>
            <a:r>
              <a:rPr lang="en-US" altLang="ko-KR" dirty="0"/>
              <a:t>1.</a:t>
            </a:r>
            <a:r>
              <a:rPr lang="ko-KR" altLang="en-US" dirty="0"/>
              <a:t>가족들끼리 </a:t>
            </a:r>
            <a:r>
              <a:rPr lang="ko-KR" altLang="en-US" dirty="0" err="1"/>
              <a:t>고민울</a:t>
            </a:r>
            <a:r>
              <a:rPr lang="ko-KR" altLang="en-US" dirty="0"/>
              <a:t> 털어놓을 수 있는 시간을 가진다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2.</a:t>
            </a:r>
            <a:r>
              <a:rPr lang="ko-KR" altLang="en-US" dirty="0"/>
              <a:t>하루에 한번은 가족들끼리 식사를 같이 할 수 있는 시간을 가진다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3.</a:t>
            </a:r>
            <a:r>
              <a:rPr lang="ko-KR" altLang="en-US" dirty="0"/>
              <a:t>가족들끼리 여가활동 등을 같이 한다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7582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o-KR" altLang="en-US" dirty="0" smtClean="0"/>
              <a:t>김동혁</a:t>
            </a:r>
            <a:endParaRPr lang="en-US" altLang="ko-KR" dirty="0" smtClean="0"/>
          </a:p>
          <a:p>
            <a:r>
              <a:rPr lang="en-US" altLang="ko-KR" dirty="0"/>
              <a:t>1. </a:t>
            </a:r>
            <a:r>
              <a:rPr lang="ko-KR" altLang="en-US" dirty="0"/>
              <a:t>가족들과 고민을 털어놓는다</a:t>
            </a:r>
          </a:p>
          <a:p>
            <a:r>
              <a:rPr lang="en-US" altLang="ko-KR" dirty="0"/>
              <a:t>2.</a:t>
            </a:r>
            <a:r>
              <a:rPr lang="ko-KR" altLang="en-US" dirty="0"/>
              <a:t>가족들과 함께 여행을 떠난다</a:t>
            </a:r>
          </a:p>
          <a:p>
            <a:r>
              <a:rPr lang="en-US" altLang="ko-KR" dirty="0"/>
              <a:t>3.</a:t>
            </a:r>
            <a:r>
              <a:rPr lang="ko-KR" altLang="en-US" dirty="0"/>
              <a:t>가족들과 여가 시간을 보낸다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김경수</a:t>
            </a:r>
            <a:endParaRPr lang="en-US" altLang="ko-KR" dirty="0" smtClean="0"/>
          </a:p>
          <a:p>
            <a:r>
              <a:rPr lang="en-US" altLang="ko-KR" dirty="0"/>
              <a:t>1.</a:t>
            </a:r>
            <a:r>
              <a:rPr lang="ko-KR" altLang="en-US" dirty="0"/>
              <a:t>세대간의 대화를 통해 소통을 하고 대화 시간을 늘림으로써 세대간의 공감대를 형성할 수 있다</a:t>
            </a:r>
            <a:r>
              <a:rPr lang="en-US" altLang="ko-KR" dirty="0"/>
              <a:t>.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5131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57200" y="35131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952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11472" y="2240673"/>
            <a:ext cx="9144000" cy="20882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1988840"/>
            <a:ext cx="9144000" cy="1068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0" y="4327928"/>
            <a:ext cx="9144000" cy="720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178" y="2174060"/>
            <a:ext cx="911682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prstClr val="black"/>
                </a:solidFill>
              </a:rPr>
              <a:t>4</a:t>
            </a:r>
            <a:r>
              <a:rPr lang="ko-KR" altLang="en-US" sz="5400" dirty="0" smtClean="0">
                <a:solidFill>
                  <a:prstClr val="black"/>
                </a:solidFill>
              </a:rPr>
              <a:t>조</a:t>
            </a:r>
            <a:r>
              <a:rPr lang="en-US" altLang="ko-KR" sz="5400" dirty="0" smtClean="0">
                <a:solidFill>
                  <a:prstClr val="black"/>
                </a:solidFill>
              </a:rPr>
              <a:t>: </a:t>
            </a:r>
            <a:r>
              <a:rPr lang="en-US" altLang="ko-KR" sz="3200" dirty="0" smtClean="0">
                <a:solidFill>
                  <a:prstClr val="black"/>
                </a:solidFill>
              </a:rPr>
              <a:t>(</a:t>
            </a:r>
            <a:r>
              <a:rPr lang="ko-KR" altLang="en-US" sz="3200" dirty="0" smtClean="0">
                <a:solidFill>
                  <a:prstClr val="black"/>
                </a:solidFill>
              </a:rPr>
              <a:t>나눔</a:t>
            </a:r>
            <a:r>
              <a:rPr lang="en-US" altLang="ko-KR" sz="3200" dirty="0" smtClean="0"/>
              <a:t>·</a:t>
            </a:r>
            <a:r>
              <a:rPr lang="ko-KR" altLang="en-US" sz="3200" dirty="0" smtClean="0">
                <a:solidFill>
                  <a:prstClr val="black"/>
                </a:solidFill>
              </a:rPr>
              <a:t>기부</a:t>
            </a:r>
            <a:r>
              <a:rPr lang="en-US" altLang="ko-KR" sz="3200" dirty="0" smtClean="0"/>
              <a:t>·</a:t>
            </a:r>
            <a:r>
              <a:rPr lang="ko-KR" altLang="en-US" sz="3200" dirty="0" smtClean="0"/>
              <a:t>참여</a:t>
            </a:r>
            <a:r>
              <a:rPr lang="en-US" altLang="ko-KR" sz="3200" dirty="0" smtClean="0"/>
              <a:t>)</a:t>
            </a:r>
          </a:p>
          <a:p>
            <a:r>
              <a:rPr lang="en-US" altLang="ko-KR" sz="2400" dirty="0" smtClean="0"/>
              <a:t>‘</a:t>
            </a:r>
            <a:r>
              <a:rPr lang="ko-KR" altLang="en-US" sz="2400" dirty="0" smtClean="0"/>
              <a:t>나눔과 기부문화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자원봉사 활성화 위해 필요한 것들이 무엇이 있을까요</a:t>
            </a:r>
            <a:r>
              <a:rPr lang="en-US" altLang="ko-KR" sz="2400" dirty="0" smtClean="0"/>
              <a:t>?’</a:t>
            </a:r>
            <a:endParaRPr lang="en-US" altLang="ko-KR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58232" y="4509120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prstClr val="black"/>
                </a:solidFill>
              </a:rPr>
              <a:t>•</a:t>
            </a:r>
            <a:r>
              <a:rPr lang="ko-KR" altLang="en-US" sz="2400" dirty="0" err="1" smtClean="0">
                <a:solidFill>
                  <a:prstClr val="black"/>
                </a:solidFill>
              </a:rPr>
              <a:t>조역자</a:t>
            </a:r>
            <a:r>
              <a:rPr lang="en-US" altLang="ko-KR" sz="2400" dirty="0" smtClean="0">
                <a:solidFill>
                  <a:prstClr val="black"/>
                </a:solidFill>
              </a:rPr>
              <a:t>: </a:t>
            </a:r>
            <a:r>
              <a:rPr lang="ko-KR" altLang="en-US" sz="2400" dirty="0" smtClean="0">
                <a:solidFill>
                  <a:prstClr val="black"/>
                </a:solidFill>
              </a:rPr>
              <a:t>김정</a:t>
            </a:r>
            <a:r>
              <a:rPr lang="ko-KR" altLang="en-US" sz="2400" dirty="0">
                <a:solidFill>
                  <a:prstClr val="black"/>
                </a:solidFill>
              </a:rPr>
              <a:t>숙</a:t>
            </a:r>
            <a:r>
              <a:rPr lang="en-US" altLang="ko-KR" sz="2400" dirty="0" smtClean="0">
                <a:solidFill>
                  <a:prstClr val="black"/>
                </a:solidFill>
              </a:rPr>
              <a:t> </a:t>
            </a:r>
            <a:endParaRPr lang="en-US" altLang="ko-KR" sz="2400" dirty="0" smtClean="0">
              <a:solidFill>
                <a:prstClr val="black"/>
              </a:solidFill>
            </a:endParaRPr>
          </a:p>
          <a:p>
            <a:r>
              <a:rPr lang="en-US" altLang="ko-KR" sz="2400" dirty="0">
                <a:solidFill>
                  <a:prstClr val="black"/>
                </a:solidFill>
              </a:rPr>
              <a:t>•</a:t>
            </a:r>
            <a:r>
              <a:rPr lang="ko-KR" altLang="en-US" sz="2400" dirty="0">
                <a:solidFill>
                  <a:prstClr val="black"/>
                </a:solidFill>
              </a:rPr>
              <a:t>발표자</a:t>
            </a:r>
            <a:r>
              <a:rPr lang="en-US" altLang="ko-KR" sz="2400" dirty="0">
                <a:solidFill>
                  <a:prstClr val="black"/>
                </a:solidFill>
              </a:rPr>
              <a:t>: </a:t>
            </a:r>
            <a:r>
              <a:rPr lang="ko-KR" altLang="en-US" sz="2400" dirty="0" smtClean="0">
                <a:solidFill>
                  <a:prstClr val="black"/>
                </a:solidFill>
              </a:rPr>
              <a:t>박우빈</a:t>
            </a:r>
            <a:endParaRPr lang="en-US" altLang="ko-KR" sz="2400" dirty="0">
              <a:solidFill>
                <a:prstClr val="black"/>
              </a:solidFill>
            </a:endParaRPr>
          </a:p>
          <a:p>
            <a:r>
              <a:rPr lang="en-US" altLang="ko-KR" sz="2400" dirty="0" smtClean="0">
                <a:solidFill>
                  <a:prstClr val="black"/>
                </a:solidFill>
              </a:rPr>
              <a:t>•</a:t>
            </a:r>
            <a:r>
              <a:rPr lang="ko-KR" altLang="en-US" sz="2400" dirty="0">
                <a:solidFill>
                  <a:prstClr val="black"/>
                </a:solidFill>
              </a:rPr>
              <a:t>조 </a:t>
            </a:r>
            <a:r>
              <a:rPr lang="ko-KR" altLang="en-US" sz="2400" dirty="0" smtClean="0">
                <a:solidFill>
                  <a:prstClr val="black"/>
                </a:solidFill>
              </a:rPr>
              <a:t>원</a:t>
            </a:r>
            <a:r>
              <a:rPr lang="en-US" altLang="ko-KR" sz="2400" dirty="0" smtClean="0">
                <a:solidFill>
                  <a:prstClr val="black"/>
                </a:solidFill>
              </a:rPr>
              <a:t>:</a:t>
            </a:r>
            <a:endParaRPr lang="ko-KR" altLang="en-US" sz="24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63980" y="5229200"/>
            <a:ext cx="7416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 smtClean="0">
                <a:solidFill>
                  <a:prstClr val="black"/>
                </a:solidFill>
              </a:rPr>
              <a:t>김민주 </a:t>
            </a:r>
            <a:r>
              <a:rPr lang="ko-KR" altLang="en-US" sz="2300" dirty="0">
                <a:solidFill>
                  <a:prstClr val="black"/>
                </a:solidFill>
              </a:rPr>
              <a:t>이강모 최윤서 박우빈 신서연 우준모 최수정  </a:t>
            </a:r>
            <a:endParaRPr lang="en-US" altLang="ko-KR" sz="2300" dirty="0">
              <a:solidFill>
                <a:prstClr val="black"/>
              </a:solidFill>
            </a:endParaRPr>
          </a:p>
          <a:p>
            <a:r>
              <a:rPr lang="ko-KR" altLang="en-US" sz="2300" dirty="0">
                <a:solidFill>
                  <a:prstClr val="black"/>
                </a:solidFill>
              </a:rPr>
              <a:t>김예진 </a:t>
            </a:r>
            <a:r>
              <a:rPr lang="ko-KR" altLang="en-US" sz="2300" dirty="0" err="1">
                <a:solidFill>
                  <a:prstClr val="black"/>
                </a:solidFill>
              </a:rPr>
              <a:t>송예서</a:t>
            </a:r>
            <a:r>
              <a:rPr lang="ko-KR" altLang="en-US" sz="2300" dirty="0">
                <a:solidFill>
                  <a:prstClr val="black"/>
                </a:solidFill>
              </a:rPr>
              <a:t> </a:t>
            </a:r>
            <a:r>
              <a:rPr lang="ko-KR" altLang="en-US" sz="2300" dirty="0" err="1">
                <a:solidFill>
                  <a:prstClr val="black"/>
                </a:solidFill>
              </a:rPr>
              <a:t>김민소</a:t>
            </a:r>
            <a:r>
              <a:rPr lang="ko-KR" altLang="en-US" sz="2300" dirty="0">
                <a:solidFill>
                  <a:prstClr val="black"/>
                </a:solidFill>
              </a:rPr>
              <a:t> </a:t>
            </a:r>
            <a:r>
              <a:rPr lang="ko-KR" altLang="en-US" sz="2300" dirty="0" err="1">
                <a:solidFill>
                  <a:prstClr val="black"/>
                </a:solidFill>
              </a:rPr>
              <a:t>장준원</a:t>
            </a:r>
            <a:r>
              <a:rPr lang="ko-KR" altLang="en-US" sz="2300" dirty="0">
                <a:solidFill>
                  <a:prstClr val="black"/>
                </a:solidFill>
              </a:rPr>
              <a:t> </a:t>
            </a:r>
            <a:r>
              <a:rPr lang="ko-KR" altLang="en-US" sz="2300" dirty="0" err="1">
                <a:solidFill>
                  <a:prstClr val="black"/>
                </a:solidFill>
              </a:rPr>
              <a:t>윤소연</a:t>
            </a:r>
            <a:r>
              <a:rPr lang="ko-KR" altLang="en-US" sz="2300" dirty="0">
                <a:solidFill>
                  <a:prstClr val="black"/>
                </a:solidFill>
              </a:rPr>
              <a:t> </a:t>
            </a:r>
            <a:r>
              <a:rPr lang="ko-KR" altLang="en-US" sz="2300" dirty="0" err="1">
                <a:solidFill>
                  <a:prstClr val="black"/>
                </a:solidFill>
              </a:rPr>
              <a:t>이수린</a:t>
            </a:r>
            <a:r>
              <a:rPr lang="ko-KR" altLang="en-US" sz="2300" dirty="0">
                <a:solidFill>
                  <a:prstClr val="black"/>
                </a:solidFill>
              </a:rPr>
              <a:t> </a:t>
            </a:r>
            <a:r>
              <a:rPr lang="ko-KR" altLang="en-US" sz="2300" dirty="0" err="1">
                <a:solidFill>
                  <a:prstClr val="black"/>
                </a:solidFill>
              </a:rPr>
              <a:t>최희연</a:t>
            </a:r>
            <a:endParaRPr lang="ko-KR" altLang="en-US" sz="2300" dirty="0">
              <a:solidFill>
                <a:prstClr val="black"/>
              </a:solidFill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2173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ko-KR" altLang="en-US" dirty="0" smtClean="0"/>
              <a:t>김민주</a:t>
            </a:r>
            <a:endParaRPr lang="en-US" altLang="ko-KR" dirty="0" smtClean="0"/>
          </a:p>
          <a:p>
            <a:pPr lvl="0" fontAlgn="base"/>
            <a:r>
              <a:rPr lang="en-US" altLang="ko-KR" dirty="0" smtClean="0"/>
              <a:t>1. </a:t>
            </a:r>
            <a:r>
              <a:rPr lang="ko-KR" altLang="en-US" dirty="0" smtClean="0"/>
              <a:t>기부와 </a:t>
            </a:r>
            <a:r>
              <a:rPr lang="ko-KR" altLang="en-US" dirty="0"/>
              <a:t>같은 물질적인 나눔</a:t>
            </a:r>
            <a:r>
              <a:rPr lang="en-US" altLang="ko-KR" dirty="0"/>
              <a:t>- </a:t>
            </a:r>
            <a:r>
              <a:rPr lang="ko-KR" altLang="en-US" dirty="0"/>
              <a:t>작은 실천이 사회에 큰 도움이 된다는 점을 강조</a:t>
            </a:r>
            <a:r>
              <a:rPr lang="en-US" altLang="ko-KR" dirty="0"/>
              <a:t>, </a:t>
            </a:r>
            <a:r>
              <a:rPr lang="ko-KR" altLang="en-US" dirty="0"/>
              <a:t>학교에서 한 학기에 한 번씩 기부활동 진행</a:t>
            </a:r>
            <a:r>
              <a:rPr lang="en-US" altLang="ko-KR" dirty="0"/>
              <a:t>, </a:t>
            </a:r>
            <a:r>
              <a:rPr lang="ko-KR" altLang="en-US" dirty="0"/>
              <a:t>돈으로 기부하는 것보다 </a:t>
            </a:r>
            <a:r>
              <a:rPr lang="ko-KR" altLang="en-US" dirty="0" err="1"/>
              <a:t>안쓰는</a:t>
            </a:r>
            <a:r>
              <a:rPr lang="ko-KR" altLang="en-US" dirty="0"/>
              <a:t> 물건 등을 기부하는 것이 더 </a:t>
            </a:r>
            <a:r>
              <a:rPr lang="ko-KR" altLang="en-US" dirty="0" err="1"/>
              <a:t>의미있음</a:t>
            </a:r>
            <a:r>
              <a:rPr lang="en-US" altLang="ko-KR" dirty="0"/>
              <a:t>.</a:t>
            </a:r>
            <a:endParaRPr lang="ko-KR" altLang="en-US" dirty="0"/>
          </a:p>
          <a:p>
            <a:pPr lvl="0" fontAlgn="base"/>
            <a:r>
              <a:rPr lang="en-US" altLang="ko-KR" dirty="0" smtClean="0"/>
              <a:t>2. </a:t>
            </a:r>
            <a:r>
              <a:rPr lang="ko-KR" altLang="en-US" dirty="0" smtClean="0"/>
              <a:t>자원봉사와 </a:t>
            </a:r>
            <a:r>
              <a:rPr lang="ko-KR" altLang="en-US" dirty="0"/>
              <a:t>같은 인적 나눔</a:t>
            </a:r>
            <a:r>
              <a:rPr lang="en-US" altLang="ko-KR" dirty="0"/>
              <a:t>- </a:t>
            </a:r>
            <a:r>
              <a:rPr lang="ko-KR" altLang="en-US" dirty="0"/>
              <a:t>학교나 지역별로 자원봉사자 모집</a:t>
            </a:r>
            <a:r>
              <a:rPr lang="en-US" altLang="ko-KR" dirty="0"/>
              <a:t>, </a:t>
            </a:r>
            <a:r>
              <a:rPr lang="ko-KR" altLang="en-US" dirty="0"/>
              <a:t>도움이 필요한 지역의 문제점들을 제시하고 심각성을 알림</a:t>
            </a:r>
            <a:r>
              <a:rPr lang="en-US" altLang="ko-KR" dirty="0"/>
              <a:t>. </a:t>
            </a:r>
            <a:r>
              <a:rPr lang="ko-KR" altLang="en-US" dirty="0" err="1"/>
              <a:t>자원봉사때</a:t>
            </a:r>
            <a:r>
              <a:rPr lang="ko-KR" altLang="en-US" dirty="0"/>
              <a:t> 뿐만 아니라 평소에도 길거리에 쓰레기가 있으면 근처 쓰레기통에 버리는 습관을 </a:t>
            </a:r>
            <a:r>
              <a:rPr lang="ko-KR" altLang="en-US" dirty="0" err="1"/>
              <a:t>길러야함</a:t>
            </a:r>
            <a:r>
              <a:rPr lang="en-US" altLang="ko-KR" dirty="0"/>
              <a:t>.</a:t>
            </a:r>
            <a:endParaRPr lang="ko-KR" altLang="en-US" dirty="0"/>
          </a:p>
          <a:p>
            <a:pPr lvl="0" fontAlgn="base"/>
            <a:r>
              <a:rPr lang="en-US" altLang="ko-KR" dirty="0" smtClean="0"/>
              <a:t>3. </a:t>
            </a:r>
            <a:r>
              <a:rPr lang="ko-KR" altLang="en-US" dirty="0" smtClean="0"/>
              <a:t>장기기증 </a:t>
            </a:r>
            <a:r>
              <a:rPr lang="ko-KR" altLang="en-US" dirty="0"/>
              <a:t>같은 </a:t>
            </a:r>
            <a:r>
              <a:rPr lang="ko-KR" altLang="en-US" dirty="0" err="1"/>
              <a:t>생명나눔</a:t>
            </a:r>
            <a:r>
              <a:rPr lang="en-US" altLang="ko-KR" dirty="0"/>
              <a:t>- </a:t>
            </a:r>
            <a:r>
              <a:rPr lang="ko-KR" altLang="en-US" dirty="0"/>
              <a:t>한 생명을 살릴 수 있다는 점을 강조</a:t>
            </a:r>
            <a:r>
              <a:rPr lang="en-US" altLang="ko-KR" dirty="0"/>
              <a:t>, </a:t>
            </a:r>
            <a:r>
              <a:rPr lang="ko-KR" altLang="en-US" dirty="0"/>
              <a:t>학교에서 교육 </a:t>
            </a:r>
            <a:r>
              <a:rPr lang="en-US" altLang="ko-KR" dirty="0"/>
              <a:t>(</a:t>
            </a:r>
            <a:r>
              <a:rPr lang="ko-KR" altLang="en-US" dirty="0"/>
              <a:t>영상 등을 활용해서 장기기증이 필요한 사람들에 대해 교육</a:t>
            </a:r>
            <a:r>
              <a:rPr lang="en-US" altLang="ko-KR" dirty="0"/>
              <a:t>) </a:t>
            </a:r>
            <a:r>
              <a:rPr lang="ko-KR" altLang="en-US" dirty="0"/>
              <a:t>장기기증이 안전하다는 점에 대한 설명이 필요함</a:t>
            </a:r>
            <a:r>
              <a:rPr lang="en-US" altLang="ko-KR" dirty="0"/>
              <a:t>. (</a:t>
            </a:r>
            <a:r>
              <a:rPr lang="ko-KR" altLang="en-US" dirty="0"/>
              <a:t>안전성 보장</a:t>
            </a:r>
            <a:r>
              <a:rPr lang="en-US" altLang="ko-KR" dirty="0"/>
              <a:t>)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59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o-KR" altLang="en-US" dirty="0" smtClean="0"/>
              <a:t>김예진</a:t>
            </a:r>
            <a:endParaRPr lang="en-US" altLang="ko-KR" dirty="0" smtClean="0"/>
          </a:p>
          <a:p>
            <a:r>
              <a:rPr lang="ko-KR" altLang="en-US" dirty="0"/>
              <a:t>내가 </a:t>
            </a:r>
            <a:r>
              <a:rPr lang="ko-KR" altLang="en-US" dirty="0" err="1"/>
              <a:t>안쓰는</a:t>
            </a:r>
            <a:r>
              <a:rPr lang="ko-KR" altLang="en-US" dirty="0"/>
              <a:t> 물건</a:t>
            </a:r>
            <a:r>
              <a:rPr lang="en-US" altLang="ko-KR" dirty="0"/>
              <a:t>, </a:t>
            </a:r>
            <a:r>
              <a:rPr lang="ko-KR" altLang="en-US" dirty="0"/>
              <a:t>작아진 옷</a:t>
            </a:r>
            <a:r>
              <a:rPr lang="en-US" altLang="ko-KR" dirty="0"/>
              <a:t>, </a:t>
            </a:r>
            <a:r>
              <a:rPr lang="ko-KR" altLang="en-US" dirty="0" err="1"/>
              <a:t>안입는</a:t>
            </a:r>
            <a:r>
              <a:rPr lang="ko-KR" altLang="en-US" dirty="0"/>
              <a:t> 옷 등을 모아서 이런 물건이 필요한 </a:t>
            </a:r>
            <a:r>
              <a:rPr lang="ko-KR" altLang="en-US" dirty="0" err="1"/>
              <a:t>사람들에세</a:t>
            </a:r>
            <a:r>
              <a:rPr lang="ko-KR" altLang="en-US" dirty="0"/>
              <a:t> 기부한다</a:t>
            </a:r>
            <a:r>
              <a:rPr lang="en-US" altLang="ko-KR" dirty="0"/>
              <a:t>. </a:t>
            </a:r>
            <a:r>
              <a:rPr lang="ko-KR" altLang="en-US" dirty="0"/>
              <a:t>그러면 쓰레기도 줄어들고 옷이 없는 사람들에게 도움이 된다</a:t>
            </a:r>
            <a:r>
              <a:rPr lang="en-US" altLang="ko-KR" dirty="0"/>
              <a:t>. </a:t>
            </a:r>
            <a:r>
              <a:rPr lang="ko-KR" altLang="en-US" dirty="0"/>
              <a:t>그러면 옷이 없는 사람들은 추위 더위 등을 극복할 수 있을 것이다</a:t>
            </a:r>
            <a:r>
              <a:rPr lang="en-US" altLang="ko-KR" dirty="0"/>
              <a:t>. </a:t>
            </a:r>
            <a:r>
              <a:rPr lang="ko-KR" altLang="en-US" dirty="0"/>
              <a:t>또 우리 동네 주변에서 박에 떨어진 쓰레기 벽에 붙어 있는 </a:t>
            </a:r>
            <a:r>
              <a:rPr lang="ko-KR" altLang="en-US" dirty="0" err="1"/>
              <a:t>전단지</a:t>
            </a:r>
            <a:r>
              <a:rPr lang="ko-KR" altLang="en-US" dirty="0"/>
              <a:t> 등을 모아서 가까운 주민센터에 </a:t>
            </a:r>
            <a:r>
              <a:rPr lang="ko-KR" altLang="en-US" dirty="0" err="1"/>
              <a:t>갖다준다</a:t>
            </a:r>
            <a:r>
              <a:rPr lang="en-US" altLang="ko-KR" dirty="0"/>
              <a:t>. </a:t>
            </a:r>
            <a:r>
              <a:rPr lang="ko-KR" altLang="en-US" dirty="0"/>
              <a:t>그러면 사람들은 봉사를 편리하게 할 수 있어 참여도는 올라가고 길거리가 깨끗해 질 수 있다</a:t>
            </a:r>
            <a:r>
              <a:rPr lang="en-US" altLang="ko-KR" dirty="0"/>
              <a:t>. 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806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ko-KR" altLang="en-US" dirty="0" smtClean="0"/>
              <a:t>박우빈</a:t>
            </a:r>
            <a:endParaRPr lang="en-US" altLang="ko-KR" dirty="0" smtClean="0"/>
          </a:p>
          <a:p>
            <a:r>
              <a:rPr lang="ko-KR" altLang="en-US" dirty="0"/>
              <a:t>자원봉사를 활성화하기 위해서 봉사시간을 위해 하는 것이 아닌 자연을 사랑하는 마음이 필요하고 우리주변에 있는 자연이 깨끗해지면 우리의 마음도 차분해지고 가족과 함께 깨끗한 환경에서 행복한 시간을 보낼 수 있어 자발적으로 우리가 지낼 환경을 우리 스스로 청소하는 것이 바람직하다고 생각한다</a:t>
            </a:r>
            <a:r>
              <a:rPr lang="en-US" altLang="ko-KR" dirty="0"/>
              <a:t>. </a:t>
            </a:r>
            <a:r>
              <a:rPr lang="ko-KR" altLang="en-US" dirty="0"/>
              <a:t>또</a:t>
            </a:r>
            <a:r>
              <a:rPr lang="en-US" altLang="ko-KR" dirty="0"/>
              <a:t>, </a:t>
            </a:r>
            <a:r>
              <a:rPr lang="ko-KR" altLang="en-US" dirty="0"/>
              <a:t>자원봉사를 활발하게 하기 위해서 재미있는 프로그램이나 쓰레기통을 중간에 설치해서 길바닥이 아닌 쓰레기통에 넣을 수 있게 하면 좋겠다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79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o-KR" altLang="en-US" dirty="0" smtClean="0"/>
              <a:t>이강모</a:t>
            </a:r>
            <a:endParaRPr lang="en-US" altLang="ko-KR" dirty="0" smtClean="0"/>
          </a:p>
          <a:p>
            <a:r>
              <a:rPr lang="ko-KR" altLang="en-US" dirty="0"/>
              <a:t>자원봉사가 활성화 되려면 많은 사람들이 자발적으로 자원봉사 활동에 </a:t>
            </a:r>
            <a:r>
              <a:rPr lang="ko-KR" altLang="en-US" dirty="0" err="1"/>
              <a:t>참여해야한다</a:t>
            </a:r>
            <a:r>
              <a:rPr lang="en-US" altLang="ko-KR" dirty="0"/>
              <a:t>. </a:t>
            </a:r>
            <a:r>
              <a:rPr lang="ko-KR" altLang="en-US" dirty="0"/>
              <a:t>정부가 지역 사회를 정화해도 자신이 살 곳은 자신이 노력해서 깨끗하게 해야 한다</a:t>
            </a:r>
            <a:r>
              <a:rPr lang="en-US" altLang="ko-KR" dirty="0"/>
              <a:t>. </a:t>
            </a:r>
            <a:r>
              <a:rPr lang="ko-KR" altLang="en-US" dirty="0"/>
              <a:t>그 지역을 위해 노력한 만큼 그들에게 되돌아오기 때문이다</a:t>
            </a:r>
            <a:r>
              <a:rPr lang="en-US" altLang="ko-KR" dirty="0"/>
              <a:t>. </a:t>
            </a:r>
            <a:r>
              <a:rPr lang="ko-KR" altLang="en-US" dirty="0"/>
              <a:t>그러므로 자원봉사에 따른 시간이 </a:t>
            </a:r>
            <a:r>
              <a:rPr lang="ko-KR" altLang="en-US" dirty="0" err="1"/>
              <a:t>소비된이</a:t>
            </a:r>
            <a:r>
              <a:rPr lang="ko-KR" altLang="en-US" dirty="0"/>
              <a:t> 시간이 낭비되는 것이 아님을 사람들에게 알리는 것이 중요한 것 같다</a:t>
            </a:r>
            <a:r>
              <a:rPr lang="en-US" altLang="ko-KR" dirty="0"/>
              <a:t>. </a:t>
            </a:r>
            <a:r>
              <a:rPr lang="ko-KR" altLang="en-US" dirty="0"/>
              <a:t>신문이니 뉴스 등 다양한 사람들이 접촉할 수 있는 매체를 통해 알릴 수 있다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980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0" y="480718"/>
            <a:ext cx="9144000" cy="9352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-11119" y="1916832"/>
            <a:ext cx="9144000" cy="4608511"/>
          </a:xfrm>
          <a:prstGeom prst="rect">
            <a:avLst/>
          </a:prstGeom>
          <a:solidFill>
            <a:schemeClr val="tx2">
              <a:lumMod val="20000"/>
              <a:lumOff val="80000"/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0" y="304504"/>
            <a:ext cx="9144000" cy="7200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0" y="1487997"/>
            <a:ext cx="9144000" cy="720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547664" y="400326"/>
            <a:ext cx="5760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 smtClean="0"/>
              <a:t>프로그램 순서</a:t>
            </a:r>
            <a:endParaRPr lang="ko-KR" altLang="en-US" sz="6000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645488"/>
              </p:ext>
            </p:extLst>
          </p:nvPr>
        </p:nvGraphicFramePr>
        <p:xfrm>
          <a:off x="148199" y="2060848"/>
          <a:ext cx="8959183" cy="43204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42439">
                  <a:extLst>
                    <a:ext uri="{9D8B030D-6E8A-4147-A177-3AD203B41FA5}">
                      <a16:colId xmlns:a16="http://schemas.microsoft.com/office/drawing/2014/main" xmlns="" val="2574155989"/>
                    </a:ext>
                  </a:extLst>
                </a:gridCol>
                <a:gridCol w="6916744">
                  <a:extLst>
                    <a:ext uri="{9D8B030D-6E8A-4147-A177-3AD203B41FA5}">
                      <a16:colId xmlns:a16="http://schemas.microsoft.com/office/drawing/2014/main" xmlns="" val="804800900"/>
                    </a:ext>
                  </a:extLst>
                </a:gridCol>
              </a:tblGrid>
              <a:tr h="56776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dirty="0" smtClean="0"/>
                        <a:t>13:00-13:30</a:t>
                      </a:r>
                      <a:endParaRPr lang="ko-KR" alt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200" dirty="0" smtClean="0"/>
                        <a:t>개회선언</a:t>
                      </a:r>
                      <a:r>
                        <a:rPr lang="en-US" altLang="ko-KR" sz="2200" dirty="0" smtClean="0"/>
                        <a:t>, </a:t>
                      </a:r>
                      <a:r>
                        <a:rPr lang="ko-KR" altLang="en-US" sz="2200" baseline="0" dirty="0" smtClean="0"/>
                        <a:t>국민의례</a:t>
                      </a:r>
                      <a:r>
                        <a:rPr lang="en-US" altLang="ko-KR" sz="2200" baseline="0" dirty="0" smtClean="0"/>
                        <a:t>, </a:t>
                      </a:r>
                      <a:r>
                        <a:rPr lang="ko-KR" altLang="en-US" sz="2200" baseline="0" dirty="0" smtClean="0"/>
                        <a:t>인사말</a:t>
                      </a:r>
                      <a:r>
                        <a:rPr lang="en-US" altLang="ko-KR" sz="2200" baseline="0" dirty="0" smtClean="0"/>
                        <a:t>, </a:t>
                      </a:r>
                      <a:r>
                        <a:rPr lang="ko-KR" altLang="en-US" sz="2200" baseline="0" dirty="0" smtClean="0"/>
                        <a:t>행사 개요 및 취지 설명</a:t>
                      </a:r>
                      <a:endParaRPr lang="ko-KR" alt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632624578"/>
                  </a:ext>
                </a:extLst>
              </a:tr>
              <a:tr h="55935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200" dirty="0" smtClean="0"/>
                        <a:t>13:30-14:30</a:t>
                      </a:r>
                      <a:endParaRPr lang="ko-KR" altLang="en-US" sz="22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200" dirty="0" smtClean="0"/>
                        <a:t>개별 의견서 작성</a:t>
                      </a:r>
                      <a:r>
                        <a:rPr lang="en-US" altLang="ko-KR" sz="2200" dirty="0" smtClean="0"/>
                        <a:t>, </a:t>
                      </a:r>
                      <a:r>
                        <a:rPr lang="ko-KR" altLang="en-US" sz="2200" dirty="0" smtClean="0"/>
                        <a:t>토론</a:t>
                      </a:r>
                      <a:endParaRPr lang="ko-KR" alt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50975506"/>
                  </a:ext>
                </a:extLst>
              </a:tr>
              <a:tr h="5372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200" dirty="0" smtClean="0"/>
                        <a:t>14:30-14:40</a:t>
                      </a:r>
                      <a:endParaRPr lang="ko-KR" altLang="en-US" sz="22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200" dirty="0" smtClean="0"/>
                        <a:t>토론 내용 취합</a:t>
                      </a:r>
                      <a:r>
                        <a:rPr lang="en-US" altLang="ko-KR" sz="2200" dirty="0" smtClean="0"/>
                        <a:t>, </a:t>
                      </a:r>
                      <a:r>
                        <a:rPr lang="ko-KR" altLang="en-US" sz="2200" dirty="0" smtClean="0"/>
                        <a:t>실시간 전송</a:t>
                      </a:r>
                      <a:endParaRPr lang="ko-KR" alt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141563230"/>
                  </a:ext>
                </a:extLst>
              </a:tr>
              <a:tr h="5372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200" dirty="0" smtClean="0"/>
                        <a:t>14:40-14:50</a:t>
                      </a:r>
                      <a:endParaRPr lang="ko-KR" altLang="en-US" sz="22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200" dirty="0" smtClean="0"/>
                        <a:t>휴식 및 간식 타임</a:t>
                      </a:r>
                      <a:endParaRPr lang="ko-KR" alt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612223178"/>
                  </a:ext>
                </a:extLst>
              </a:tr>
              <a:tr h="5372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200" dirty="0" smtClean="0"/>
                        <a:t>14:50-15:50</a:t>
                      </a:r>
                      <a:endParaRPr lang="ko-KR" altLang="en-US" sz="22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200" dirty="0" smtClean="0"/>
                        <a:t>각 조별 발표</a:t>
                      </a:r>
                      <a:endParaRPr lang="ko-KR" alt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295928064"/>
                  </a:ext>
                </a:extLst>
              </a:tr>
              <a:tr h="5372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200" dirty="0" smtClean="0"/>
                        <a:t>15:50-16:00</a:t>
                      </a:r>
                      <a:endParaRPr lang="ko-KR" altLang="en-US" sz="22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200" dirty="0" smtClean="0"/>
                        <a:t>휴식 및 최우수 조 선발 투표</a:t>
                      </a:r>
                      <a:endParaRPr lang="ko-KR" alt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35922987"/>
                  </a:ext>
                </a:extLst>
              </a:tr>
              <a:tr h="5372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200" dirty="0" smtClean="0"/>
                        <a:t>16:00-16:20</a:t>
                      </a:r>
                      <a:endParaRPr lang="ko-KR" altLang="en-US" sz="22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200" dirty="0" smtClean="0"/>
                        <a:t>시상</a:t>
                      </a:r>
                      <a:r>
                        <a:rPr lang="en-US" altLang="ko-KR" sz="2200" dirty="0" smtClean="0"/>
                        <a:t>, </a:t>
                      </a:r>
                      <a:r>
                        <a:rPr lang="ko-KR" altLang="en-US" sz="2200" dirty="0" smtClean="0"/>
                        <a:t>광고</a:t>
                      </a:r>
                      <a:r>
                        <a:rPr lang="en-US" altLang="ko-KR" sz="2200" dirty="0" smtClean="0"/>
                        <a:t>,</a:t>
                      </a:r>
                      <a:r>
                        <a:rPr lang="en-US" altLang="ko-KR" sz="2200" baseline="0" dirty="0" smtClean="0"/>
                        <a:t> </a:t>
                      </a:r>
                      <a:r>
                        <a:rPr lang="ko-KR" altLang="en-US" sz="2200" baseline="0" dirty="0" smtClean="0"/>
                        <a:t>기념촬영</a:t>
                      </a:r>
                      <a:endParaRPr lang="ko-KR" alt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972459081"/>
                  </a:ext>
                </a:extLst>
              </a:tr>
              <a:tr h="5071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200" dirty="0" smtClean="0"/>
                        <a:t>  16:20-</a:t>
                      </a:r>
                      <a:endParaRPr lang="ko-KR" altLang="en-US" sz="22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200" dirty="0" smtClean="0"/>
                        <a:t>탄천정화활동</a:t>
                      </a:r>
                      <a:endParaRPr lang="ko-KR" alt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017790354"/>
                  </a:ext>
                </a:extLst>
              </a:tr>
            </a:tbl>
          </a:graphicData>
        </a:graphic>
      </p:graphicFrame>
      <p:sp>
        <p:nvSpPr>
          <p:cNvPr id="14" name="직사각형 13"/>
          <p:cNvSpPr/>
          <p:nvPr/>
        </p:nvSpPr>
        <p:spPr>
          <a:xfrm>
            <a:off x="-36618" y="6438855"/>
            <a:ext cx="9144000" cy="72009"/>
          </a:xfrm>
          <a:prstGeom prst="rect">
            <a:avLst/>
          </a:prstGeom>
          <a:solidFill>
            <a:schemeClr val="tx2">
              <a:lumMod val="40000"/>
              <a:lumOff val="6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-11119" y="1901736"/>
            <a:ext cx="9144000" cy="72009"/>
          </a:xfrm>
          <a:prstGeom prst="rect">
            <a:avLst/>
          </a:prstGeom>
          <a:solidFill>
            <a:schemeClr val="tx2">
              <a:lumMod val="40000"/>
              <a:lumOff val="60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052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 smtClean="0"/>
              <a:t>최수정</a:t>
            </a:r>
            <a:endParaRPr lang="en-US" altLang="ko-KR" dirty="0" smtClean="0"/>
          </a:p>
          <a:p>
            <a:r>
              <a:rPr lang="ko-KR" altLang="en-US" dirty="0"/>
              <a:t>적은 사람들보다 많은 사람들로 구성하여 기부를 할 때</a:t>
            </a:r>
            <a:r>
              <a:rPr lang="en-US" altLang="ko-KR" dirty="0"/>
              <a:t>, </a:t>
            </a:r>
            <a:r>
              <a:rPr lang="ko-KR" altLang="en-US" dirty="0"/>
              <a:t>각각 나누어서 가고</a:t>
            </a:r>
            <a:r>
              <a:rPr lang="en-US" altLang="ko-KR" dirty="0"/>
              <a:t>, </a:t>
            </a:r>
            <a:r>
              <a:rPr lang="ko-KR" altLang="en-US" dirty="0"/>
              <a:t>자신이 필요로 하지 않는 물건이나 다시 고쳐 쓸 수 있는 물건 등을 돈으로 기부하는 것보다 더 의미 있다</a:t>
            </a:r>
            <a:r>
              <a:rPr lang="en-US" altLang="ko-KR" dirty="0"/>
              <a:t>. </a:t>
            </a:r>
            <a:r>
              <a:rPr lang="ko-KR" altLang="en-US" dirty="0"/>
              <a:t>기부가 필요한 사람들이 아직 많기 때문에 </a:t>
            </a:r>
            <a:r>
              <a:rPr lang="ko-KR" altLang="en-US" dirty="0" err="1"/>
              <a:t>전단지</a:t>
            </a:r>
            <a:r>
              <a:rPr lang="en-US" altLang="ko-KR" dirty="0"/>
              <a:t>, </a:t>
            </a:r>
            <a:r>
              <a:rPr lang="ko-KR" altLang="en-US" dirty="0"/>
              <a:t>인터넷 사이트 등 주민센터에서 기부가 필요한 사람들을 찾아서 기부를 하는 방법도 있다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84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ko-KR" altLang="en-US" dirty="0" smtClean="0"/>
              <a:t>최윤서</a:t>
            </a:r>
            <a:endParaRPr lang="en-US" altLang="ko-KR" dirty="0" smtClean="0"/>
          </a:p>
          <a:p>
            <a:r>
              <a:rPr lang="ko-KR" altLang="en-US" dirty="0"/>
              <a:t>자원봉사가 활성화되기 위해서는 사람들의 봉사에 대한 인식을 바꿔야 한다</a:t>
            </a:r>
            <a:r>
              <a:rPr lang="en-US" altLang="ko-KR" dirty="0"/>
              <a:t>. </a:t>
            </a:r>
            <a:r>
              <a:rPr lang="ko-KR" altLang="en-US" dirty="0"/>
              <a:t>보통 사람들은 봉사를 하는 이유가 봉사 시간을 채우기 위해서 이다</a:t>
            </a:r>
            <a:r>
              <a:rPr lang="en-US" altLang="ko-KR" dirty="0"/>
              <a:t>. </a:t>
            </a:r>
            <a:r>
              <a:rPr lang="ko-KR" altLang="en-US" dirty="0"/>
              <a:t>하지만 봉사는 자신의 이익을 위해서가 아니다</a:t>
            </a:r>
            <a:r>
              <a:rPr lang="en-US" altLang="ko-KR" dirty="0"/>
              <a:t>. </a:t>
            </a:r>
            <a:r>
              <a:rPr lang="ko-KR" altLang="en-US" dirty="0"/>
              <a:t>다른 사람들을 돕는 즐거움을 느끼며 할 수 있도록 </a:t>
            </a:r>
            <a:r>
              <a:rPr lang="ko-KR" altLang="en-US" dirty="0" err="1"/>
              <a:t>해야한다</a:t>
            </a:r>
            <a:r>
              <a:rPr lang="en-US" altLang="ko-KR" dirty="0"/>
              <a:t>. </a:t>
            </a:r>
            <a:r>
              <a:rPr lang="ko-KR" altLang="en-US" dirty="0"/>
              <a:t>또</a:t>
            </a:r>
            <a:r>
              <a:rPr lang="en-US" altLang="ko-KR" dirty="0"/>
              <a:t>, </a:t>
            </a:r>
            <a:r>
              <a:rPr lang="ko-KR" altLang="en-US" dirty="0"/>
              <a:t>기존의 지루했던 봉사대신 가족 단위로 즐겁게 봉사활동을 할 수 있는 프로그램을 만드는 것도 방법인 것 같다</a:t>
            </a:r>
            <a:r>
              <a:rPr lang="en-US" altLang="ko-KR" dirty="0"/>
              <a:t>. </a:t>
            </a:r>
            <a:r>
              <a:rPr lang="ko-KR" altLang="en-US" dirty="0"/>
              <a:t>이런 프로그램을 만든다며 가족 단위로 사람들이 봉사활동을 즐거운 마음으로 </a:t>
            </a:r>
            <a:r>
              <a:rPr lang="ko-KR" altLang="en-US" dirty="0" err="1"/>
              <a:t>참여할수</a:t>
            </a:r>
            <a:r>
              <a:rPr lang="ko-KR" altLang="en-US" dirty="0"/>
              <a:t> 있을 것 같다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02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2167688"/>
            <a:ext cx="9144000" cy="20882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1988840"/>
            <a:ext cx="9144000" cy="1068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0" y="4327928"/>
            <a:ext cx="9144000" cy="720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178" y="2174060"/>
            <a:ext cx="900931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prstClr val="black"/>
                </a:solidFill>
              </a:rPr>
              <a:t>5</a:t>
            </a:r>
            <a:r>
              <a:rPr lang="ko-KR" altLang="en-US" sz="5400" dirty="0" smtClean="0">
                <a:solidFill>
                  <a:prstClr val="black"/>
                </a:solidFill>
              </a:rPr>
              <a:t>조</a:t>
            </a:r>
            <a:r>
              <a:rPr lang="en-US" altLang="ko-KR" sz="5400" dirty="0" smtClean="0">
                <a:solidFill>
                  <a:prstClr val="black"/>
                </a:solidFill>
              </a:rPr>
              <a:t>: </a:t>
            </a:r>
            <a:r>
              <a:rPr lang="en-US" altLang="ko-KR" sz="3200" dirty="0" smtClean="0">
                <a:solidFill>
                  <a:prstClr val="black"/>
                </a:solidFill>
              </a:rPr>
              <a:t>(</a:t>
            </a:r>
            <a:r>
              <a:rPr lang="ko-KR" altLang="en-US" sz="3200" dirty="0" smtClean="0">
                <a:solidFill>
                  <a:prstClr val="black"/>
                </a:solidFill>
              </a:rPr>
              <a:t>자살예방</a:t>
            </a:r>
            <a:r>
              <a:rPr lang="en-US" altLang="ko-KR" sz="3200" dirty="0" smtClean="0"/>
              <a:t>·</a:t>
            </a:r>
            <a:r>
              <a:rPr lang="ko-KR" altLang="en-US" sz="3200" dirty="0" smtClean="0">
                <a:solidFill>
                  <a:prstClr val="black"/>
                </a:solidFill>
              </a:rPr>
              <a:t>생명존중</a:t>
            </a:r>
            <a:r>
              <a:rPr lang="en-US" altLang="ko-KR" sz="3200" dirty="0" smtClean="0">
                <a:solidFill>
                  <a:prstClr val="black"/>
                </a:solidFill>
              </a:rPr>
              <a:t>)</a:t>
            </a:r>
          </a:p>
          <a:p>
            <a:r>
              <a:rPr lang="en-US" altLang="ko-KR" sz="2400" dirty="0" smtClean="0">
                <a:solidFill>
                  <a:prstClr val="black"/>
                </a:solidFill>
              </a:rPr>
              <a:t>‘</a:t>
            </a:r>
            <a:r>
              <a:rPr lang="ko-KR" altLang="en-US" sz="2400" dirty="0" smtClean="0">
                <a:solidFill>
                  <a:prstClr val="black"/>
                </a:solidFill>
              </a:rPr>
              <a:t>자살을 줄이고 생명을 소중히 생각하기 위해서 토의를 해 볼까요</a:t>
            </a:r>
            <a:r>
              <a:rPr lang="en-US" altLang="ko-KR" sz="2400" dirty="0" smtClean="0">
                <a:solidFill>
                  <a:prstClr val="black"/>
                </a:solidFill>
              </a:rPr>
              <a:t>?’</a:t>
            </a:r>
            <a:endParaRPr lang="en-US" altLang="ko-KR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7178" y="4457310"/>
            <a:ext cx="9217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prstClr val="black"/>
                </a:solidFill>
              </a:rPr>
              <a:t>•</a:t>
            </a:r>
            <a:r>
              <a:rPr lang="ko-KR" altLang="en-US" sz="2400" dirty="0" err="1" smtClean="0">
                <a:solidFill>
                  <a:prstClr val="black"/>
                </a:solidFill>
              </a:rPr>
              <a:t>조역자</a:t>
            </a:r>
            <a:r>
              <a:rPr lang="en-US" altLang="ko-KR" sz="2400" dirty="0" smtClean="0">
                <a:solidFill>
                  <a:prstClr val="black"/>
                </a:solidFill>
              </a:rPr>
              <a:t>:  </a:t>
            </a:r>
            <a:r>
              <a:rPr lang="ko-KR" altLang="en-US" sz="2400" dirty="0" smtClean="0">
                <a:solidFill>
                  <a:prstClr val="black"/>
                </a:solidFill>
              </a:rPr>
              <a:t>김영란</a:t>
            </a:r>
            <a:r>
              <a:rPr lang="en-US" altLang="ko-KR" sz="2400" dirty="0" smtClean="0">
                <a:solidFill>
                  <a:prstClr val="black"/>
                </a:solidFill>
              </a:rPr>
              <a:t> </a:t>
            </a:r>
          </a:p>
          <a:p>
            <a:r>
              <a:rPr lang="en-US" altLang="ko-KR" sz="2400" dirty="0">
                <a:solidFill>
                  <a:prstClr val="black"/>
                </a:solidFill>
              </a:rPr>
              <a:t>•</a:t>
            </a:r>
            <a:r>
              <a:rPr lang="ko-KR" altLang="en-US" sz="2400" dirty="0">
                <a:solidFill>
                  <a:prstClr val="black"/>
                </a:solidFill>
              </a:rPr>
              <a:t>발표자</a:t>
            </a:r>
            <a:r>
              <a:rPr lang="en-US" altLang="ko-KR" sz="2400" dirty="0">
                <a:solidFill>
                  <a:prstClr val="black"/>
                </a:solidFill>
              </a:rPr>
              <a:t>: </a:t>
            </a:r>
          </a:p>
          <a:p>
            <a:r>
              <a:rPr lang="en-US" altLang="ko-KR" sz="2400" dirty="0" smtClean="0">
                <a:solidFill>
                  <a:prstClr val="black"/>
                </a:solidFill>
              </a:rPr>
              <a:t>•</a:t>
            </a:r>
            <a:r>
              <a:rPr lang="ko-KR" altLang="en-US" sz="2400" dirty="0">
                <a:solidFill>
                  <a:prstClr val="black"/>
                </a:solidFill>
              </a:rPr>
              <a:t>조   원</a:t>
            </a:r>
            <a:r>
              <a:rPr lang="en-US" altLang="ko-KR" sz="2400" dirty="0" smtClean="0">
                <a:solidFill>
                  <a:prstClr val="black"/>
                </a:solidFill>
              </a:rPr>
              <a:t>:</a:t>
            </a:r>
            <a:endParaRPr lang="ko-KR" altLang="en-US" sz="24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7810" y="4942058"/>
            <a:ext cx="7704856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 smtClean="0">
                <a:solidFill>
                  <a:prstClr val="black"/>
                </a:solidFill>
              </a:rPr>
              <a:t> </a:t>
            </a:r>
            <a:r>
              <a:rPr lang="ko-KR" altLang="en-US" sz="2300" dirty="0" smtClean="0">
                <a:solidFill>
                  <a:prstClr val="black"/>
                </a:solidFill>
              </a:rPr>
              <a:t>하준용</a:t>
            </a:r>
            <a:endParaRPr lang="en-US" altLang="ko-KR" sz="2300" dirty="0" smtClean="0">
              <a:solidFill>
                <a:prstClr val="black"/>
              </a:solidFill>
            </a:endParaRPr>
          </a:p>
          <a:p>
            <a:r>
              <a:rPr lang="ko-KR" altLang="en-US" sz="2300" dirty="0" smtClean="0">
                <a:solidFill>
                  <a:prstClr val="black"/>
                </a:solidFill>
              </a:rPr>
              <a:t>하준용  </a:t>
            </a:r>
            <a:r>
              <a:rPr lang="ko-KR" altLang="en-US" sz="2300" dirty="0" smtClean="0">
                <a:solidFill>
                  <a:prstClr val="black"/>
                </a:solidFill>
              </a:rPr>
              <a:t>정의찬 </a:t>
            </a:r>
            <a:r>
              <a:rPr lang="ko-KR" altLang="en-US" sz="2300" dirty="0">
                <a:solidFill>
                  <a:prstClr val="black"/>
                </a:solidFill>
              </a:rPr>
              <a:t>정지희 이정연 </a:t>
            </a:r>
            <a:r>
              <a:rPr lang="ko-KR" altLang="en-US" sz="2300" dirty="0" smtClean="0">
                <a:solidFill>
                  <a:prstClr val="black"/>
                </a:solidFill>
              </a:rPr>
              <a:t> 최민   서동건 </a:t>
            </a:r>
            <a:r>
              <a:rPr lang="ko-KR" altLang="en-US" sz="2300" dirty="0">
                <a:solidFill>
                  <a:prstClr val="black"/>
                </a:solidFill>
              </a:rPr>
              <a:t>박태완 </a:t>
            </a:r>
            <a:endParaRPr lang="en-US" altLang="ko-KR" sz="2300" dirty="0" smtClean="0">
              <a:solidFill>
                <a:prstClr val="black"/>
              </a:solidFill>
            </a:endParaRPr>
          </a:p>
          <a:p>
            <a:r>
              <a:rPr lang="ko-KR" altLang="en-US" sz="2300" dirty="0" smtClean="0">
                <a:solidFill>
                  <a:prstClr val="black"/>
                </a:solidFill>
              </a:rPr>
              <a:t>정상원  </a:t>
            </a:r>
            <a:r>
              <a:rPr lang="ko-KR" altLang="en-US" sz="2300" dirty="0" err="1">
                <a:solidFill>
                  <a:prstClr val="black"/>
                </a:solidFill>
              </a:rPr>
              <a:t>최연우</a:t>
            </a:r>
            <a:r>
              <a:rPr lang="ko-KR" altLang="en-US" sz="2300" dirty="0">
                <a:solidFill>
                  <a:prstClr val="black"/>
                </a:solidFill>
              </a:rPr>
              <a:t> </a:t>
            </a:r>
            <a:r>
              <a:rPr lang="ko-KR" altLang="en-US" sz="2300" dirty="0" err="1">
                <a:solidFill>
                  <a:prstClr val="black"/>
                </a:solidFill>
              </a:rPr>
              <a:t>김민승</a:t>
            </a:r>
            <a:r>
              <a:rPr lang="ko-KR" altLang="en-US" sz="2300" dirty="0">
                <a:solidFill>
                  <a:prstClr val="black"/>
                </a:solidFill>
              </a:rPr>
              <a:t> 이지우 오정훈 </a:t>
            </a:r>
            <a:r>
              <a:rPr lang="ko-KR" altLang="en-US" sz="2300" dirty="0" err="1">
                <a:solidFill>
                  <a:prstClr val="black"/>
                </a:solidFill>
              </a:rPr>
              <a:t>한정우</a:t>
            </a:r>
            <a:endParaRPr lang="ko-KR" altLang="en-US" sz="2300" dirty="0">
              <a:solidFill>
                <a:prstClr val="black"/>
              </a:solidFill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684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2167688"/>
            <a:ext cx="9144000" cy="20882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1988840"/>
            <a:ext cx="9144000" cy="1068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0" y="4327928"/>
            <a:ext cx="9144000" cy="720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178" y="2174060"/>
            <a:ext cx="91168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prstClr val="black"/>
                </a:solidFill>
              </a:rPr>
              <a:t>6</a:t>
            </a:r>
            <a:r>
              <a:rPr lang="ko-KR" altLang="en-US" sz="5400" dirty="0" smtClean="0">
                <a:solidFill>
                  <a:prstClr val="black"/>
                </a:solidFill>
              </a:rPr>
              <a:t>조</a:t>
            </a:r>
            <a:r>
              <a:rPr lang="en-US" altLang="ko-KR" sz="5400" dirty="0" smtClean="0">
                <a:solidFill>
                  <a:prstClr val="black"/>
                </a:solidFill>
              </a:rPr>
              <a:t>:</a:t>
            </a:r>
            <a:r>
              <a:rPr lang="en-US" altLang="ko-KR" sz="3200" dirty="0" smtClean="0">
                <a:solidFill>
                  <a:prstClr val="black"/>
                </a:solidFill>
              </a:rPr>
              <a:t> </a:t>
            </a:r>
            <a:r>
              <a:rPr lang="en-US" altLang="ko-KR" sz="3200" dirty="0">
                <a:solidFill>
                  <a:prstClr val="black"/>
                </a:solidFill>
              </a:rPr>
              <a:t>(</a:t>
            </a:r>
            <a:r>
              <a:rPr lang="ko-KR" altLang="en-US" sz="3200" dirty="0">
                <a:solidFill>
                  <a:prstClr val="black"/>
                </a:solidFill>
              </a:rPr>
              <a:t>나눔</a:t>
            </a:r>
            <a:r>
              <a:rPr lang="en-US" altLang="ko-KR" sz="3200" dirty="0"/>
              <a:t>·</a:t>
            </a:r>
            <a:r>
              <a:rPr lang="ko-KR" altLang="en-US" sz="3200" dirty="0">
                <a:solidFill>
                  <a:prstClr val="black"/>
                </a:solidFill>
              </a:rPr>
              <a:t>기부</a:t>
            </a:r>
            <a:r>
              <a:rPr lang="en-US" altLang="ko-KR" sz="3200" dirty="0"/>
              <a:t>·</a:t>
            </a:r>
            <a:r>
              <a:rPr lang="ko-KR" altLang="en-US" sz="3200" dirty="0"/>
              <a:t>참여</a:t>
            </a:r>
            <a:r>
              <a:rPr lang="en-US" altLang="ko-KR" sz="3200" dirty="0"/>
              <a:t>)</a:t>
            </a:r>
          </a:p>
          <a:p>
            <a:r>
              <a:rPr lang="en-US" altLang="ko-KR" sz="2400" dirty="0" smtClean="0"/>
              <a:t>‘</a:t>
            </a:r>
            <a:r>
              <a:rPr lang="ko-KR" altLang="en-US" sz="2400" dirty="0"/>
              <a:t>나눔과 기부문화</a:t>
            </a:r>
            <a:r>
              <a:rPr lang="en-US" altLang="ko-KR" sz="2400" dirty="0"/>
              <a:t>, </a:t>
            </a:r>
            <a:r>
              <a:rPr lang="ko-KR" altLang="en-US" sz="2400" dirty="0"/>
              <a:t>자원봉사 활성화 위해 필요한 것들이 무엇이 있을까요</a:t>
            </a:r>
            <a:r>
              <a:rPr lang="en-US" altLang="ko-KR" sz="2400" dirty="0"/>
              <a:t>?’</a:t>
            </a:r>
          </a:p>
          <a:p>
            <a:endParaRPr lang="ko-KR" altLang="en-US" sz="24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508" y="4554579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prstClr val="black"/>
                </a:solidFill>
              </a:rPr>
              <a:t>•</a:t>
            </a:r>
            <a:r>
              <a:rPr lang="ko-KR" altLang="en-US" sz="2400" dirty="0" err="1" smtClean="0">
                <a:solidFill>
                  <a:prstClr val="black"/>
                </a:solidFill>
              </a:rPr>
              <a:t>조역자</a:t>
            </a:r>
            <a:r>
              <a:rPr lang="en-US" altLang="ko-KR" sz="2400" dirty="0" smtClean="0">
                <a:solidFill>
                  <a:prstClr val="black"/>
                </a:solidFill>
              </a:rPr>
              <a:t>:  </a:t>
            </a:r>
            <a:r>
              <a:rPr lang="ko-KR" altLang="en-US" sz="2400" dirty="0" err="1" smtClean="0">
                <a:solidFill>
                  <a:prstClr val="black"/>
                </a:solidFill>
              </a:rPr>
              <a:t>서미현</a:t>
            </a:r>
            <a:r>
              <a:rPr lang="en-US" altLang="ko-KR" sz="2400" dirty="0" smtClean="0">
                <a:solidFill>
                  <a:prstClr val="black"/>
                </a:solidFill>
              </a:rPr>
              <a:t> </a:t>
            </a:r>
          </a:p>
          <a:p>
            <a:r>
              <a:rPr lang="en-US" altLang="ko-KR" sz="2400" dirty="0">
                <a:solidFill>
                  <a:prstClr val="black"/>
                </a:solidFill>
              </a:rPr>
              <a:t>•</a:t>
            </a:r>
            <a:r>
              <a:rPr lang="ko-KR" altLang="en-US" sz="2400" dirty="0">
                <a:solidFill>
                  <a:prstClr val="black"/>
                </a:solidFill>
              </a:rPr>
              <a:t>발표자</a:t>
            </a:r>
            <a:r>
              <a:rPr lang="en-US" altLang="ko-KR" sz="2400" dirty="0">
                <a:solidFill>
                  <a:prstClr val="black"/>
                </a:solidFill>
              </a:rPr>
              <a:t>: </a:t>
            </a:r>
          </a:p>
          <a:p>
            <a:r>
              <a:rPr lang="en-US" altLang="ko-KR" sz="2400" dirty="0" smtClean="0">
                <a:solidFill>
                  <a:prstClr val="black"/>
                </a:solidFill>
              </a:rPr>
              <a:t>•</a:t>
            </a:r>
            <a:r>
              <a:rPr lang="ko-KR" altLang="en-US" sz="2400" dirty="0">
                <a:solidFill>
                  <a:prstClr val="black"/>
                </a:solidFill>
              </a:rPr>
              <a:t>조   원</a:t>
            </a:r>
            <a:r>
              <a:rPr lang="en-US" altLang="ko-KR" sz="2400" dirty="0" smtClean="0">
                <a:solidFill>
                  <a:prstClr val="black"/>
                </a:solidFill>
              </a:rPr>
              <a:t>:</a:t>
            </a:r>
            <a:endParaRPr lang="ko-KR" altLang="en-US" sz="24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6728" y="4941168"/>
            <a:ext cx="6768752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 err="1" smtClean="0">
                <a:solidFill>
                  <a:prstClr val="black"/>
                </a:solidFill>
              </a:rPr>
              <a:t>이가을</a:t>
            </a:r>
            <a:endParaRPr lang="en-US" altLang="ko-KR" sz="2300" dirty="0" smtClean="0">
              <a:solidFill>
                <a:prstClr val="black"/>
              </a:solidFill>
            </a:endParaRPr>
          </a:p>
          <a:p>
            <a:r>
              <a:rPr lang="ko-KR" altLang="en-US" sz="2300" dirty="0" smtClean="0">
                <a:solidFill>
                  <a:prstClr val="black"/>
                </a:solidFill>
              </a:rPr>
              <a:t>이가은 </a:t>
            </a:r>
            <a:r>
              <a:rPr lang="ko-KR" altLang="en-US" sz="2300" dirty="0">
                <a:solidFill>
                  <a:prstClr val="black"/>
                </a:solidFill>
              </a:rPr>
              <a:t>김혜진 </a:t>
            </a:r>
            <a:r>
              <a:rPr lang="ko-KR" altLang="en-US" sz="2300" dirty="0" smtClean="0">
                <a:solidFill>
                  <a:prstClr val="black"/>
                </a:solidFill>
              </a:rPr>
              <a:t> 김  건  문선영 임재우 </a:t>
            </a:r>
            <a:endParaRPr lang="en-US" altLang="ko-KR" sz="2300" dirty="0" smtClean="0">
              <a:solidFill>
                <a:prstClr val="black"/>
              </a:solidFill>
            </a:endParaRPr>
          </a:p>
          <a:p>
            <a:r>
              <a:rPr lang="ko-KR" altLang="en-US" sz="2300" dirty="0" err="1" smtClean="0">
                <a:solidFill>
                  <a:prstClr val="black"/>
                </a:solidFill>
              </a:rPr>
              <a:t>조준철</a:t>
            </a:r>
            <a:r>
              <a:rPr lang="ko-KR" altLang="en-US" sz="2300" dirty="0" smtClean="0">
                <a:solidFill>
                  <a:prstClr val="black"/>
                </a:solidFill>
              </a:rPr>
              <a:t> </a:t>
            </a:r>
            <a:r>
              <a:rPr lang="ko-KR" altLang="en-US" sz="2300" dirty="0">
                <a:solidFill>
                  <a:prstClr val="black"/>
                </a:solidFill>
              </a:rPr>
              <a:t>김소현 </a:t>
            </a:r>
            <a:r>
              <a:rPr lang="ko-KR" altLang="en-US" sz="2300" dirty="0" smtClean="0">
                <a:solidFill>
                  <a:prstClr val="black"/>
                </a:solidFill>
              </a:rPr>
              <a:t> </a:t>
            </a:r>
            <a:r>
              <a:rPr lang="ko-KR" altLang="en-US" sz="2300" dirty="0" err="1">
                <a:solidFill>
                  <a:prstClr val="black"/>
                </a:solidFill>
              </a:rPr>
              <a:t>박유정</a:t>
            </a:r>
            <a:r>
              <a:rPr lang="ko-KR" altLang="en-US" sz="2300" dirty="0">
                <a:solidFill>
                  <a:prstClr val="black"/>
                </a:solidFill>
              </a:rPr>
              <a:t> 이윤석 </a:t>
            </a:r>
            <a:r>
              <a:rPr lang="ko-KR" altLang="en-US" sz="2300" dirty="0" err="1" smtClean="0">
                <a:solidFill>
                  <a:prstClr val="black"/>
                </a:solidFill>
              </a:rPr>
              <a:t>손정협</a:t>
            </a:r>
            <a:r>
              <a:rPr lang="ko-KR" altLang="en-US" sz="2300" dirty="0" smtClean="0">
                <a:solidFill>
                  <a:prstClr val="black"/>
                </a:solidFill>
              </a:rPr>
              <a:t>  </a:t>
            </a:r>
            <a:r>
              <a:rPr lang="ko-KR" altLang="en-US" sz="2300" dirty="0" err="1" smtClean="0">
                <a:solidFill>
                  <a:prstClr val="black"/>
                </a:solidFill>
              </a:rPr>
              <a:t>김세희</a:t>
            </a:r>
            <a:endParaRPr lang="ko-KR" altLang="en-US" sz="2300" dirty="0"/>
          </a:p>
        </p:txBody>
      </p:sp>
    </p:spTree>
    <p:extLst>
      <p:ext uri="{BB962C8B-B14F-4D97-AF65-F5344CB8AC3E}">
        <p14:creationId xmlns:p14="http://schemas.microsoft.com/office/powerpoint/2010/main" val="174256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/>
            <a:r>
              <a:rPr lang="en-US" altLang="ko-KR" dirty="0"/>
              <a:t>1. </a:t>
            </a:r>
            <a:r>
              <a:rPr lang="ko-KR" altLang="en-US" dirty="0"/>
              <a:t>나눔에 대한 생각</a:t>
            </a:r>
          </a:p>
          <a:p>
            <a:pPr fontAlgn="base"/>
            <a:r>
              <a:rPr lang="en-US" altLang="ko-KR" dirty="0"/>
              <a:t>1) </a:t>
            </a:r>
            <a:r>
              <a:rPr lang="ko-KR" altLang="en-US" dirty="0"/>
              <a:t>내가 해 본 나눔</a:t>
            </a:r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해외 사이트 단체가 있다고 지인에게 들어서 해외 기부단체에 </a:t>
            </a:r>
            <a:r>
              <a:rPr lang="en-US" altLang="ko-KR" dirty="0"/>
              <a:t>30</a:t>
            </a:r>
            <a:r>
              <a:rPr lang="ko-KR" altLang="en-US" dirty="0"/>
              <a:t>만원 상금 반 기부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학교에서 사랑의 열매 구매</a:t>
            </a:r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저금통 모아서 외국으로 보내서 기부</a:t>
            </a:r>
            <a:r>
              <a:rPr lang="en-US" altLang="ko-KR" dirty="0"/>
              <a:t>. </a:t>
            </a:r>
            <a:r>
              <a:rPr lang="ko-KR" altLang="en-US" dirty="0"/>
              <a:t>사랑의 열매</a:t>
            </a:r>
            <a:r>
              <a:rPr lang="en-US" altLang="ko-KR" dirty="0"/>
              <a:t>. </a:t>
            </a:r>
            <a:r>
              <a:rPr lang="ko-KR" altLang="en-US" dirty="0"/>
              <a:t>중학교 물건 사면 수익금 기부</a:t>
            </a:r>
            <a:r>
              <a:rPr lang="en-US" altLang="ko-KR" dirty="0"/>
              <a:t>. </a:t>
            </a:r>
            <a:r>
              <a:rPr lang="ko-KR" altLang="en-US" dirty="0"/>
              <a:t>슬리퍼 사기 </a:t>
            </a:r>
            <a:r>
              <a:rPr lang="ko-KR" altLang="en-US" dirty="0" err="1"/>
              <a:t>블로그</a:t>
            </a:r>
            <a:r>
              <a:rPr lang="ko-KR" altLang="en-US" dirty="0"/>
              <a:t> 콩 기부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초</a:t>
            </a:r>
            <a:r>
              <a:rPr lang="en-US" altLang="ko-KR" dirty="0"/>
              <a:t>4</a:t>
            </a:r>
            <a:r>
              <a:rPr lang="ko-KR" altLang="en-US" dirty="0"/>
              <a:t>때 뜨개질해서 신생아 모자 기부</a:t>
            </a:r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저금통 동전 모으기</a:t>
            </a:r>
          </a:p>
          <a:p>
            <a:pPr fontAlgn="base"/>
            <a:r>
              <a:rPr lang="en-US" altLang="ko-KR" dirty="0"/>
              <a:t>- </a:t>
            </a:r>
            <a:r>
              <a:rPr lang="ko-KR" altLang="en-US" dirty="0" err="1"/>
              <a:t>크리스마스씰</a:t>
            </a:r>
            <a:r>
              <a:rPr lang="ko-KR" altLang="en-US" dirty="0"/>
              <a:t> 구매</a:t>
            </a:r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꽃동네에 기부</a:t>
            </a:r>
            <a:r>
              <a:rPr lang="en-US" altLang="ko-KR" dirty="0"/>
              <a:t>, </a:t>
            </a:r>
            <a:r>
              <a:rPr lang="ko-KR" altLang="en-US" dirty="0"/>
              <a:t>중학교 꽃동네 </a:t>
            </a:r>
            <a:r>
              <a:rPr lang="ko-KR" altLang="en-US" dirty="0" err="1"/>
              <a:t>노인분들</a:t>
            </a:r>
            <a:r>
              <a:rPr lang="ko-KR" altLang="en-US" dirty="0"/>
              <a:t> </a:t>
            </a:r>
            <a:r>
              <a:rPr lang="ko-KR" altLang="en-US" dirty="0" err="1"/>
              <a:t>장애분들</a:t>
            </a:r>
            <a:r>
              <a:rPr lang="ko-KR" altLang="en-US" dirty="0"/>
              <a:t> 도와드림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꽃동네에서 할머니 어깨 주물러 드리고 청소도 해드리고 용인시에서 야생동물 먹이주기</a:t>
            </a:r>
            <a:r>
              <a:rPr lang="en-US" altLang="ko-KR" dirty="0"/>
              <a:t>. </a:t>
            </a:r>
            <a:r>
              <a:rPr lang="ko-KR" altLang="en-US" dirty="0"/>
              <a:t>청소</a:t>
            </a:r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시골에 </a:t>
            </a:r>
            <a:r>
              <a:rPr lang="ko-KR" altLang="en-US" dirty="0" err="1"/>
              <a:t>연탄나르기</a:t>
            </a:r>
            <a:r>
              <a:rPr lang="en-US" altLang="ko-KR" dirty="0"/>
              <a:t>. 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756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/>
            <a:r>
              <a:rPr lang="en-US" altLang="ko-KR" dirty="0"/>
              <a:t>2) </a:t>
            </a:r>
            <a:r>
              <a:rPr lang="ko-KR" altLang="en-US" dirty="0"/>
              <a:t>나눔에 대한 의견</a:t>
            </a:r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사용하지 않는 물건 공간 나눌 우리나라는 기회 적은 듯</a:t>
            </a:r>
            <a:r>
              <a:rPr lang="en-US" altLang="ko-KR" dirty="0"/>
              <a:t>. </a:t>
            </a:r>
            <a:r>
              <a:rPr lang="ko-KR" altLang="en-US" dirty="0"/>
              <a:t>미국생활</a:t>
            </a:r>
            <a:r>
              <a:rPr lang="en-US" altLang="ko-KR" dirty="0"/>
              <a:t>. 1</a:t>
            </a:r>
            <a:r>
              <a:rPr lang="ko-KR" altLang="en-US" dirty="0"/>
              <a:t>주에 요일 내가 </a:t>
            </a:r>
            <a:r>
              <a:rPr lang="ko-KR" altLang="en-US" dirty="0" err="1"/>
              <a:t>쓰지않는</a:t>
            </a:r>
            <a:r>
              <a:rPr lang="ko-KR" altLang="en-US" dirty="0"/>
              <a:t> 물건 </a:t>
            </a:r>
            <a:r>
              <a:rPr lang="ko-KR" altLang="en-US" dirty="0" err="1"/>
              <a:t>집앞에</a:t>
            </a:r>
            <a:r>
              <a:rPr lang="ko-KR" altLang="en-US" dirty="0"/>
              <a:t> 내놓아서 재활용</a:t>
            </a:r>
            <a:r>
              <a:rPr lang="en-US" altLang="ko-KR" dirty="0"/>
              <a:t>. </a:t>
            </a:r>
            <a:r>
              <a:rPr lang="ko-KR" altLang="en-US" dirty="0"/>
              <a:t>재활용 기회</a:t>
            </a:r>
            <a:r>
              <a:rPr lang="en-US" altLang="ko-KR" dirty="0"/>
              <a:t>, </a:t>
            </a:r>
            <a:r>
              <a:rPr lang="ko-KR" altLang="en-US" dirty="0"/>
              <a:t>공간 적다</a:t>
            </a:r>
            <a:r>
              <a:rPr lang="en-US" altLang="ko-KR" dirty="0"/>
              <a:t>. </a:t>
            </a:r>
            <a:r>
              <a:rPr lang="ko-KR" altLang="en-US" dirty="0"/>
              <a:t>확산되었으면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나눔이란 자기가 </a:t>
            </a:r>
            <a:r>
              <a:rPr lang="ko-KR" altLang="en-US" dirty="0" err="1"/>
              <a:t>안쓰는</a:t>
            </a:r>
            <a:r>
              <a:rPr lang="ko-KR" altLang="en-US" dirty="0"/>
              <a:t> 물품 </a:t>
            </a:r>
            <a:r>
              <a:rPr lang="ko-KR" altLang="en-US" dirty="0" err="1"/>
              <a:t>다른사람에게</a:t>
            </a:r>
            <a:r>
              <a:rPr lang="ko-KR" altLang="en-US" dirty="0"/>
              <a:t> 나누어주고 자기가 기쁨을 느끼는 것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장기기증 </a:t>
            </a:r>
            <a:r>
              <a:rPr lang="ko-KR" altLang="en-US" dirty="0" err="1"/>
              <a:t>생명나눔</a:t>
            </a:r>
            <a:r>
              <a:rPr lang="ko-KR" altLang="en-US" dirty="0"/>
              <a:t> 부정적으로 생각하는 경향</a:t>
            </a:r>
            <a:r>
              <a:rPr lang="en-US" altLang="ko-KR" dirty="0"/>
              <a:t>. </a:t>
            </a:r>
            <a:r>
              <a:rPr lang="ko-KR" altLang="en-US" dirty="0"/>
              <a:t>다른 사람이살 수 잇는 </a:t>
            </a:r>
            <a:r>
              <a:rPr lang="ko-KR" altLang="en-US" dirty="0" err="1"/>
              <a:t>뜻깊은</a:t>
            </a:r>
            <a:r>
              <a:rPr lang="ko-KR" altLang="en-US" dirty="0"/>
              <a:t> 일이라는 캠페인을 진행 </a:t>
            </a:r>
          </a:p>
          <a:p>
            <a:pPr fontAlgn="base"/>
            <a:r>
              <a:rPr lang="en-US" altLang="ko-KR" dirty="0"/>
              <a:t>- </a:t>
            </a:r>
            <a:r>
              <a:rPr lang="ko-KR" altLang="en-US" dirty="0" err="1"/>
              <a:t>어릴때부터</a:t>
            </a:r>
            <a:r>
              <a:rPr lang="ko-KR" altLang="en-US" dirty="0"/>
              <a:t> 습관이 </a:t>
            </a:r>
            <a:r>
              <a:rPr lang="ko-KR" altLang="en-US" dirty="0" err="1"/>
              <a:t>되는게</a:t>
            </a:r>
            <a:r>
              <a:rPr lang="ko-KR" altLang="en-US" dirty="0"/>
              <a:t> 중요하다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물질</a:t>
            </a:r>
            <a:r>
              <a:rPr lang="en-US" altLang="ko-KR" dirty="0"/>
              <a:t>, </a:t>
            </a:r>
            <a:r>
              <a:rPr lang="ko-KR" altLang="en-US" dirty="0"/>
              <a:t>인적 자원 나눔은 마음 이 없어도 할 수 있는 활동</a:t>
            </a:r>
            <a:r>
              <a:rPr lang="en-US" altLang="ko-KR" dirty="0"/>
              <a:t>. </a:t>
            </a:r>
            <a:r>
              <a:rPr lang="ko-KR" altLang="en-US" dirty="0"/>
              <a:t>신체각막 장기 </a:t>
            </a:r>
            <a:r>
              <a:rPr lang="ko-KR" altLang="en-US" dirty="0" err="1"/>
              <a:t>기부같은</a:t>
            </a:r>
            <a:r>
              <a:rPr lang="ko-KR" altLang="en-US" dirty="0"/>
              <a:t> </a:t>
            </a:r>
            <a:r>
              <a:rPr lang="ko-KR" altLang="en-US" dirty="0" err="1"/>
              <a:t>장생명나눔은</a:t>
            </a:r>
            <a:r>
              <a:rPr lang="ko-KR" altLang="en-US" dirty="0"/>
              <a:t> 나중에 마음이 바뀔 가능성</a:t>
            </a:r>
            <a:r>
              <a:rPr lang="en-US" altLang="ko-KR" dirty="0"/>
              <a:t>. </a:t>
            </a:r>
            <a:r>
              <a:rPr lang="ko-KR" altLang="en-US" dirty="0"/>
              <a:t>마음이 없으면 할 수 없는 활동에서 높은 의미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22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자원활동 학교에서 </a:t>
            </a:r>
            <a:r>
              <a:rPr lang="ko-KR" altLang="en-US" dirty="0" err="1"/>
              <a:t>하는건</a:t>
            </a:r>
            <a:r>
              <a:rPr lang="ko-KR" altLang="en-US" dirty="0"/>
              <a:t> 의무적</a:t>
            </a:r>
            <a:r>
              <a:rPr lang="en-US" altLang="ko-KR" dirty="0"/>
              <a:t>. </a:t>
            </a:r>
            <a:r>
              <a:rPr lang="ko-KR" altLang="en-US" dirty="0"/>
              <a:t>무의미적</a:t>
            </a:r>
            <a:r>
              <a:rPr lang="en-US" altLang="ko-KR" dirty="0"/>
              <a:t>. </a:t>
            </a:r>
            <a:r>
              <a:rPr lang="ko-KR" altLang="en-US" dirty="0"/>
              <a:t>토론</a:t>
            </a:r>
            <a:r>
              <a:rPr lang="en-US" altLang="ko-KR" dirty="0"/>
              <a:t>-</a:t>
            </a:r>
            <a:r>
              <a:rPr lang="ko-KR" altLang="en-US" dirty="0"/>
              <a:t>은 </a:t>
            </a:r>
            <a:r>
              <a:rPr lang="ko-KR" altLang="en-US" dirty="0" err="1"/>
              <a:t>마음없어도</a:t>
            </a:r>
            <a:r>
              <a:rPr lang="ko-KR" altLang="en-US" dirty="0"/>
              <a:t> 생각해볼 기회가 된다는 점에서 좋다</a:t>
            </a:r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사소한 것부터 서로를 위한 생각</a:t>
            </a:r>
            <a:r>
              <a:rPr lang="en-US" altLang="ko-KR" dirty="0"/>
              <a:t>. </a:t>
            </a:r>
            <a:r>
              <a:rPr lang="ko-KR" altLang="en-US" dirty="0"/>
              <a:t>자발적 봉사</a:t>
            </a:r>
            <a:r>
              <a:rPr lang="en-US" altLang="ko-KR" dirty="0"/>
              <a:t>. </a:t>
            </a:r>
            <a:r>
              <a:rPr lang="ko-KR" altLang="en-US" dirty="0"/>
              <a:t>관련 기관 홍보와 기회 제공</a:t>
            </a:r>
            <a:r>
              <a:rPr lang="en-US" altLang="ko-KR" dirty="0"/>
              <a:t>. </a:t>
            </a:r>
            <a:r>
              <a:rPr lang="ko-KR" altLang="en-US" dirty="0"/>
              <a:t>의무적 봉사보단 자발적 봉사 교육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자발적 봉사 필요 요소</a:t>
            </a:r>
            <a:r>
              <a:rPr lang="en-US" altLang="ko-KR" dirty="0"/>
              <a:t>. </a:t>
            </a:r>
            <a:r>
              <a:rPr lang="ko-KR" altLang="en-US" dirty="0"/>
              <a:t>보상 노력 재미</a:t>
            </a:r>
            <a:r>
              <a:rPr lang="en-US" altLang="ko-KR" dirty="0"/>
              <a:t>. </a:t>
            </a:r>
            <a:r>
              <a:rPr lang="ko-KR" altLang="en-US" dirty="0"/>
              <a:t>아무리 사람들이 뭔가 있어도 </a:t>
            </a:r>
            <a:r>
              <a:rPr lang="ko-KR" altLang="en-US" dirty="0" err="1"/>
              <a:t>봉사시간같은</a:t>
            </a:r>
            <a:r>
              <a:rPr lang="ko-KR" altLang="en-US" dirty="0"/>
              <a:t> 물질적 보상</a:t>
            </a:r>
            <a:r>
              <a:rPr lang="en-US" altLang="ko-KR" dirty="0"/>
              <a:t>. </a:t>
            </a:r>
            <a:r>
              <a:rPr lang="ko-KR" altLang="en-US" dirty="0"/>
              <a:t>이런 활동하며 행동의 결과 직접 </a:t>
            </a:r>
            <a:r>
              <a:rPr lang="ko-KR" altLang="en-US" dirty="0" err="1"/>
              <a:t>봐야함</a:t>
            </a:r>
            <a:r>
              <a:rPr lang="en-US" altLang="ko-KR" dirty="0"/>
              <a:t>. </a:t>
            </a:r>
            <a:r>
              <a:rPr lang="ko-KR" altLang="en-US" dirty="0"/>
              <a:t>이런 행동을 함으로 바뀔 기회</a:t>
            </a:r>
            <a:r>
              <a:rPr lang="en-US" altLang="ko-KR" dirty="0"/>
              <a:t>. </a:t>
            </a:r>
            <a:r>
              <a:rPr lang="ko-KR" altLang="en-US" dirty="0"/>
              <a:t>재미</a:t>
            </a:r>
            <a:r>
              <a:rPr lang="en-US" altLang="ko-KR" dirty="0"/>
              <a:t>; </a:t>
            </a:r>
            <a:r>
              <a:rPr lang="ko-KR" altLang="en-US" dirty="0"/>
              <a:t>봉사해도 지루해지면 다시 할 생각</a:t>
            </a:r>
            <a:r>
              <a:rPr lang="en-US" altLang="ko-KR" dirty="0"/>
              <a:t>x </a:t>
            </a:r>
            <a:r>
              <a:rPr lang="ko-KR" altLang="en-US" dirty="0"/>
              <a:t>노력</a:t>
            </a:r>
            <a:r>
              <a:rPr lang="en-US" altLang="ko-KR" dirty="0"/>
              <a:t>:</a:t>
            </a:r>
            <a:r>
              <a:rPr lang="ko-KR" altLang="en-US" dirty="0"/>
              <a:t>재미</a:t>
            </a:r>
            <a:r>
              <a:rPr lang="en-US" altLang="ko-KR" dirty="0"/>
              <a:t>,</a:t>
            </a:r>
            <a:r>
              <a:rPr lang="ko-KR" altLang="en-US" dirty="0"/>
              <a:t>보상 만족하면 자연스럽게 형성</a:t>
            </a:r>
            <a:r>
              <a:rPr lang="en-US" altLang="ko-KR" dirty="0"/>
              <a:t>. </a:t>
            </a:r>
            <a:r>
              <a:rPr lang="ko-KR" altLang="en-US" dirty="0" err="1"/>
              <a:t>봉사활동질</a:t>
            </a:r>
            <a:r>
              <a:rPr lang="ko-KR" altLang="en-US" dirty="0"/>
              <a:t> 높아짐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642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/>
            <a:r>
              <a:rPr lang="en-US" altLang="ko-KR" dirty="0"/>
              <a:t>2. </a:t>
            </a:r>
            <a:r>
              <a:rPr lang="ko-KR" altLang="en-US" dirty="0"/>
              <a:t>나눔을 하는데 어떤 행동들이 필요한지</a:t>
            </a:r>
          </a:p>
          <a:p>
            <a:pPr fontAlgn="base"/>
            <a:r>
              <a:rPr lang="en-US" altLang="ko-KR" dirty="0"/>
              <a:t>- </a:t>
            </a:r>
            <a:r>
              <a:rPr lang="ko-KR" altLang="en-US" dirty="0" err="1"/>
              <a:t>자율적봉사</a:t>
            </a:r>
            <a:r>
              <a:rPr lang="en-US" altLang="ko-KR" dirty="0"/>
              <a:t>, </a:t>
            </a:r>
            <a:r>
              <a:rPr lang="ko-KR" altLang="en-US" dirty="0"/>
              <a:t>봉사취지 토의 토론</a:t>
            </a:r>
            <a:r>
              <a:rPr lang="en-US" altLang="ko-KR" dirty="0"/>
              <a:t>. </a:t>
            </a:r>
            <a:r>
              <a:rPr lang="ko-KR" altLang="en-US" dirty="0"/>
              <a:t>좋다</a:t>
            </a:r>
            <a:r>
              <a:rPr lang="en-US" altLang="ko-KR" dirty="0"/>
              <a:t>. 1365 </a:t>
            </a:r>
            <a:r>
              <a:rPr lang="ko-KR" altLang="en-US" dirty="0"/>
              <a:t>봉사 신청 봉사이유 얻을 수 있는 것 직접 입력해 봉사 자발성을 높이고 취지 이해</a:t>
            </a:r>
            <a:r>
              <a:rPr lang="en-US" altLang="ko-KR" dirty="0"/>
              <a:t>. </a:t>
            </a:r>
            <a:r>
              <a:rPr lang="ko-KR" altLang="en-US" dirty="0" err="1"/>
              <a:t>자발적봉사</a:t>
            </a:r>
            <a:r>
              <a:rPr lang="ko-KR" altLang="en-US" dirty="0"/>
              <a:t> </a:t>
            </a:r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학교는 유행에 </a:t>
            </a:r>
            <a:r>
              <a:rPr lang="ko-KR" altLang="en-US" dirty="0" err="1"/>
              <a:t>민감</a:t>
            </a:r>
            <a:r>
              <a:rPr lang="en-US" altLang="ko-KR" dirty="0"/>
              <a:t>. </a:t>
            </a:r>
            <a:r>
              <a:rPr lang="ko-KR" altLang="en-US" dirty="0"/>
              <a:t>학교 안에서 </a:t>
            </a:r>
            <a:r>
              <a:rPr lang="ko-KR" altLang="en-US" dirty="0" err="1"/>
              <a:t>안쓰는</a:t>
            </a:r>
            <a:r>
              <a:rPr lang="ko-KR" altLang="en-US" dirty="0"/>
              <a:t> 물건을 아이들에게 판매 기부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아파트에서 쓰레기 </a:t>
            </a:r>
            <a:r>
              <a:rPr lang="ko-KR" altLang="en-US" dirty="0" err="1"/>
              <a:t>분리수거일처럼</a:t>
            </a:r>
            <a:r>
              <a:rPr lang="ko-KR" altLang="en-US" dirty="0"/>
              <a:t> 날짜 정해서 진행</a:t>
            </a:r>
            <a:r>
              <a:rPr lang="en-US" altLang="ko-KR" dirty="0"/>
              <a:t>. </a:t>
            </a:r>
            <a:r>
              <a:rPr lang="ko-KR" altLang="en-US" dirty="0" err="1"/>
              <a:t>쓰지않는</a:t>
            </a:r>
            <a:r>
              <a:rPr lang="ko-KR" altLang="en-US" dirty="0"/>
              <a:t> 물건을 내어놓는 공간이 필요하다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 err="1"/>
              <a:t>블로그</a:t>
            </a:r>
            <a:r>
              <a:rPr lang="en-US" altLang="ko-KR" dirty="0"/>
              <a:t>. </a:t>
            </a:r>
            <a:r>
              <a:rPr lang="ko-KR" altLang="en-US" dirty="0" err="1"/>
              <a:t>네이버</a:t>
            </a:r>
            <a:r>
              <a:rPr lang="ko-KR" altLang="en-US" dirty="0"/>
              <a:t> 콩 모아서 </a:t>
            </a:r>
            <a:r>
              <a:rPr lang="en-US" altLang="ko-KR" dirty="0"/>
              <a:t>100</a:t>
            </a:r>
            <a:r>
              <a:rPr lang="ko-KR" altLang="en-US" dirty="0"/>
              <a:t>원 인터넷에 기부</a:t>
            </a:r>
            <a:r>
              <a:rPr lang="en-US" altLang="ko-KR" dirty="0"/>
              <a:t>. </a:t>
            </a:r>
            <a:r>
              <a:rPr lang="ko-KR" altLang="en-US" dirty="0"/>
              <a:t>음식물 쓰레기 분리수거 신청하면 포인트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54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/>
            <a:r>
              <a:rPr lang="en-US" altLang="ko-KR" dirty="0"/>
              <a:t>3. </a:t>
            </a:r>
            <a:r>
              <a:rPr lang="ko-KR" altLang="en-US" dirty="0"/>
              <a:t>자발적이고 활발한 자원봉사 참여를 높이기 위해 어떤 것들이 있을지</a:t>
            </a:r>
          </a:p>
          <a:p>
            <a:pPr fontAlgn="base"/>
            <a:r>
              <a:rPr lang="en-US" altLang="ko-KR" dirty="0"/>
              <a:t>- </a:t>
            </a:r>
            <a:r>
              <a:rPr lang="ko-KR" altLang="en-US" dirty="0" err="1"/>
              <a:t>페이스북</a:t>
            </a:r>
            <a:r>
              <a:rPr lang="ko-KR" altLang="en-US" dirty="0"/>
              <a:t> </a:t>
            </a:r>
            <a:r>
              <a:rPr lang="ko-KR" altLang="en-US" dirty="0" err="1"/>
              <a:t>포스팅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동네주민에게 알리기 위해 엘리베이터 벽면에 게시물 부착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 err="1"/>
              <a:t>유튜브에</a:t>
            </a:r>
            <a:r>
              <a:rPr lang="ko-KR" altLang="en-US" dirty="0"/>
              <a:t> </a:t>
            </a:r>
            <a:r>
              <a:rPr lang="ko-KR" altLang="en-US" dirty="0" err="1"/>
              <a:t>리폼가게에서</a:t>
            </a:r>
            <a:r>
              <a:rPr lang="ko-KR" altLang="en-US" dirty="0"/>
              <a:t> 쇼핑하듯이 알리면 사람들이 </a:t>
            </a:r>
            <a:r>
              <a:rPr lang="ko-KR" altLang="en-US" dirty="0" err="1"/>
              <a:t>알게되고</a:t>
            </a:r>
            <a:r>
              <a:rPr lang="ko-KR" altLang="en-US" dirty="0"/>
              <a:t> 편견을 깰 수 있다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물물교환하는 장소 너무 </a:t>
            </a:r>
            <a:r>
              <a:rPr lang="ko-KR" altLang="en-US" dirty="0" err="1"/>
              <a:t>멀리있지않고</a:t>
            </a:r>
            <a:r>
              <a:rPr lang="en-US" altLang="ko-KR" dirty="0"/>
              <a:t>. </a:t>
            </a:r>
            <a:r>
              <a:rPr lang="ko-KR" altLang="en-US" dirty="0" err="1"/>
              <a:t>가까운곳에</a:t>
            </a:r>
            <a:r>
              <a:rPr lang="ko-KR" altLang="en-US" dirty="0"/>
              <a:t> 일정한 시간</a:t>
            </a:r>
            <a:r>
              <a:rPr lang="en-US" altLang="ko-KR" dirty="0"/>
              <a:t>, </a:t>
            </a:r>
            <a:r>
              <a:rPr lang="ko-KR" altLang="en-US" dirty="0"/>
              <a:t>상시적으로 있다면 많이 이용할 것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친구 다달이 기부</a:t>
            </a:r>
            <a:r>
              <a:rPr lang="en-US" altLang="ko-KR" dirty="0"/>
              <a:t>. </a:t>
            </a:r>
            <a:r>
              <a:rPr lang="ko-KR" altLang="en-US" dirty="0"/>
              <a:t>기부 받는 </a:t>
            </a:r>
            <a:r>
              <a:rPr lang="ko-KR" altLang="en-US" dirty="0" err="1"/>
              <a:t>아이커가는</a:t>
            </a:r>
            <a:r>
              <a:rPr lang="ko-KR" altLang="en-US" dirty="0"/>
              <a:t> </a:t>
            </a:r>
            <a:r>
              <a:rPr lang="ko-KR" altLang="en-US" dirty="0" err="1"/>
              <a:t>소식알게되면</a:t>
            </a:r>
            <a:r>
              <a:rPr lang="ko-KR" altLang="en-US" dirty="0"/>
              <a:t> 들으면서 </a:t>
            </a:r>
            <a:r>
              <a:rPr lang="ko-KR" altLang="en-US" dirty="0" err="1"/>
              <a:t>뿌듯</a:t>
            </a:r>
            <a:r>
              <a:rPr lang="en-US" altLang="ko-KR" dirty="0"/>
              <a:t>. </a:t>
            </a:r>
            <a:r>
              <a:rPr lang="ko-KR" altLang="en-US" dirty="0"/>
              <a:t>소식을 알리는 것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해외 자금 내가 도와준 아이 편지 </a:t>
            </a:r>
            <a:r>
              <a:rPr lang="ko-KR" altLang="en-US" dirty="0" err="1"/>
              <a:t>그런식으로</a:t>
            </a:r>
            <a:r>
              <a:rPr lang="ko-KR" altLang="en-US" dirty="0"/>
              <a:t> 잘 지내고 있구나</a:t>
            </a:r>
            <a:r>
              <a:rPr lang="en-US" altLang="ko-KR" dirty="0"/>
              <a:t>. </a:t>
            </a:r>
            <a:r>
              <a:rPr lang="ko-KR" altLang="en-US" dirty="0" err="1"/>
              <a:t>그런것도</a:t>
            </a:r>
            <a:r>
              <a:rPr lang="ko-KR" altLang="en-US" dirty="0"/>
              <a:t> </a:t>
            </a:r>
            <a:r>
              <a:rPr lang="ko-KR" altLang="en-US" dirty="0" err="1"/>
              <a:t>탄천</a:t>
            </a:r>
            <a:r>
              <a:rPr lang="ko-KR" altLang="en-US" dirty="0"/>
              <a:t> 환경정화봉사</a:t>
            </a:r>
            <a:r>
              <a:rPr lang="en-US" altLang="ko-KR" dirty="0"/>
              <a:t>. </a:t>
            </a:r>
            <a:r>
              <a:rPr lang="ko-KR" altLang="en-US" dirty="0"/>
              <a:t>정화 후 </a:t>
            </a:r>
            <a:r>
              <a:rPr lang="ko-KR" altLang="en-US" dirty="0" err="1"/>
              <a:t>탄천</a:t>
            </a:r>
            <a:r>
              <a:rPr lang="ko-KR" altLang="en-US" dirty="0"/>
              <a:t> 정화된 모습 </a:t>
            </a:r>
            <a:r>
              <a:rPr lang="ko-KR" altLang="en-US" dirty="0" err="1"/>
              <a:t>사진찍어서</a:t>
            </a:r>
            <a:r>
              <a:rPr lang="ko-KR" altLang="en-US" dirty="0"/>
              <a:t> 보내주면 나의 작은 힘으로도 </a:t>
            </a:r>
            <a:r>
              <a:rPr lang="ko-KR" altLang="en-US" dirty="0" err="1"/>
              <a:t>탄천을</a:t>
            </a:r>
            <a:r>
              <a:rPr lang="ko-KR" altLang="en-US" dirty="0"/>
              <a:t> 깨끗하게 만들었구나</a:t>
            </a:r>
            <a:r>
              <a:rPr lang="en-US" altLang="ko-KR" dirty="0"/>
              <a:t>. 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022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en-US" altLang="ko-KR" dirty="0"/>
              <a:t>4, </a:t>
            </a:r>
            <a:r>
              <a:rPr lang="ko-KR" altLang="en-US" dirty="0" err="1"/>
              <a:t>느낀점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학생들이 봉사를 경험하는 장소가 학교와 밀접</a:t>
            </a:r>
            <a:r>
              <a:rPr lang="en-US" altLang="ko-KR" dirty="0"/>
              <a:t>. </a:t>
            </a:r>
            <a:r>
              <a:rPr lang="ko-KR" altLang="en-US" dirty="0"/>
              <a:t>학교에서 실질적인 봉사가 이루어질 수 있도록 관심을 가져야겠다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기부에 대해 많이 알려져야 한다고 생각</a:t>
            </a:r>
          </a:p>
          <a:p>
            <a:pPr fontAlgn="base"/>
            <a:r>
              <a:rPr lang="en-US" altLang="ko-KR" dirty="0"/>
              <a:t>- </a:t>
            </a:r>
            <a:r>
              <a:rPr lang="ko-KR" altLang="en-US" dirty="0" err="1"/>
              <a:t>얼마전에</a:t>
            </a:r>
            <a:r>
              <a:rPr lang="ko-KR" altLang="en-US" dirty="0"/>
              <a:t> 게임에서 아이템 구매하면 유방암 재단에 기부한다</a:t>
            </a:r>
            <a:r>
              <a:rPr lang="en-US" altLang="ko-KR" dirty="0"/>
              <a:t>. </a:t>
            </a:r>
            <a:r>
              <a:rPr lang="ko-KR" altLang="en-US" dirty="0"/>
              <a:t>해서 구매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토론 </a:t>
            </a:r>
            <a:r>
              <a:rPr lang="ko-KR" altLang="en-US" dirty="0" err="1"/>
              <a:t>재밌었다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 err="1"/>
              <a:t>탄천</a:t>
            </a:r>
            <a:r>
              <a:rPr lang="ko-KR" altLang="en-US" dirty="0"/>
              <a:t> 정화활동 봉사 진정한 의미 취지</a:t>
            </a:r>
            <a:r>
              <a:rPr lang="en-US" altLang="ko-KR" dirty="0"/>
              <a:t>. </a:t>
            </a:r>
            <a:r>
              <a:rPr lang="ko-KR" altLang="en-US" dirty="0"/>
              <a:t>유익</a:t>
            </a:r>
            <a:r>
              <a:rPr lang="en-US" altLang="ko-KR" dirty="0"/>
              <a:t>. </a:t>
            </a:r>
            <a:r>
              <a:rPr lang="ko-KR" altLang="en-US" dirty="0" err="1"/>
              <a:t>다른의견</a:t>
            </a:r>
            <a:r>
              <a:rPr lang="ko-KR" altLang="en-US" dirty="0"/>
              <a:t> </a:t>
            </a:r>
            <a:r>
              <a:rPr lang="ko-KR" altLang="en-US" dirty="0" err="1"/>
              <a:t>알게되서</a:t>
            </a:r>
            <a:r>
              <a:rPr lang="ko-KR" altLang="en-US" dirty="0"/>
              <a:t> 좋았다</a:t>
            </a:r>
            <a:r>
              <a:rPr lang="en-US" altLang="ko-KR" dirty="0"/>
              <a:t>. 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5727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ko-KR" altLang="en-US" sz="3200" dirty="0" smtClean="0"/>
              <a:t>조별 주제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624736"/>
          </a:xfrm>
        </p:spPr>
        <p:txBody>
          <a:bodyPr>
            <a:normAutofit fontScale="47500" lnSpcReduction="20000"/>
          </a:bodyPr>
          <a:lstStyle/>
          <a:p>
            <a:pPr fontAlgn="base" latinLnBrk="0"/>
            <a:endParaRPr lang="ko-KR" altLang="en-US" dirty="0"/>
          </a:p>
          <a:p>
            <a:pPr marL="0" indent="0" fontAlgn="base" latinLnBrk="0">
              <a:buNone/>
            </a:pPr>
            <a:endParaRPr lang="ko-KR" altLang="en-US" dirty="0"/>
          </a:p>
          <a:p>
            <a:pPr fontAlgn="base"/>
            <a:r>
              <a:rPr lang="ko-KR" altLang="en-US" sz="3800" b="1" dirty="0"/>
              <a:t>● </a:t>
            </a:r>
            <a:r>
              <a:rPr lang="en-US" altLang="ko-KR" sz="3800" b="1" dirty="0"/>
              <a:t>1 </a:t>
            </a:r>
            <a:r>
              <a:rPr lang="ko-KR" altLang="en-US" sz="3800" b="1" dirty="0"/>
              <a:t>조 </a:t>
            </a:r>
            <a:r>
              <a:rPr lang="en-US" altLang="ko-KR" sz="3800" b="1" dirty="0"/>
              <a:t>/ 7 </a:t>
            </a:r>
            <a:r>
              <a:rPr lang="ko-KR" altLang="en-US" sz="3800" b="1" dirty="0"/>
              <a:t>조▶ 통합 </a:t>
            </a:r>
            <a:r>
              <a:rPr lang="en-US" altLang="ko-KR" sz="3800" b="1" dirty="0"/>
              <a:t>: </a:t>
            </a:r>
            <a:r>
              <a:rPr lang="ko-KR" altLang="en-US" sz="3800" b="1" dirty="0"/>
              <a:t>지역사회 통합을 위해 어떠한 것들이 필요하다고 생각하나요</a:t>
            </a:r>
            <a:r>
              <a:rPr lang="en-US" altLang="ko-KR" sz="3800" b="1" dirty="0"/>
              <a:t>?</a:t>
            </a:r>
            <a:r>
              <a:rPr lang="en-US" altLang="ko-KR" b="1" dirty="0"/>
              <a:t> </a:t>
            </a:r>
            <a:endParaRPr lang="ko-KR" altLang="en-US" b="1" dirty="0"/>
          </a:p>
          <a:p>
            <a:pPr fontAlgn="base"/>
            <a:r>
              <a:rPr lang="en-US" altLang="ko-KR" dirty="0"/>
              <a:t>-</a:t>
            </a:r>
            <a:r>
              <a:rPr lang="ko-KR" altLang="en-US" dirty="0"/>
              <a:t>지역사회 발전과 통합을 위해 어떠한 사고와 자세가 필요한지에 대한 </a:t>
            </a:r>
            <a:r>
              <a:rPr lang="ko-KR" altLang="en-US" dirty="0" smtClean="0"/>
              <a:t>의견 </a:t>
            </a:r>
            <a:endParaRPr lang="en-US" altLang="ko-KR" dirty="0" smtClean="0"/>
          </a:p>
          <a:p>
            <a:pPr fontAlgn="base"/>
            <a:endParaRPr lang="ko-KR" altLang="en-US" dirty="0"/>
          </a:p>
          <a:p>
            <a:pPr fontAlgn="base"/>
            <a:r>
              <a:rPr lang="ko-KR" altLang="en-US" sz="3800" b="1" dirty="0"/>
              <a:t>● </a:t>
            </a:r>
            <a:r>
              <a:rPr lang="en-US" altLang="ko-KR" sz="3800" b="1" dirty="0"/>
              <a:t>2 </a:t>
            </a:r>
            <a:r>
              <a:rPr lang="ko-KR" altLang="en-US" sz="3800" b="1" dirty="0"/>
              <a:t>조</a:t>
            </a:r>
            <a:r>
              <a:rPr lang="en-US" altLang="ko-KR" sz="3800" b="1" dirty="0"/>
              <a:t>/ 10 </a:t>
            </a:r>
            <a:r>
              <a:rPr lang="ko-KR" altLang="en-US" sz="3800" b="1" dirty="0"/>
              <a:t>조</a:t>
            </a:r>
            <a:r>
              <a:rPr lang="en-US" altLang="ko-KR" sz="3800" b="1" dirty="0"/>
              <a:t>(</a:t>
            </a:r>
            <a:r>
              <a:rPr lang="ko-KR" altLang="en-US" sz="3800" b="1" dirty="0"/>
              <a:t>문화</a:t>
            </a:r>
            <a:r>
              <a:rPr lang="en-US" altLang="ko-KR" sz="3800" b="1" dirty="0"/>
              <a:t>·</a:t>
            </a:r>
            <a:r>
              <a:rPr lang="ko-KR" altLang="en-US" sz="3800" b="1" dirty="0"/>
              <a:t>생활</a:t>
            </a:r>
            <a:r>
              <a:rPr lang="en-US" altLang="ko-KR" sz="3800" b="1" dirty="0"/>
              <a:t>) : </a:t>
            </a:r>
            <a:r>
              <a:rPr lang="ko-KR" altLang="en-US" sz="3800" b="1" dirty="0"/>
              <a:t>청소년들이 생각하는 세대 간 차이 극복을 위해 어떤 노력을 해야 한다고 생각하나요</a:t>
            </a:r>
            <a:r>
              <a:rPr lang="en-US" altLang="ko-KR" sz="3800" b="1" dirty="0"/>
              <a:t>?? </a:t>
            </a:r>
            <a:endParaRPr lang="ko-KR" altLang="en-US" sz="3800" b="1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할아버지</a:t>
            </a:r>
            <a:r>
              <a:rPr lang="en-US" altLang="ko-KR" dirty="0"/>
              <a:t>(1</a:t>
            </a:r>
            <a:r>
              <a:rPr lang="ko-KR" altLang="en-US" dirty="0"/>
              <a:t>세대</a:t>
            </a:r>
            <a:r>
              <a:rPr lang="en-US" altLang="ko-KR" dirty="0"/>
              <a:t>), </a:t>
            </a:r>
            <a:r>
              <a:rPr lang="ko-KR" altLang="en-US" dirty="0"/>
              <a:t>아버지 세대</a:t>
            </a:r>
            <a:r>
              <a:rPr lang="en-US" altLang="ko-KR" dirty="0"/>
              <a:t>(2</a:t>
            </a:r>
            <a:r>
              <a:rPr lang="ko-KR" altLang="en-US" dirty="0"/>
              <a:t>세대</a:t>
            </a:r>
            <a:r>
              <a:rPr lang="en-US" altLang="ko-KR" dirty="0"/>
              <a:t>) </a:t>
            </a:r>
            <a:r>
              <a:rPr lang="ko-KR" altLang="en-US" dirty="0"/>
              <a:t>간 문화</a:t>
            </a:r>
            <a:r>
              <a:rPr lang="en-US" altLang="ko-KR" dirty="0"/>
              <a:t>, </a:t>
            </a:r>
            <a:r>
              <a:rPr lang="ko-KR" altLang="en-US" dirty="0"/>
              <a:t>생활 양식</a:t>
            </a:r>
            <a:r>
              <a:rPr lang="en-US" altLang="ko-KR" dirty="0"/>
              <a:t>, </a:t>
            </a:r>
            <a:r>
              <a:rPr lang="ko-KR" altLang="en-US" dirty="0"/>
              <a:t>사고 방식 등 차이에 느낄 때 간격을 </a:t>
            </a:r>
            <a:r>
              <a:rPr lang="ko-KR" altLang="en-US" dirty="0" err="1"/>
              <a:t>좁이거나</a:t>
            </a:r>
            <a:r>
              <a:rPr lang="ko-KR" altLang="en-US" dirty="0"/>
              <a:t> 극복을 위해 각 세대별로 어떤 </a:t>
            </a:r>
            <a:r>
              <a:rPr lang="ko-KR" altLang="en-US" dirty="0" err="1"/>
              <a:t>노력하다고</a:t>
            </a:r>
            <a:r>
              <a:rPr lang="ko-KR" altLang="en-US" dirty="0"/>
              <a:t> 생각하는지요</a:t>
            </a:r>
            <a:r>
              <a:rPr lang="en-US" altLang="ko-KR" dirty="0" smtClean="0"/>
              <a:t>?</a:t>
            </a:r>
          </a:p>
          <a:p>
            <a:pPr fontAlgn="base"/>
            <a:endParaRPr lang="ko-KR" altLang="en-US" dirty="0"/>
          </a:p>
          <a:p>
            <a:pPr fontAlgn="base"/>
            <a:r>
              <a:rPr lang="ko-KR" altLang="en-US" sz="3800" b="1" dirty="0"/>
              <a:t>● </a:t>
            </a:r>
            <a:r>
              <a:rPr lang="en-US" altLang="ko-KR" sz="3800" b="1" dirty="0"/>
              <a:t>3 </a:t>
            </a:r>
            <a:r>
              <a:rPr lang="ko-KR" altLang="en-US" sz="3800" b="1" dirty="0"/>
              <a:t>조</a:t>
            </a:r>
            <a:r>
              <a:rPr lang="en-US" altLang="ko-KR" sz="3800" b="1" dirty="0"/>
              <a:t>/ 9 </a:t>
            </a:r>
            <a:r>
              <a:rPr lang="ko-KR" altLang="en-US" sz="3800" b="1" dirty="0"/>
              <a:t>조</a:t>
            </a:r>
            <a:r>
              <a:rPr lang="en-US" altLang="ko-KR" sz="3800" b="1" dirty="0"/>
              <a:t>(</a:t>
            </a:r>
            <a:r>
              <a:rPr lang="ko-KR" altLang="en-US" sz="3800" b="1" dirty="0"/>
              <a:t>소통</a:t>
            </a:r>
            <a:r>
              <a:rPr lang="en-US" altLang="ko-KR" sz="3800" b="1" dirty="0"/>
              <a:t>·</a:t>
            </a:r>
            <a:r>
              <a:rPr lang="ko-KR" altLang="en-US" sz="3800" b="1" dirty="0"/>
              <a:t>공감대 형성</a:t>
            </a:r>
            <a:r>
              <a:rPr lang="en-US" altLang="ko-KR" sz="3800" b="1" dirty="0"/>
              <a:t>) : </a:t>
            </a:r>
            <a:r>
              <a:rPr lang="ko-KR" altLang="en-US" sz="3800" b="1" dirty="0"/>
              <a:t>자원봉사 활동을 통해 세대 간</a:t>
            </a:r>
            <a:r>
              <a:rPr lang="en-US" altLang="ko-KR" sz="3800" b="1" dirty="0"/>
              <a:t>, </a:t>
            </a:r>
            <a:r>
              <a:rPr lang="ko-KR" altLang="en-US" sz="3800" b="1" dirty="0"/>
              <a:t>계층 간 소통과 공감대 형성을 위해 같이 할 수 있는 활동이 무엇이 있을까요</a:t>
            </a:r>
            <a:r>
              <a:rPr lang="en-US" altLang="ko-KR" sz="3800" b="1" dirty="0" smtClean="0"/>
              <a:t>?</a:t>
            </a:r>
          </a:p>
          <a:p>
            <a:pPr fontAlgn="base">
              <a:buFontTx/>
              <a:buChar char="-"/>
            </a:pPr>
            <a:r>
              <a:rPr lang="en-US" altLang="ko-KR" b="1" dirty="0" smtClean="0"/>
              <a:t>-</a:t>
            </a:r>
            <a:r>
              <a:rPr lang="ko-KR" altLang="en-US" b="1" dirty="0" smtClean="0"/>
              <a:t>세대 </a:t>
            </a:r>
            <a:r>
              <a:rPr lang="ko-KR" altLang="en-US" b="1" dirty="0"/>
              <a:t>간</a:t>
            </a:r>
            <a:r>
              <a:rPr lang="en-US" altLang="ko-KR" b="1" dirty="0"/>
              <a:t>, </a:t>
            </a:r>
            <a:r>
              <a:rPr lang="ko-KR" altLang="en-US" b="1" dirty="0"/>
              <a:t>계층 간 소통과 공감대 형성을 위해 함께 할 수 있는 자원봉사 활동 내용에 대해 생각 해 볼까요</a:t>
            </a:r>
            <a:r>
              <a:rPr lang="en-US" altLang="ko-KR" b="1" dirty="0"/>
              <a:t>?</a:t>
            </a:r>
            <a:r>
              <a:rPr lang="ko-KR" altLang="en-US" b="1" dirty="0"/>
              <a:t> </a:t>
            </a:r>
            <a:endParaRPr lang="en-US" altLang="ko-KR" b="1" dirty="0" smtClean="0"/>
          </a:p>
          <a:p>
            <a:pPr fontAlgn="base">
              <a:buFontTx/>
              <a:buChar char="-"/>
            </a:pPr>
            <a:endParaRPr lang="ko-KR" altLang="en-US" b="1" dirty="0"/>
          </a:p>
          <a:p>
            <a:pPr fontAlgn="base"/>
            <a:r>
              <a:rPr lang="ko-KR" altLang="en-US" sz="3800" b="1" dirty="0"/>
              <a:t>● </a:t>
            </a:r>
            <a:r>
              <a:rPr lang="en-US" altLang="ko-KR" sz="3800" b="1" dirty="0"/>
              <a:t>4 </a:t>
            </a:r>
            <a:r>
              <a:rPr lang="ko-KR" altLang="en-US" sz="3800" b="1" dirty="0"/>
              <a:t>조</a:t>
            </a:r>
            <a:r>
              <a:rPr lang="en-US" altLang="ko-KR" sz="3800" b="1" dirty="0"/>
              <a:t>/ 6 </a:t>
            </a:r>
            <a:r>
              <a:rPr lang="ko-KR" altLang="en-US" sz="3800" b="1" dirty="0"/>
              <a:t>조</a:t>
            </a:r>
            <a:r>
              <a:rPr lang="en-US" altLang="ko-KR" sz="3800" b="1" dirty="0"/>
              <a:t>(</a:t>
            </a:r>
            <a:r>
              <a:rPr lang="ko-KR" altLang="en-US" sz="3800" b="1" dirty="0"/>
              <a:t>나눔</a:t>
            </a:r>
            <a:r>
              <a:rPr lang="en-US" altLang="ko-KR" sz="3800" b="1" dirty="0"/>
              <a:t>·</a:t>
            </a:r>
            <a:r>
              <a:rPr lang="ko-KR" altLang="en-US" sz="3800" b="1" dirty="0"/>
              <a:t>기부</a:t>
            </a:r>
            <a:r>
              <a:rPr lang="en-US" altLang="ko-KR" sz="3800" b="1" dirty="0"/>
              <a:t>·</a:t>
            </a:r>
            <a:r>
              <a:rPr lang="ko-KR" altLang="en-US" sz="3800" b="1" dirty="0"/>
              <a:t>참여</a:t>
            </a:r>
            <a:r>
              <a:rPr lang="en-US" altLang="ko-KR" sz="3800" b="1" dirty="0"/>
              <a:t>): </a:t>
            </a:r>
            <a:r>
              <a:rPr lang="ko-KR" altLang="en-US" sz="3800" b="1" dirty="0"/>
              <a:t>나눔과 기부문화</a:t>
            </a:r>
            <a:r>
              <a:rPr lang="en-US" altLang="ko-KR" sz="3800" b="1" dirty="0"/>
              <a:t>, </a:t>
            </a:r>
            <a:r>
              <a:rPr lang="ko-KR" altLang="en-US" sz="3800" b="1" dirty="0"/>
              <a:t>자원봉사 활성화 위해 필요한 것들이 무엇이 있을까요</a:t>
            </a:r>
            <a:r>
              <a:rPr lang="en-US" altLang="ko-KR" b="1" dirty="0"/>
              <a:t>? </a:t>
            </a:r>
            <a:endParaRPr lang="ko-KR" altLang="en-US" b="1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후원</a:t>
            </a:r>
            <a:r>
              <a:rPr lang="en-US" altLang="ko-KR" dirty="0"/>
              <a:t>·</a:t>
            </a:r>
            <a:r>
              <a:rPr lang="ko-KR" altLang="en-US" dirty="0"/>
              <a:t>기부와 같은 물질적인 나눔</a:t>
            </a:r>
            <a:r>
              <a:rPr lang="en-US" altLang="ko-KR" dirty="0"/>
              <a:t>, </a:t>
            </a:r>
            <a:r>
              <a:rPr lang="ko-KR" altLang="en-US" dirty="0"/>
              <a:t>자원봉사와 같은 </a:t>
            </a:r>
            <a:r>
              <a:rPr lang="ko-KR" altLang="en-US" dirty="0" err="1"/>
              <a:t>인적나눔</a:t>
            </a:r>
            <a:r>
              <a:rPr lang="en-US" altLang="ko-KR" dirty="0"/>
              <a:t>, </a:t>
            </a:r>
            <a:r>
              <a:rPr lang="ko-KR" altLang="en-US" dirty="0"/>
              <a:t>장기기증과 같은 </a:t>
            </a:r>
            <a:r>
              <a:rPr lang="ko-KR" altLang="en-US" dirty="0" err="1"/>
              <a:t>생명나눔에</a:t>
            </a:r>
            <a:r>
              <a:rPr lang="ko-KR" altLang="en-US" dirty="0"/>
              <a:t> 대한 생각과 어떠한 행동들이 </a:t>
            </a:r>
            <a:r>
              <a:rPr lang="ko-KR" altLang="en-US" dirty="0" err="1"/>
              <a:t>필요한지와</a:t>
            </a:r>
            <a:r>
              <a:rPr lang="ko-KR" altLang="en-US" dirty="0"/>
              <a:t> 자발적이고 활발한 자원봉사 참여를 높이기 위해 어떤 것이 있을까요</a:t>
            </a:r>
            <a:r>
              <a:rPr lang="en-US" altLang="ko-KR" dirty="0" smtClean="0"/>
              <a:t>?</a:t>
            </a:r>
          </a:p>
          <a:p>
            <a:pPr fontAlgn="base"/>
            <a:endParaRPr lang="ko-KR" altLang="en-US" dirty="0"/>
          </a:p>
          <a:p>
            <a:pPr fontAlgn="base"/>
            <a:r>
              <a:rPr lang="ko-KR" altLang="en-US" sz="4200" b="1" dirty="0"/>
              <a:t>● </a:t>
            </a:r>
            <a:r>
              <a:rPr lang="en-US" altLang="ko-KR" sz="4200" b="1" dirty="0"/>
              <a:t>5 </a:t>
            </a:r>
            <a:r>
              <a:rPr lang="ko-KR" altLang="en-US" sz="4200" b="1" dirty="0"/>
              <a:t>조</a:t>
            </a:r>
            <a:r>
              <a:rPr lang="en-US" altLang="ko-KR" sz="4200" b="1" dirty="0"/>
              <a:t>/ 8 </a:t>
            </a:r>
            <a:r>
              <a:rPr lang="ko-KR" altLang="en-US" sz="4200" b="1" dirty="0"/>
              <a:t>조 </a:t>
            </a:r>
            <a:r>
              <a:rPr lang="en-US" altLang="ko-KR" sz="4200" b="1" dirty="0"/>
              <a:t>(</a:t>
            </a:r>
            <a:r>
              <a:rPr lang="ko-KR" altLang="en-US" sz="4200" b="1" dirty="0"/>
              <a:t>자살예방</a:t>
            </a:r>
            <a:r>
              <a:rPr lang="en-US" altLang="ko-KR" sz="4200" b="1" dirty="0"/>
              <a:t>·</a:t>
            </a:r>
            <a:r>
              <a:rPr lang="ko-KR" altLang="en-US" sz="4200" b="1" dirty="0"/>
              <a:t>생명존중</a:t>
            </a:r>
            <a:r>
              <a:rPr lang="en-US" altLang="ko-KR" sz="4200" b="1" dirty="0"/>
              <a:t>): </a:t>
            </a:r>
            <a:r>
              <a:rPr lang="ko-KR" altLang="en-US" sz="4200" b="1" dirty="0"/>
              <a:t>자살을 줄이고 생명을 소중히 생각하기 위해서 토의를 해 볼까요</a:t>
            </a:r>
            <a:r>
              <a:rPr lang="en-US" altLang="ko-KR" sz="4200" b="1" dirty="0"/>
              <a:t>?</a:t>
            </a:r>
            <a:endParaRPr lang="ko-KR" altLang="en-US" sz="4200" b="1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우리나라가 자살률이 높은데 이는 생명을 경시하는 경향이 높아지는 탓도 있을 거고 어떤 요인들이 있을까요</a:t>
            </a:r>
            <a:r>
              <a:rPr lang="en-US" altLang="ko-KR" dirty="0"/>
              <a:t>?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785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용인시 </a:t>
            </a:r>
            <a:r>
              <a:rPr lang="ko-KR" altLang="en-US" dirty="0" err="1"/>
              <a:t>탄천정화활동</a:t>
            </a:r>
            <a:r>
              <a:rPr lang="ko-KR" altLang="en-US" dirty="0"/>
              <a:t> 환경단체 아저씨 아는 학생 </a:t>
            </a:r>
            <a:r>
              <a:rPr lang="ko-KR" altLang="en-US" dirty="0" err="1"/>
              <a:t>열심히봉사하고</a:t>
            </a:r>
            <a:r>
              <a:rPr lang="ko-KR" altLang="en-US" dirty="0"/>
              <a:t> 집에 </a:t>
            </a:r>
            <a:r>
              <a:rPr lang="ko-KR" altLang="en-US" dirty="0" err="1"/>
              <a:t>가는길에</a:t>
            </a:r>
            <a:r>
              <a:rPr lang="ko-KR" altLang="en-US" dirty="0"/>
              <a:t> 자기가 직접 버림</a:t>
            </a:r>
            <a:r>
              <a:rPr lang="en-US" altLang="ko-KR" dirty="0"/>
              <a:t>. </a:t>
            </a:r>
            <a:r>
              <a:rPr lang="ko-KR" altLang="en-US" dirty="0" err="1"/>
              <a:t>일번</a:t>
            </a:r>
            <a:r>
              <a:rPr lang="ko-KR" altLang="en-US" dirty="0"/>
              <a:t> 어느 편의점 술 팔면 판사람 잘못</a:t>
            </a:r>
            <a:r>
              <a:rPr lang="en-US" altLang="ko-KR" dirty="0"/>
              <a:t>. </a:t>
            </a:r>
            <a:r>
              <a:rPr lang="ko-KR" altLang="en-US" dirty="0"/>
              <a:t>외국엔 산사람 잘못</a:t>
            </a:r>
            <a:r>
              <a:rPr lang="en-US" altLang="ko-KR" dirty="0"/>
              <a:t>. </a:t>
            </a:r>
            <a:r>
              <a:rPr lang="ko-KR" altLang="en-US" dirty="0"/>
              <a:t>양심 활동할 때 서약서를 쓰면 양심에 찔려서 </a:t>
            </a:r>
            <a:r>
              <a:rPr lang="ko-KR" altLang="en-US" dirty="0" err="1"/>
              <a:t>안하지않을까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이렇게 모여서 얘기 다양한 의견</a:t>
            </a:r>
            <a:r>
              <a:rPr lang="en-US" altLang="ko-KR" dirty="0"/>
              <a:t>. </a:t>
            </a:r>
            <a:r>
              <a:rPr lang="ko-KR" altLang="en-US" dirty="0"/>
              <a:t>더 많은 인원 의견 </a:t>
            </a:r>
            <a:r>
              <a:rPr lang="ko-KR" altLang="en-US" dirty="0" err="1"/>
              <a:t>나눌기회</a:t>
            </a:r>
            <a:r>
              <a:rPr lang="ko-KR" altLang="en-US" dirty="0"/>
              <a:t> 많아지면 자연적으로 활동이나 기회 많아질 것</a:t>
            </a:r>
            <a:r>
              <a:rPr lang="en-US" altLang="ko-KR" dirty="0"/>
              <a:t>. </a:t>
            </a:r>
            <a:r>
              <a:rPr lang="ko-KR" altLang="en-US" dirty="0"/>
              <a:t>이런 자리가 더 많이 마련되었으면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- </a:t>
            </a:r>
            <a:r>
              <a:rPr lang="ko-KR" altLang="en-US" dirty="0"/>
              <a:t>평소에 생각할 기회가 적은 봉사에 대해 얘기하니까 봉사에 대해 더 깊게 생각해볼 기회가 되었다</a:t>
            </a:r>
            <a:r>
              <a:rPr lang="en-US" altLang="ko-KR" dirty="0"/>
              <a:t>. 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268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2167688"/>
            <a:ext cx="9144000" cy="20882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1988840"/>
            <a:ext cx="9144000" cy="1068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0" y="4327928"/>
            <a:ext cx="9144000" cy="720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178" y="2174060"/>
            <a:ext cx="89733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prstClr val="black"/>
                </a:solidFill>
              </a:rPr>
              <a:t>7</a:t>
            </a:r>
            <a:r>
              <a:rPr lang="ko-KR" altLang="en-US" sz="5400" dirty="0" smtClean="0">
                <a:solidFill>
                  <a:prstClr val="black"/>
                </a:solidFill>
              </a:rPr>
              <a:t>조</a:t>
            </a:r>
            <a:endParaRPr lang="en-US" altLang="ko-KR" sz="5400" dirty="0" smtClean="0">
              <a:solidFill>
                <a:prstClr val="black"/>
              </a:solidFill>
            </a:endParaRPr>
          </a:p>
          <a:p>
            <a:r>
              <a:rPr lang="en-US" altLang="ko-KR" sz="2400" dirty="0"/>
              <a:t>‘</a:t>
            </a:r>
            <a:r>
              <a:rPr lang="ko-KR" altLang="en-US" sz="2400" dirty="0"/>
              <a:t>통합</a:t>
            </a:r>
            <a:r>
              <a:rPr lang="en-US" altLang="ko-KR" sz="2400" dirty="0"/>
              <a:t>: </a:t>
            </a:r>
            <a:r>
              <a:rPr lang="ko-KR" altLang="en-US" sz="2400" dirty="0"/>
              <a:t>지역사회 통합을 위해 어떠한 </a:t>
            </a:r>
            <a:r>
              <a:rPr lang="ko-KR" altLang="en-US" sz="2400" dirty="0" err="1"/>
              <a:t>것들이필요하다고</a:t>
            </a:r>
            <a:r>
              <a:rPr lang="ko-KR" altLang="en-US" sz="2400" dirty="0"/>
              <a:t> 생각하나요</a:t>
            </a:r>
            <a:r>
              <a:rPr lang="en-US" altLang="ko-KR" sz="2400" dirty="0"/>
              <a:t>?’</a:t>
            </a:r>
          </a:p>
          <a:p>
            <a:endParaRPr lang="en-US" altLang="ko-KR" sz="2400" dirty="0" smtClean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78" y="4428332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prstClr val="black"/>
                </a:solidFill>
              </a:rPr>
              <a:t>•</a:t>
            </a:r>
            <a:r>
              <a:rPr lang="ko-KR" altLang="en-US" sz="2400" dirty="0" err="1" smtClean="0">
                <a:solidFill>
                  <a:prstClr val="black"/>
                </a:solidFill>
              </a:rPr>
              <a:t>조역자</a:t>
            </a:r>
            <a:r>
              <a:rPr lang="en-US" altLang="ko-KR" sz="2400" dirty="0" smtClean="0">
                <a:solidFill>
                  <a:prstClr val="black"/>
                </a:solidFill>
              </a:rPr>
              <a:t>:  </a:t>
            </a:r>
            <a:r>
              <a:rPr lang="ko-KR" altLang="en-US" sz="2400" dirty="0" smtClean="0">
                <a:solidFill>
                  <a:prstClr val="black"/>
                </a:solidFill>
              </a:rPr>
              <a:t>이영숙</a:t>
            </a:r>
            <a:endParaRPr lang="en-US" altLang="ko-KR" sz="2400" dirty="0" smtClean="0">
              <a:solidFill>
                <a:prstClr val="black"/>
              </a:solidFill>
            </a:endParaRPr>
          </a:p>
          <a:p>
            <a:r>
              <a:rPr lang="en-US" altLang="ko-KR" sz="2400" dirty="0">
                <a:solidFill>
                  <a:prstClr val="black"/>
                </a:solidFill>
              </a:rPr>
              <a:t>•</a:t>
            </a:r>
            <a:r>
              <a:rPr lang="ko-KR" altLang="en-US" sz="2400" dirty="0">
                <a:solidFill>
                  <a:prstClr val="black"/>
                </a:solidFill>
              </a:rPr>
              <a:t>발표자</a:t>
            </a:r>
            <a:r>
              <a:rPr lang="en-US" altLang="ko-KR" sz="2400" dirty="0">
                <a:solidFill>
                  <a:prstClr val="black"/>
                </a:solidFill>
              </a:rPr>
              <a:t>: </a:t>
            </a:r>
            <a:r>
              <a:rPr lang="en-US" altLang="ko-KR" sz="2400" dirty="0" smtClean="0">
                <a:solidFill>
                  <a:prstClr val="black"/>
                </a:solidFill>
              </a:rPr>
              <a:t> </a:t>
            </a:r>
            <a:r>
              <a:rPr lang="ko-KR" altLang="en-US" sz="2400" dirty="0" smtClean="0">
                <a:solidFill>
                  <a:prstClr val="black"/>
                </a:solidFill>
              </a:rPr>
              <a:t>손정효</a:t>
            </a:r>
            <a:endParaRPr lang="en-US" altLang="ko-KR" sz="2400" dirty="0">
              <a:solidFill>
                <a:prstClr val="black"/>
              </a:solidFill>
            </a:endParaRPr>
          </a:p>
          <a:p>
            <a:r>
              <a:rPr lang="en-US" altLang="ko-KR" sz="2400" dirty="0" smtClean="0">
                <a:solidFill>
                  <a:prstClr val="black"/>
                </a:solidFill>
              </a:rPr>
              <a:t>•</a:t>
            </a:r>
            <a:r>
              <a:rPr lang="ko-KR" altLang="en-US" sz="2400" dirty="0" smtClean="0">
                <a:solidFill>
                  <a:prstClr val="black"/>
                </a:solidFill>
              </a:rPr>
              <a:t>조   원</a:t>
            </a:r>
            <a:r>
              <a:rPr lang="en-US" altLang="ko-KR" sz="2400" dirty="0" smtClean="0">
                <a:solidFill>
                  <a:prstClr val="black"/>
                </a:solidFill>
              </a:rPr>
              <a:t>:</a:t>
            </a:r>
            <a:endParaRPr lang="ko-KR" altLang="en-US" sz="24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5157192"/>
            <a:ext cx="73448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prstClr val="black"/>
                </a:solidFill>
              </a:rPr>
              <a:t>강경민 </a:t>
            </a:r>
            <a:r>
              <a:rPr lang="ko-KR" altLang="en-US" sz="2400" dirty="0" err="1">
                <a:solidFill>
                  <a:prstClr val="black"/>
                </a:solidFill>
              </a:rPr>
              <a:t>윤내경</a:t>
            </a:r>
            <a:r>
              <a:rPr lang="ko-KR" altLang="en-US" sz="2400" dirty="0">
                <a:solidFill>
                  <a:prstClr val="black"/>
                </a:solidFill>
              </a:rPr>
              <a:t> 김건호 심준용 이명하 염수빈 </a:t>
            </a:r>
            <a:endParaRPr lang="en-US" altLang="ko-KR" sz="2400" dirty="0">
              <a:solidFill>
                <a:prstClr val="black"/>
              </a:solidFill>
            </a:endParaRPr>
          </a:p>
          <a:p>
            <a:r>
              <a:rPr lang="ko-KR" altLang="en-US" sz="2400" dirty="0" smtClean="0">
                <a:solidFill>
                  <a:prstClr val="black"/>
                </a:solidFill>
              </a:rPr>
              <a:t>이민혜 </a:t>
            </a:r>
            <a:r>
              <a:rPr lang="ko-KR" altLang="en-US" sz="2400" dirty="0">
                <a:solidFill>
                  <a:prstClr val="black"/>
                </a:solidFill>
              </a:rPr>
              <a:t>김승아 조현우 </a:t>
            </a:r>
            <a:r>
              <a:rPr lang="ko-KR" altLang="en-US" sz="2400" dirty="0" smtClean="0">
                <a:solidFill>
                  <a:prstClr val="black"/>
                </a:solidFill>
              </a:rPr>
              <a:t>김시현 손정효</a:t>
            </a:r>
            <a:endParaRPr lang="ko-KR" altLang="en-US" sz="2400" dirty="0">
              <a:solidFill>
                <a:prstClr val="black"/>
              </a:solidFill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2665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altLang="ko-KR" dirty="0" smtClean="0"/>
          </a:p>
          <a:p>
            <a:pPr algn="ctr"/>
            <a:endParaRPr lang="en-US" altLang="ko-KR" dirty="0"/>
          </a:p>
          <a:p>
            <a:pPr algn="ctr"/>
            <a:endParaRPr lang="en-US" altLang="ko-KR" dirty="0" smtClean="0"/>
          </a:p>
          <a:p>
            <a:pPr algn="ctr"/>
            <a:r>
              <a:rPr lang="ko-KR" altLang="en-US" dirty="0" smtClean="0"/>
              <a:t>지역사회 </a:t>
            </a:r>
            <a:r>
              <a:rPr lang="ko-KR" altLang="en-US" dirty="0"/>
              <a:t>통합을 위해 필요한 것으로 학생들이 살기 좋은 도시를 </a:t>
            </a:r>
            <a:r>
              <a:rPr lang="ko-KR" altLang="en-US" dirty="0" err="1"/>
              <a:t>만드는게</a:t>
            </a:r>
            <a:r>
              <a:rPr lang="ko-KR" altLang="en-US" dirty="0"/>
              <a:t>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7169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ko-KR" altLang="en-US" dirty="0"/>
              <a:t>학생들이 살기 좋은 도시를 만들기 위해서 할 수 있는 것은 </a:t>
            </a:r>
            <a:br>
              <a:rPr lang="ko-KR" altLang="en-US" dirty="0"/>
            </a:br>
            <a:endParaRPr lang="ko-KR" altLang="en-US" dirty="0"/>
          </a:p>
          <a:p>
            <a:r>
              <a:rPr lang="en-US" altLang="ko-KR" dirty="0"/>
              <a:t>1.</a:t>
            </a:r>
            <a:r>
              <a:rPr lang="ko-KR" altLang="en-US" dirty="0"/>
              <a:t>수행평가를 없애자</a:t>
            </a:r>
          </a:p>
          <a:p>
            <a:r>
              <a:rPr lang="en-US" altLang="ko-KR" dirty="0"/>
              <a:t>2.</a:t>
            </a:r>
            <a:r>
              <a:rPr lang="ko-KR" altLang="en-US" dirty="0"/>
              <a:t>교과서를 무료로 나누어 주자</a:t>
            </a:r>
          </a:p>
          <a:p>
            <a:r>
              <a:rPr lang="en-US" altLang="ko-KR" dirty="0"/>
              <a:t>3.</a:t>
            </a:r>
            <a:r>
              <a:rPr lang="ko-KR" altLang="en-US" dirty="0"/>
              <a:t>등교시간을 </a:t>
            </a:r>
            <a:r>
              <a:rPr lang="en-US" altLang="ko-KR" dirty="0"/>
              <a:t>9</a:t>
            </a:r>
            <a:r>
              <a:rPr lang="ko-KR" altLang="en-US" dirty="0"/>
              <a:t>시 </a:t>
            </a:r>
            <a:r>
              <a:rPr lang="en-US" altLang="ko-KR" dirty="0"/>
              <a:t>30</a:t>
            </a:r>
            <a:r>
              <a:rPr lang="ko-KR" altLang="en-US" dirty="0"/>
              <a:t>분으로 늦추자</a:t>
            </a:r>
          </a:p>
          <a:p>
            <a:r>
              <a:rPr lang="en-US" altLang="ko-KR" dirty="0"/>
              <a:t>4.</a:t>
            </a:r>
            <a:r>
              <a:rPr lang="ko-KR" altLang="en-US" dirty="0"/>
              <a:t>급식을 무료로 주자</a:t>
            </a:r>
          </a:p>
          <a:p>
            <a:r>
              <a:rPr lang="en-US" altLang="ko-KR" dirty="0"/>
              <a:t>5.</a:t>
            </a:r>
            <a:r>
              <a:rPr lang="ko-KR" altLang="en-US" dirty="0"/>
              <a:t>사교육을 줄이고 여가시간을 늘려서 다양한 활동을 할 수 있게 하자</a:t>
            </a:r>
          </a:p>
          <a:p>
            <a:r>
              <a:rPr lang="en-US" altLang="ko-KR" dirty="0"/>
              <a:t>6.</a:t>
            </a:r>
            <a:r>
              <a:rPr lang="ko-KR" altLang="en-US" dirty="0"/>
              <a:t>야간자율학습을 없애자</a:t>
            </a:r>
          </a:p>
          <a:p>
            <a:r>
              <a:rPr lang="en-US" altLang="ko-KR" dirty="0"/>
              <a:t>7.</a:t>
            </a:r>
            <a:r>
              <a:rPr lang="ko-KR" altLang="en-US" dirty="0"/>
              <a:t>자신이 좋아하는 과목을 공부해 대학에 갈 수 있게 하자</a:t>
            </a:r>
          </a:p>
          <a:p>
            <a:r>
              <a:rPr lang="en-US" altLang="ko-KR" dirty="0"/>
              <a:t>8.</a:t>
            </a:r>
            <a:r>
              <a:rPr lang="ko-KR" altLang="en-US" dirty="0"/>
              <a:t>실기위주의 교육을 하자</a:t>
            </a:r>
          </a:p>
          <a:p>
            <a:r>
              <a:rPr lang="en-US" altLang="ko-KR" dirty="0"/>
              <a:t>9.</a:t>
            </a:r>
            <a:r>
              <a:rPr lang="ko-KR" altLang="en-US" dirty="0"/>
              <a:t>편안한 교복을 만들자</a:t>
            </a:r>
          </a:p>
          <a:p>
            <a:r>
              <a:rPr lang="en-US" altLang="ko-KR" dirty="0"/>
              <a:t>10.</a:t>
            </a:r>
            <a:r>
              <a:rPr lang="ko-KR" altLang="en-US" dirty="0"/>
              <a:t>학생들이 다양한 삶을 체험하기 위해 체험학습공간을 만들자</a:t>
            </a:r>
          </a:p>
          <a:p>
            <a:r>
              <a:rPr lang="en-US" altLang="ko-KR" dirty="0"/>
              <a:t>11.</a:t>
            </a:r>
            <a:r>
              <a:rPr lang="ko-KR" altLang="en-US" dirty="0"/>
              <a:t>학교행사활동을 늘리자</a:t>
            </a:r>
            <a:r>
              <a:rPr lang="en-US" altLang="ko-KR" dirty="0"/>
              <a:t>(</a:t>
            </a:r>
            <a:r>
              <a:rPr lang="ko-KR" altLang="en-US" dirty="0"/>
              <a:t>사고력</a:t>
            </a:r>
            <a:r>
              <a:rPr lang="en-US" altLang="ko-KR" dirty="0"/>
              <a:t>,</a:t>
            </a:r>
            <a:r>
              <a:rPr lang="ko-KR" altLang="en-US" dirty="0"/>
              <a:t>창의력을 늘리는 행사를 하자</a:t>
            </a:r>
            <a:r>
              <a:rPr lang="en-US" altLang="ko-KR" dirty="0"/>
              <a:t>)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475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 descr="https://confirm.mail.daum.net/confirmapi/v1/users/2silent%40hanmail.net/cmails/20180714144455.YSPe_ZlkTe-pFju--ypbWA%402silent.hanmail.net/recipients/2silent%40hanmail.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735263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confirm.mail.daum.net/confirmapi/v1/users/2silent%40hanmail.net/cmails/20180714144455.YSPe_ZlkTe-pFju--ypbWA%402silent.hanmail.net/recipients/2silent%40hanmail.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735263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내용 개체 틀 6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ko-KR" altLang="en-US" dirty="0" smtClean="0"/>
              <a:t>작은 문제부터 해결하는 능력을 기른다</a:t>
            </a:r>
            <a:endParaRPr lang="en-US" altLang="ko-KR" dirty="0" smtClean="0"/>
          </a:p>
          <a:p>
            <a:r>
              <a:rPr lang="ko-KR" altLang="en-US" dirty="0" smtClean="0"/>
              <a:t>스스로 공부하는 법을 기른다</a:t>
            </a:r>
            <a:endParaRPr lang="en-US" altLang="ko-KR" dirty="0" smtClean="0"/>
          </a:p>
          <a:p>
            <a:r>
              <a:rPr lang="ko-KR" altLang="en-US" dirty="0" smtClean="0"/>
              <a:t>학생 스스로 자부심을 가지지만 자만심은 가지지 말자</a:t>
            </a:r>
            <a:endParaRPr lang="en-US" altLang="ko-KR" dirty="0" smtClean="0"/>
          </a:p>
          <a:p>
            <a:r>
              <a:rPr lang="ko-KR" altLang="en-US" dirty="0" smtClean="0"/>
              <a:t>서로서로 소통하고 </a:t>
            </a:r>
            <a:r>
              <a:rPr lang="ko-KR" altLang="en-US" dirty="0" err="1" smtClean="0"/>
              <a:t>모둠</a:t>
            </a:r>
            <a:r>
              <a:rPr lang="ko-KR" altLang="en-US" dirty="0" smtClean="0"/>
              <a:t> 공간을 만들자</a:t>
            </a:r>
            <a:endParaRPr lang="en-US" altLang="ko-KR" dirty="0" smtClean="0"/>
          </a:p>
          <a:p>
            <a:r>
              <a:rPr lang="ko-KR" altLang="en-US" dirty="0" smtClean="0"/>
              <a:t>서로서로 배려하는 자세를 가지자</a:t>
            </a:r>
            <a:endParaRPr lang="en-US" altLang="ko-KR" dirty="0" smtClean="0"/>
          </a:p>
          <a:p>
            <a:r>
              <a:rPr lang="ko-KR" altLang="en-US" dirty="0" smtClean="0"/>
              <a:t>학생들이 사회활동참여를 적극적으로 하자</a:t>
            </a:r>
            <a:endParaRPr lang="en-US" altLang="ko-KR" dirty="0" smtClean="0"/>
          </a:p>
          <a:p>
            <a:r>
              <a:rPr lang="ko-KR" altLang="en-US" dirty="0" smtClean="0"/>
              <a:t>학생들이 자기자신의 의견을 잘 표현할 수 있도록 하자</a:t>
            </a:r>
            <a:endParaRPr lang="en-US" altLang="ko-KR" dirty="0" smtClean="0"/>
          </a:p>
          <a:p>
            <a:r>
              <a:rPr lang="ko-KR" altLang="en-US" dirty="0" smtClean="0"/>
              <a:t>학생 스스로 미래를 준비하기 위해 많은 직업 체험을 하자</a:t>
            </a:r>
            <a:endParaRPr lang="en-US" altLang="ko-KR" dirty="0" smtClean="0"/>
          </a:p>
          <a:p>
            <a:r>
              <a:rPr lang="ko-KR" altLang="en-US" dirty="0" smtClean="0"/>
              <a:t>부모님이나 연장자들과 소통을 많이 해서 지혜를 얻고 경험을 얻자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454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2167688"/>
            <a:ext cx="9144000" cy="21974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1988840"/>
            <a:ext cx="9144000" cy="1068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0" y="4437112"/>
            <a:ext cx="9144000" cy="720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178" y="2174060"/>
            <a:ext cx="911682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prstClr val="black"/>
                </a:solidFill>
              </a:rPr>
              <a:t>8</a:t>
            </a:r>
            <a:r>
              <a:rPr lang="ko-KR" altLang="en-US" sz="5400" dirty="0" smtClean="0">
                <a:solidFill>
                  <a:prstClr val="black"/>
                </a:solidFill>
              </a:rPr>
              <a:t>조</a:t>
            </a:r>
            <a:r>
              <a:rPr lang="en-US" altLang="ko-KR" sz="3200" dirty="0" smtClean="0">
                <a:solidFill>
                  <a:prstClr val="black"/>
                </a:solidFill>
              </a:rPr>
              <a:t>: (</a:t>
            </a:r>
            <a:r>
              <a:rPr lang="ko-KR" altLang="en-US" sz="3200" dirty="0" smtClean="0">
                <a:solidFill>
                  <a:prstClr val="black"/>
                </a:solidFill>
              </a:rPr>
              <a:t>자살예방</a:t>
            </a:r>
            <a:r>
              <a:rPr lang="en-US" altLang="ko-KR" sz="5400" dirty="0" smtClean="0"/>
              <a:t>·</a:t>
            </a:r>
            <a:r>
              <a:rPr lang="ko-KR" altLang="en-US" sz="3200" dirty="0" smtClean="0"/>
              <a:t>생명존중</a:t>
            </a:r>
            <a:r>
              <a:rPr lang="en-US" altLang="ko-KR" sz="3200" dirty="0" smtClean="0"/>
              <a:t>)</a:t>
            </a:r>
          </a:p>
          <a:p>
            <a:endParaRPr lang="en-US" altLang="ko-KR" sz="2800" dirty="0"/>
          </a:p>
          <a:p>
            <a:endParaRPr lang="ko-KR" altLang="en-US" sz="54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2852936"/>
            <a:ext cx="86409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prstClr val="black"/>
                </a:solidFill>
              </a:rPr>
              <a:t>‘</a:t>
            </a:r>
            <a:r>
              <a:rPr lang="ko-KR" altLang="en-US" sz="2400" dirty="0" smtClean="0">
                <a:solidFill>
                  <a:prstClr val="black"/>
                </a:solidFill>
              </a:rPr>
              <a:t>자살을 줄이고 생명을 소중히 생각하기 위해서 토의를 해 볼까요</a:t>
            </a:r>
            <a:r>
              <a:rPr lang="en-US" altLang="ko-KR" sz="2400" dirty="0" smtClean="0">
                <a:solidFill>
                  <a:prstClr val="black"/>
                </a:solidFill>
              </a:rPr>
              <a:t>?’</a:t>
            </a:r>
          </a:p>
          <a:p>
            <a:endParaRPr lang="en-US" altLang="ko-KR" sz="2400" dirty="0" smtClean="0">
              <a:solidFill>
                <a:prstClr val="black"/>
              </a:solidFill>
            </a:endParaRPr>
          </a:p>
          <a:p>
            <a:endParaRPr lang="en-US" altLang="ko-KR" sz="2400" dirty="0" smtClean="0">
              <a:solidFill>
                <a:prstClr val="black"/>
              </a:solidFill>
            </a:endParaRPr>
          </a:p>
          <a:p>
            <a:endParaRPr lang="en-US" altLang="ko-KR" sz="2400" dirty="0">
              <a:solidFill>
                <a:prstClr val="black"/>
              </a:solidFill>
            </a:endParaRPr>
          </a:p>
          <a:p>
            <a:r>
              <a:rPr lang="en-US" altLang="ko-KR" sz="2400" dirty="0" smtClean="0">
                <a:solidFill>
                  <a:prstClr val="black"/>
                </a:solidFill>
              </a:rPr>
              <a:t>•</a:t>
            </a:r>
            <a:r>
              <a:rPr lang="ko-KR" altLang="en-US" sz="2400" dirty="0" err="1" smtClean="0">
                <a:solidFill>
                  <a:prstClr val="black"/>
                </a:solidFill>
              </a:rPr>
              <a:t>조역자</a:t>
            </a:r>
            <a:r>
              <a:rPr lang="en-US" altLang="ko-KR" sz="2400" dirty="0" smtClean="0">
                <a:solidFill>
                  <a:prstClr val="black"/>
                </a:solidFill>
              </a:rPr>
              <a:t>:  </a:t>
            </a:r>
            <a:r>
              <a:rPr lang="ko-KR" altLang="en-US" sz="2400" dirty="0" err="1" smtClean="0">
                <a:solidFill>
                  <a:prstClr val="black"/>
                </a:solidFill>
              </a:rPr>
              <a:t>윤미애</a:t>
            </a:r>
            <a:r>
              <a:rPr lang="en-US" altLang="ko-KR" sz="2400" dirty="0" smtClean="0">
                <a:solidFill>
                  <a:prstClr val="black"/>
                </a:solidFill>
              </a:rPr>
              <a:t> </a:t>
            </a:r>
          </a:p>
          <a:p>
            <a:r>
              <a:rPr lang="en-US" altLang="ko-KR" sz="2400" dirty="0">
                <a:solidFill>
                  <a:prstClr val="black"/>
                </a:solidFill>
              </a:rPr>
              <a:t>•</a:t>
            </a:r>
            <a:r>
              <a:rPr lang="ko-KR" altLang="en-US" sz="2400" dirty="0">
                <a:solidFill>
                  <a:prstClr val="black"/>
                </a:solidFill>
              </a:rPr>
              <a:t>발표자</a:t>
            </a:r>
            <a:r>
              <a:rPr lang="en-US" altLang="ko-KR" sz="2400" dirty="0">
                <a:solidFill>
                  <a:prstClr val="black"/>
                </a:solidFill>
              </a:rPr>
              <a:t>: </a:t>
            </a:r>
          </a:p>
          <a:p>
            <a:r>
              <a:rPr lang="en-US" altLang="ko-KR" sz="2400" dirty="0" smtClean="0">
                <a:solidFill>
                  <a:prstClr val="black"/>
                </a:solidFill>
              </a:rPr>
              <a:t>•</a:t>
            </a:r>
            <a:r>
              <a:rPr lang="ko-KR" altLang="en-US" sz="2400" dirty="0">
                <a:solidFill>
                  <a:prstClr val="black"/>
                </a:solidFill>
              </a:rPr>
              <a:t>조   원</a:t>
            </a:r>
            <a:r>
              <a:rPr lang="en-US" altLang="ko-KR" sz="2400" dirty="0" smtClean="0">
                <a:solidFill>
                  <a:prstClr val="black"/>
                </a:solidFill>
              </a:rPr>
              <a:t>:</a:t>
            </a:r>
            <a:endParaRPr lang="ko-KR" altLang="en-US" sz="24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5168" y="4338342"/>
            <a:ext cx="77768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2400" dirty="0" smtClean="0">
              <a:solidFill>
                <a:prstClr val="black"/>
              </a:solidFill>
            </a:endParaRPr>
          </a:p>
          <a:p>
            <a:endParaRPr lang="en-US" altLang="ko-KR" sz="2400" dirty="0" smtClean="0">
              <a:solidFill>
                <a:prstClr val="black"/>
              </a:solidFill>
            </a:endParaRPr>
          </a:p>
          <a:p>
            <a:r>
              <a:rPr lang="en-US" altLang="ko-KR" sz="2400" dirty="0" smtClean="0">
                <a:solidFill>
                  <a:prstClr val="black"/>
                </a:solidFill>
              </a:rPr>
              <a:t> </a:t>
            </a:r>
            <a:r>
              <a:rPr lang="ko-KR" altLang="en-US" sz="2400" dirty="0" smtClean="0">
                <a:solidFill>
                  <a:prstClr val="black"/>
                </a:solidFill>
              </a:rPr>
              <a:t>이욱재</a:t>
            </a:r>
            <a:endParaRPr lang="en-US" altLang="ko-KR" sz="2400" dirty="0">
              <a:solidFill>
                <a:prstClr val="black"/>
              </a:solidFill>
            </a:endParaRPr>
          </a:p>
          <a:p>
            <a:r>
              <a:rPr lang="ko-KR" altLang="en-US" sz="2400" dirty="0" smtClean="0">
                <a:solidFill>
                  <a:prstClr val="black"/>
                </a:solidFill>
              </a:rPr>
              <a:t> </a:t>
            </a:r>
            <a:r>
              <a:rPr lang="ko-KR" altLang="en-US" sz="2400" dirty="0">
                <a:solidFill>
                  <a:prstClr val="black"/>
                </a:solidFill>
              </a:rPr>
              <a:t>송승완 </a:t>
            </a:r>
            <a:r>
              <a:rPr lang="ko-KR" altLang="en-US" sz="2400" dirty="0" smtClean="0">
                <a:solidFill>
                  <a:prstClr val="black"/>
                </a:solidFill>
              </a:rPr>
              <a:t> </a:t>
            </a:r>
            <a:r>
              <a:rPr lang="ko-KR" altLang="en-US" sz="2400" dirty="0" smtClean="0">
                <a:solidFill>
                  <a:prstClr val="black"/>
                </a:solidFill>
              </a:rPr>
              <a:t>최  선  </a:t>
            </a:r>
            <a:r>
              <a:rPr lang="ko-KR" altLang="en-US" sz="2400" dirty="0">
                <a:solidFill>
                  <a:prstClr val="black"/>
                </a:solidFill>
              </a:rPr>
              <a:t>진수연 김선우 김현선 </a:t>
            </a:r>
            <a:endParaRPr lang="en-US" altLang="ko-KR" sz="2400" dirty="0">
              <a:solidFill>
                <a:prstClr val="black"/>
              </a:solidFill>
            </a:endParaRPr>
          </a:p>
          <a:p>
            <a:r>
              <a:rPr lang="ko-KR" altLang="en-US" sz="2400" dirty="0" smtClean="0">
                <a:solidFill>
                  <a:prstClr val="black"/>
                </a:solidFill>
              </a:rPr>
              <a:t> 유소영 </a:t>
            </a:r>
            <a:r>
              <a:rPr lang="ko-KR" altLang="en-US" sz="2400" dirty="0" err="1">
                <a:solidFill>
                  <a:prstClr val="black"/>
                </a:solidFill>
              </a:rPr>
              <a:t>조아연</a:t>
            </a:r>
            <a:r>
              <a:rPr lang="ko-KR" altLang="en-US" sz="2400" dirty="0">
                <a:solidFill>
                  <a:prstClr val="black"/>
                </a:solidFill>
              </a:rPr>
              <a:t> 윤하영 임덕규 이욱재 이소정 </a:t>
            </a:r>
            <a:r>
              <a:rPr lang="ko-KR" altLang="en-US" sz="2400" dirty="0" smtClean="0">
                <a:solidFill>
                  <a:prstClr val="black"/>
                </a:solidFill>
              </a:rPr>
              <a:t>김경연 </a:t>
            </a:r>
            <a:endParaRPr lang="en-US" altLang="ko-KR" sz="2400" dirty="0" smtClean="0">
              <a:solidFill>
                <a:prstClr val="black"/>
              </a:solidFill>
            </a:endParaRPr>
          </a:p>
          <a:p>
            <a:r>
              <a:rPr lang="ko-KR" altLang="en-US" sz="2400" dirty="0" smtClean="0">
                <a:solidFill>
                  <a:prstClr val="black"/>
                </a:solidFill>
              </a:rPr>
              <a:t> 임원섭</a:t>
            </a:r>
            <a:endParaRPr lang="ko-KR" altLang="en-US" sz="2400" dirty="0">
              <a:solidFill>
                <a:prstClr val="black"/>
              </a:solidFill>
            </a:endParaRPr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0831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ko-KR" altLang="en-US" dirty="0" smtClean="0"/>
              <a:t>최선</a:t>
            </a:r>
            <a:endParaRPr lang="en-US" altLang="ko-KR" dirty="0" smtClean="0"/>
          </a:p>
          <a:p>
            <a:pPr fontAlgn="base"/>
            <a:r>
              <a:rPr lang="ko-KR" altLang="en-US" dirty="0"/>
              <a:t>우리나라가 </a:t>
            </a:r>
            <a:r>
              <a:rPr lang="ko-KR" altLang="en-US" dirty="0" err="1"/>
              <a:t>발전함으로서</a:t>
            </a:r>
            <a:r>
              <a:rPr lang="ko-KR" altLang="en-US" dirty="0"/>
              <a:t> 발생하는 빈부격차 또한 그런 것에서 생겨나는 상대적 박탈감</a:t>
            </a:r>
          </a:p>
          <a:p>
            <a:pPr fontAlgn="base"/>
            <a:r>
              <a:rPr lang="ko-KR" altLang="en-US" dirty="0"/>
              <a:t>취업 난에서의 취업의 부담감</a:t>
            </a:r>
            <a:r>
              <a:rPr lang="en-US" altLang="ko-KR" dirty="0"/>
              <a:t>, </a:t>
            </a:r>
            <a:r>
              <a:rPr lang="ko-KR" altLang="en-US" dirty="0"/>
              <a:t>직장 생활에서의 부담감</a:t>
            </a:r>
            <a:r>
              <a:rPr lang="en-US" altLang="ko-KR" dirty="0"/>
              <a:t>, </a:t>
            </a:r>
            <a:r>
              <a:rPr lang="ko-KR" altLang="en-US" dirty="0"/>
              <a:t>홀로 </a:t>
            </a:r>
            <a:r>
              <a:rPr lang="ko-KR" altLang="en-US" dirty="0" err="1"/>
              <a:t>감당해야하는</a:t>
            </a:r>
            <a:r>
              <a:rPr lang="ko-KR" altLang="en-US" dirty="0"/>
              <a:t> </a:t>
            </a:r>
            <a:r>
              <a:rPr lang="ko-KR" altLang="en-US" dirty="0" err="1"/>
              <a:t>우울감</a:t>
            </a:r>
            <a:endParaRPr lang="ko-KR" altLang="en-US" dirty="0"/>
          </a:p>
          <a:p>
            <a:endParaRPr lang="en-US" altLang="ko-KR" dirty="0" smtClean="0"/>
          </a:p>
          <a:p>
            <a:r>
              <a:rPr lang="ko-KR" altLang="en-US" dirty="0" smtClean="0"/>
              <a:t>진수연</a:t>
            </a:r>
            <a:endParaRPr lang="en-US" altLang="ko-KR" dirty="0" smtClean="0"/>
          </a:p>
          <a:p>
            <a:pPr fontAlgn="base"/>
            <a:r>
              <a:rPr lang="ko-KR" altLang="en-US" dirty="0"/>
              <a:t>성적만을 우선순위로 지향하는 사회에서 미래에 대한 확신이 없음</a:t>
            </a:r>
          </a:p>
          <a:p>
            <a:pPr fontAlgn="base"/>
            <a:r>
              <a:rPr lang="ko-KR" altLang="en-US" dirty="0"/>
              <a:t>도움을 받을 수 없는 학교 폭력</a:t>
            </a:r>
          </a:p>
          <a:p>
            <a:pPr fontAlgn="base"/>
            <a:r>
              <a:rPr lang="ko-KR" altLang="en-US" dirty="0"/>
              <a:t>사회와의 대화 단절</a:t>
            </a:r>
          </a:p>
          <a:p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62930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o-KR" altLang="en-US" dirty="0" smtClean="0"/>
              <a:t>이욱재</a:t>
            </a:r>
            <a:endParaRPr lang="en-US" altLang="ko-KR" dirty="0" smtClean="0"/>
          </a:p>
          <a:p>
            <a:r>
              <a:rPr lang="ko-KR" altLang="en-US" dirty="0"/>
              <a:t>남들과 비교하는 사회</a:t>
            </a:r>
            <a:r>
              <a:rPr lang="en-US" altLang="ko-KR" dirty="0"/>
              <a:t>. </a:t>
            </a:r>
            <a:r>
              <a:rPr lang="ko-KR" altLang="en-US" dirty="0"/>
              <a:t>남의 자산과 자신의 자산을 비교하며 </a:t>
            </a:r>
            <a:r>
              <a:rPr lang="ko-KR" altLang="en-US" dirty="0" err="1"/>
              <a:t>자존감과</a:t>
            </a:r>
            <a:r>
              <a:rPr lang="ko-KR" altLang="en-US" dirty="0"/>
              <a:t> 행복지수를 깎아먹는 사회의 행위</a:t>
            </a:r>
            <a:r>
              <a:rPr lang="en-US" altLang="ko-KR" dirty="0"/>
              <a:t>. (</a:t>
            </a:r>
            <a:r>
              <a:rPr lang="ko-KR" altLang="en-US" dirty="0"/>
              <a:t>물질만능주의 사회의 분위기</a:t>
            </a:r>
            <a:r>
              <a:rPr lang="en-US" altLang="ko-KR" dirty="0"/>
              <a:t>)</a:t>
            </a:r>
            <a:endParaRPr lang="ko-KR" altLang="en-US" dirty="0"/>
          </a:p>
          <a:p>
            <a:endParaRPr lang="en-US" altLang="ko-KR" dirty="0" smtClean="0"/>
          </a:p>
          <a:p>
            <a:r>
              <a:rPr lang="ko-KR" altLang="en-US" dirty="0" smtClean="0"/>
              <a:t>이소정</a:t>
            </a:r>
            <a:endParaRPr lang="en-US" altLang="ko-KR" dirty="0" smtClean="0"/>
          </a:p>
          <a:p>
            <a:r>
              <a:rPr lang="ko-KR" altLang="en-US" dirty="0"/>
              <a:t>학대</a:t>
            </a:r>
            <a:r>
              <a:rPr lang="en-US" altLang="ko-KR" dirty="0"/>
              <a:t>, </a:t>
            </a:r>
            <a:r>
              <a:rPr lang="ko-KR" altLang="en-US" dirty="0"/>
              <a:t>성폭행 같은 범죄에 사회가 불공정한 판결을 내림으로서 국민이 박탈감을 느끼고</a:t>
            </a:r>
            <a:r>
              <a:rPr lang="en-US" altLang="ko-KR" dirty="0"/>
              <a:t>, </a:t>
            </a:r>
            <a:r>
              <a:rPr lang="ko-KR" altLang="en-US" dirty="0"/>
              <a:t>선량한 국민을 지켜주지 못하는 나라에 불안을 느낌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494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o-KR" altLang="en-US" dirty="0" smtClean="0"/>
              <a:t>유소영</a:t>
            </a:r>
            <a:endParaRPr lang="en-US" altLang="ko-KR" dirty="0" smtClean="0"/>
          </a:p>
          <a:p>
            <a:pPr fontAlgn="base"/>
            <a:r>
              <a:rPr lang="ko-KR" altLang="en-US" dirty="0"/>
              <a:t>입시 위주의 사회</a:t>
            </a:r>
            <a:r>
              <a:rPr lang="en-US" altLang="ko-KR" dirty="0"/>
              <a:t>. </a:t>
            </a:r>
            <a:r>
              <a:rPr lang="ko-KR" altLang="en-US" dirty="0"/>
              <a:t>성적으로 인정 받아야만 하는 사회</a:t>
            </a:r>
          </a:p>
          <a:p>
            <a:pPr fontAlgn="base"/>
            <a:r>
              <a:rPr lang="ko-KR" altLang="en-US" dirty="0"/>
              <a:t>사회복지 시스템 미흡</a:t>
            </a:r>
            <a:r>
              <a:rPr lang="en-US" altLang="ko-KR" dirty="0"/>
              <a:t>(*</a:t>
            </a:r>
            <a:r>
              <a:rPr lang="ko-KR" altLang="en-US" dirty="0"/>
              <a:t>중요</a:t>
            </a:r>
            <a:r>
              <a:rPr lang="en-US" altLang="ko-KR" dirty="0"/>
              <a:t>)</a:t>
            </a:r>
            <a:endParaRPr lang="ko-KR" altLang="en-US" dirty="0"/>
          </a:p>
          <a:p>
            <a:pPr fontAlgn="base"/>
            <a:r>
              <a:rPr lang="ko-KR" altLang="en-US" dirty="0"/>
              <a:t>배려가 없는 과도한 경쟁 사회로 인한 </a:t>
            </a:r>
            <a:r>
              <a:rPr lang="ko-KR" altLang="en-US" dirty="0" err="1"/>
              <a:t>우울감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en-US" altLang="ko-KR" dirty="0" smtClean="0"/>
          </a:p>
          <a:p>
            <a:r>
              <a:rPr lang="ko-KR" altLang="en-US" dirty="0" smtClean="0"/>
              <a:t>송승완</a:t>
            </a:r>
            <a:endParaRPr lang="en-US" altLang="ko-KR" dirty="0" smtClean="0"/>
          </a:p>
          <a:p>
            <a:r>
              <a:rPr lang="ko-KR" altLang="en-US" dirty="0"/>
              <a:t>극도의 스트레스를 받았을 때 관리를 해줄 수 있는 시설이 미흡</a:t>
            </a:r>
            <a:r>
              <a:rPr lang="en-US" altLang="ko-KR" dirty="0"/>
              <a:t>. 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485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김선우</a:t>
            </a:r>
            <a:endParaRPr lang="en-US" altLang="ko-KR" dirty="0" smtClean="0"/>
          </a:p>
          <a:p>
            <a:r>
              <a:rPr lang="ko-KR" altLang="en-US" dirty="0"/>
              <a:t>개인적인 시간</a:t>
            </a:r>
            <a:r>
              <a:rPr lang="en-US" altLang="ko-KR" dirty="0"/>
              <a:t>(</a:t>
            </a:r>
            <a:r>
              <a:rPr lang="ko-KR" altLang="en-US" dirty="0"/>
              <a:t>여유</a:t>
            </a:r>
            <a:r>
              <a:rPr lang="en-US" altLang="ko-KR" dirty="0"/>
              <a:t>)</a:t>
            </a:r>
            <a:r>
              <a:rPr lang="ko-KR" altLang="en-US" dirty="0"/>
              <a:t>을 가질 수 없음</a:t>
            </a:r>
            <a:r>
              <a:rPr lang="en-US" altLang="ko-KR" dirty="0"/>
              <a:t>. </a:t>
            </a:r>
            <a:r>
              <a:rPr lang="ko-KR" altLang="en-US" dirty="0"/>
              <a:t>자신의 현재의 시간을 알 수 없는 자신의 미래에 투자</a:t>
            </a:r>
            <a:r>
              <a:rPr lang="en-US" altLang="ko-KR" dirty="0"/>
              <a:t>.(</a:t>
            </a:r>
            <a:r>
              <a:rPr lang="ko-KR" altLang="en-US" dirty="0"/>
              <a:t>대학교 학자금 대출과 같은 것들</a:t>
            </a:r>
            <a:r>
              <a:rPr lang="en-US" altLang="ko-KR" dirty="0"/>
              <a:t>)</a:t>
            </a:r>
            <a:endParaRPr lang="ko-KR" altLang="en-US" dirty="0"/>
          </a:p>
          <a:p>
            <a:endParaRPr lang="en-US" altLang="ko-KR" dirty="0" smtClean="0"/>
          </a:p>
          <a:p>
            <a:r>
              <a:rPr lang="ko-KR" altLang="en-US" dirty="0" smtClean="0"/>
              <a:t>김현선</a:t>
            </a:r>
            <a:endParaRPr lang="en-US" altLang="ko-KR" dirty="0" smtClean="0"/>
          </a:p>
          <a:p>
            <a:r>
              <a:rPr lang="ko-KR" altLang="en-US" dirty="0"/>
              <a:t>커뮤니티나 </a:t>
            </a:r>
            <a:r>
              <a:rPr lang="en-US" altLang="ko-KR" dirty="0"/>
              <a:t>SNS</a:t>
            </a:r>
            <a:r>
              <a:rPr lang="ko-KR" altLang="en-US" dirty="0"/>
              <a:t>를 통한 상대적 박탈감</a:t>
            </a:r>
            <a:r>
              <a:rPr lang="en-US" altLang="ko-KR" dirty="0"/>
              <a:t>.(</a:t>
            </a:r>
            <a:r>
              <a:rPr lang="ko-KR" altLang="en-US" dirty="0"/>
              <a:t>젊은 </a:t>
            </a:r>
            <a:r>
              <a:rPr lang="en-US" altLang="ko-KR" dirty="0"/>
              <a:t>10</a:t>
            </a:r>
            <a:r>
              <a:rPr lang="ko-KR" altLang="en-US" dirty="0"/>
              <a:t>대들의 자살요인 중 하나</a:t>
            </a:r>
            <a:r>
              <a:rPr lang="en-US" altLang="ko-KR" dirty="0"/>
              <a:t>) </a:t>
            </a:r>
            <a:endParaRPr lang="ko-KR" altLang="en-US" dirty="0"/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8842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2167688"/>
            <a:ext cx="9144000" cy="23414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9" name="직사각형 8"/>
          <p:cNvSpPr/>
          <p:nvPr/>
        </p:nvSpPr>
        <p:spPr>
          <a:xfrm>
            <a:off x="0" y="1988840"/>
            <a:ext cx="9144000" cy="1068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1" name="직사각형 10"/>
          <p:cNvSpPr/>
          <p:nvPr/>
        </p:nvSpPr>
        <p:spPr>
          <a:xfrm>
            <a:off x="0" y="4599564"/>
            <a:ext cx="9144000" cy="720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7178" y="2174060"/>
            <a:ext cx="911682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/>
              <a:t>1</a:t>
            </a:r>
            <a:r>
              <a:rPr lang="ko-KR" altLang="en-US" sz="5400" dirty="0" smtClean="0"/>
              <a:t>조</a:t>
            </a:r>
            <a:r>
              <a:rPr lang="en-US" altLang="ko-KR" sz="5400" dirty="0" smtClean="0"/>
              <a:t>: </a:t>
            </a:r>
          </a:p>
          <a:p>
            <a:r>
              <a:rPr lang="en-US" altLang="ko-KR" sz="2400" dirty="0" smtClean="0"/>
              <a:t>‘</a:t>
            </a:r>
            <a:r>
              <a:rPr lang="ko-KR" altLang="en-US" sz="2400" dirty="0" smtClean="0"/>
              <a:t>통합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지역사회 통합을 위해 어떠한 </a:t>
            </a:r>
            <a:r>
              <a:rPr lang="ko-KR" altLang="en-US" sz="2400" dirty="0" err="1" smtClean="0"/>
              <a:t>것들이필요하다고</a:t>
            </a:r>
            <a:r>
              <a:rPr lang="ko-KR" altLang="en-US" sz="2400" dirty="0" smtClean="0"/>
              <a:t> 생각하나요</a:t>
            </a:r>
            <a:r>
              <a:rPr lang="en-US" altLang="ko-KR" sz="2400" dirty="0" smtClean="0"/>
              <a:t>?’</a:t>
            </a:r>
          </a:p>
          <a:p>
            <a:endParaRPr lang="en-US" altLang="ko-KR" sz="2400" dirty="0"/>
          </a:p>
          <a:p>
            <a:endParaRPr lang="ko-KR" alt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5810" y="4611716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prstClr val="black"/>
                </a:solidFill>
              </a:rPr>
              <a:t>•</a:t>
            </a:r>
            <a:r>
              <a:rPr lang="ko-KR" altLang="en-US" sz="2400" dirty="0" err="1" smtClean="0">
                <a:solidFill>
                  <a:prstClr val="black"/>
                </a:solidFill>
              </a:rPr>
              <a:t>조역자</a:t>
            </a:r>
            <a:r>
              <a:rPr lang="en-US" altLang="ko-KR" sz="2400" dirty="0" smtClean="0">
                <a:solidFill>
                  <a:prstClr val="black"/>
                </a:solidFill>
              </a:rPr>
              <a:t>: </a:t>
            </a:r>
            <a:r>
              <a:rPr lang="ko-KR" altLang="en-US" sz="2400" dirty="0" smtClean="0">
                <a:solidFill>
                  <a:prstClr val="black"/>
                </a:solidFill>
              </a:rPr>
              <a:t>최옥주</a:t>
            </a:r>
            <a:r>
              <a:rPr lang="en-US" altLang="ko-KR" sz="2400" dirty="0" smtClean="0">
                <a:solidFill>
                  <a:prstClr val="black"/>
                </a:solidFill>
              </a:rPr>
              <a:t> </a:t>
            </a:r>
          </a:p>
          <a:p>
            <a:r>
              <a:rPr lang="en-US" altLang="ko-KR" sz="2400" dirty="0" smtClean="0">
                <a:solidFill>
                  <a:prstClr val="black"/>
                </a:solidFill>
              </a:rPr>
              <a:t>•</a:t>
            </a:r>
            <a:r>
              <a:rPr lang="ko-KR" altLang="en-US" sz="2400" dirty="0" smtClean="0">
                <a:solidFill>
                  <a:prstClr val="black"/>
                </a:solidFill>
              </a:rPr>
              <a:t>발표자</a:t>
            </a:r>
            <a:r>
              <a:rPr lang="en-US" altLang="ko-KR" sz="2400" dirty="0" smtClean="0">
                <a:solidFill>
                  <a:prstClr val="black"/>
                </a:solidFill>
              </a:rPr>
              <a:t>: </a:t>
            </a:r>
            <a:endParaRPr lang="en-US" altLang="ko-KR" sz="2400" dirty="0" smtClean="0">
              <a:solidFill>
                <a:prstClr val="black"/>
              </a:solidFill>
            </a:endParaRPr>
          </a:p>
          <a:p>
            <a:r>
              <a:rPr lang="en-US" altLang="ko-KR" sz="2400" dirty="0" smtClean="0">
                <a:solidFill>
                  <a:prstClr val="black"/>
                </a:solidFill>
              </a:rPr>
              <a:t>•</a:t>
            </a:r>
            <a:r>
              <a:rPr lang="ko-KR" altLang="en-US" sz="2400" dirty="0">
                <a:solidFill>
                  <a:prstClr val="black"/>
                </a:solidFill>
              </a:rPr>
              <a:t>조 </a:t>
            </a:r>
            <a:r>
              <a:rPr lang="ko-KR" altLang="en-US" sz="2400" dirty="0" smtClean="0">
                <a:solidFill>
                  <a:prstClr val="black"/>
                </a:solidFill>
              </a:rPr>
              <a:t>원</a:t>
            </a:r>
            <a:r>
              <a:rPr lang="en-US" altLang="ko-KR" sz="2400" dirty="0" smtClean="0">
                <a:solidFill>
                  <a:prstClr val="black"/>
                </a:solidFill>
              </a:rPr>
              <a:t>:</a:t>
            </a:r>
            <a:endParaRPr lang="ko-KR" altLang="en-US" sz="24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24282" y="4365104"/>
            <a:ext cx="863136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2300" dirty="0" smtClean="0">
              <a:solidFill>
                <a:prstClr val="black"/>
              </a:solidFill>
            </a:endParaRPr>
          </a:p>
          <a:p>
            <a:endParaRPr lang="en-US" altLang="ko-KR" sz="2300" dirty="0" smtClean="0">
              <a:solidFill>
                <a:prstClr val="black"/>
              </a:solidFill>
            </a:endParaRPr>
          </a:p>
          <a:p>
            <a:r>
              <a:rPr lang="ko-KR" altLang="en-US" sz="2300" dirty="0" err="1" smtClean="0">
                <a:solidFill>
                  <a:prstClr val="black"/>
                </a:solidFill>
              </a:rPr>
              <a:t>박지유</a:t>
            </a:r>
            <a:endParaRPr lang="en-US" altLang="ko-KR" sz="2300" dirty="0" smtClean="0">
              <a:solidFill>
                <a:prstClr val="black"/>
              </a:solidFill>
            </a:endParaRPr>
          </a:p>
          <a:p>
            <a:r>
              <a:rPr lang="ko-KR" altLang="en-US" sz="2300" dirty="0" smtClean="0">
                <a:solidFill>
                  <a:prstClr val="black"/>
                </a:solidFill>
              </a:rPr>
              <a:t>김동재  </a:t>
            </a:r>
            <a:r>
              <a:rPr lang="ko-KR" altLang="en-US" sz="2300" dirty="0">
                <a:solidFill>
                  <a:prstClr val="black"/>
                </a:solidFill>
              </a:rPr>
              <a:t>고은혜 김나연 강윤아 김성아 김혜민 </a:t>
            </a:r>
            <a:r>
              <a:rPr lang="ko-KR" altLang="en-US" sz="2300" dirty="0" smtClean="0">
                <a:solidFill>
                  <a:prstClr val="black"/>
                </a:solidFill>
              </a:rPr>
              <a:t> </a:t>
            </a:r>
            <a:r>
              <a:rPr lang="ko-KR" altLang="en-US" sz="2300" dirty="0">
                <a:solidFill>
                  <a:prstClr val="black"/>
                </a:solidFill>
              </a:rPr>
              <a:t>배서윤 </a:t>
            </a:r>
            <a:endParaRPr lang="en-US" altLang="ko-KR" sz="2300" dirty="0" smtClean="0">
              <a:solidFill>
                <a:prstClr val="black"/>
              </a:solidFill>
            </a:endParaRPr>
          </a:p>
          <a:p>
            <a:r>
              <a:rPr lang="ko-KR" altLang="en-US" sz="2300" dirty="0" smtClean="0">
                <a:solidFill>
                  <a:prstClr val="black"/>
                </a:solidFill>
              </a:rPr>
              <a:t>김용수 </a:t>
            </a:r>
            <a:r>
              <a:rPr lang="ko-KR" altLang="en-US" sz="2300" dirty="0" err="1">
                <a:solidFill>
                  <a:prstClr val="black"/>
                </a:solidFill>
              </a:rPr>
              <a:t>조주연</a:t>
            </a:r>
            <a:r>
              <a:rPr lang="ko-KR" altLang="en-US" sz="2300" dirty="0">
                <a:solidFill>
                  <a:prstClr val="black"/>
                </a:solidFill>
              </a:rPr>
              <a:t> </a:t>
            </a:r>
            <a:r>
              <a:rPr lang="ko-KR" altLang="en-US" sz="2300" dirty="0" smtClean="0">
                <a:solidFill>
                  <a:prstClr val="black"/>
                </a:solidFill>
              </a:rPr>
              <a:t> </a:t>
            </a:r>
            <a:r>
              <a:rPr lang="ko-KR" altLang="en-US" sz="2300" dirty="0" err="1" smtClean="0">
                <a:solidFill>
                  <a:prstClr val="black"/>
                </a:solidFill>
              </a:rPr>
              <a:t>박지유</a:t>
            </a:r>
            <a:r>
              <a:rPr lang="ko-KR" altLang="en-US" sz="2300" dirty="0" smtClean="0">
                <a:solidFill>
                  <a:prstClr val="black"/>
                </a:solidFill>
              </a:rPr>
              <a:t> 이현우 </a:t>
            </a:r>
            <a:r>
              <a:rPr lang="ko-KR" altLang="en-US" sz="2300" dirty="0">
                <a:solidFill>
                  <a:prstClr val="black"/>
                </a:solidFill>
              </a:rPr>
              <a:t>김민혁 이규현 </a:t>
            </a:r>
            <a:r>
              <a:rPr lang="ko-KR" altLang="en-US" sz="2300" dirty="0" smtClean="0">
                <a:solidFill>
                  <a:prstClr val="black"/>
                </a:solidFill>
              </a:rPr>
              <a:t> 한진희</a:t>
            </a:r>
            <a:endParaRPr lang="ko-KR" altLang="en-US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김경연</a:t>
            </a:r>
            <a:endParaRPr lang="en-US" altLang="ko-KR" dirty="0" smtClean="0"/>
          </a:p>
          <a:p>
            <a:pPr fontAlgn="base"/>
            <a:r>
              <a:rPr lang="ko-KR" altLang="en-US" dirty="0"/>
              <a:t>자신이 잘하고 좋아하는 일을 찾는 사회분위기가 조성되지 않음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자신의 가치를 실현할 수 있는 프로그램이 </a:t>
            </a:r>
            <a:r>
              <a:rPr lang="ko-KR" altLang="en-US" dirty="0" err="1"/>
              <a:t>부족함으로서</a:t>
            </a:r>
            <a:r>
              <a:rPr lang="ko-KR" altLang="en-US" dirty="0"/>
              <a:t> 생기는 박탈감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ko-KR" altLang="en-US" dirty="0"/>
              <a:t>개선되지 않는 국민 전체의 만성 우울증</a:t>
            </a:r>
            <a:r>
              <a:rPr lang="en-US" altLang="ko-KR" dirty="0"/>
              <a:t>. 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985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13008" y="2203880"/>
            <a:ext cx="9144000" cy="20882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1988840"/>
            <a:ext cx="9144000" cy="1068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0" y="4327928"/>
            <a:ext cx="9144000" cy="720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178" y="2174060"/>
            <a:ext cx="911682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prstClr val="black"/>
                </a:solidFill>
              </a:rPr>
              <a:t>9</a:t>
            </a:r>
            <a:r>
              <a:rPr lang="ko-KR" altLang="en-US" sz="5400" dirty="0" smtClean="0">
                <a:solidFill>
                  <a:prstClr val="black"/>
                </a:solidFill>
              </a:rPr>
              <a:t>조</a:t>
            </a:r>
            <a:r>
              <a:rPr lang="en-US" altLang="ko-KR" sz="5400" dirty="0">
                <a:solidFill>
                  <a:prstClr val="black"/>
                </a:solidFill>
              </a:rPr>
              <a:t>: </a:t>
            </a:r>
            <a:r>
              <a:rPr lang="en-US" altLang="ko-KR" sz="3200" dirty="0">
                <a:solidFill>
                  <a:prstClr val="black"/>
                </a:solidFill>
              </a:rPr>
              <a:t>(</a:t>
            </a:r>
            <a:r>
              <a:rPr lang="ko-KR" altLang="en-US" sz="3200" dirty="0">
                <a:solidFill>
                  <a:prstClr val="black"/>
                </a:solidFill>
              </a:rPr>
              <a:t>소통</a:t>
            </a:r>
            <a:r>
              <a:rPr lang="en-US" altLang="ko-KR" sz="3200" dirty="0"/>
              <a:t>·</a:t>
            </a:r>
            <a:r>
              <a:rPr lang="ko-KR" altLang="en-US" sz="3200" dirty="0">
                <a:solidFill>
                  <a:prstClr val="black"/>
                </a:solidFill>
              </a:rPr>
              <a:t>공감대 형성</a:t>
            </a:r>
            <a:r>
              <a:rPr lang="en-US" altLang="ko-KR" sz="3200" dirty="0" smtClean="0">
                <a:solidFill>
                  <a:prstClr val="black"/>
                </a:solidFill>
              </a:rPr>
              <a:t>)</a:t>
            </a:r>
          </a:p>
          <a:p>
            <a:r>
              <a:rPr lang="en-US" altLang="ko-KR" sz="2400" dirty="0">
                <a:solidFill>
                  <a:prstClr val="black"/>
                </a:solidFill>
              </a:rPr>
              <a:t>‘</a:t>
            </a:r>
            <a:r>
              <a:rPr lang="ko-KR" altLang="en-US" sz="2400" dirty="0">
                <a:solidFill>
                  <a:prstClr val="black"/>
                </a:solidFill>
              </a:rPr>
              <a:t>자원봉사 활동을 통해 세대 간</a:t>
            </a:r>
            <a:r>
              <a:rPr lang="en-US" altLang="ko-KR" sz="2400" dirty="0">
                <a:solidFill>
                  <a:prstClr val="black"/>
                </a:solidFill>
              </a:rPr>
              <a:t>, </a:t>
            </a:r>
            <a:r>
              <a:rPr lang="ko-KR" altLang="en-US" sz="2400" dirty="0">
                <a:solidFill>
                  <a:prstClr val="black"/>
                </a:solidFill>
              </a:rPr>
              <a:t>계층 간 소통과 공감대 형성을 위해 같이 할 수 있는 활동이 무엇이 있을까요</a:t>
            </a:r>
            <a:r>
              <a:rPr lang="en-US" altLang="ko-KR" sz="2400" dirty="0">
                <a:solidFill>
                  <a:prstClr val="black"/>
                </a:solidFill>
              </a:rPr>
              <a:t>?’</a:t>
            </a:r>
            <a:endParaRPr lang="en-US" altLang="ko-KR" sz="2400" dirty="0"/>
          </a:p>
          <a:p>
            <a:endParaRPr lang="en-US" altLang="ko-KR" sz="3200" dirty="0">
              <a:solidFill>
                <a:prstClr val="black"/>
              </a:solidFill>
            </a:endParaRPr>
          </a:p>
          <a:p>
            <a:endParaRPr lang="ko-KR" altLang="en-US" sz="24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4363932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prstClr val="black"/>
                </a:solidFill>
              </a:rPr>
              <a:t>•</a:t>
            </a:r>
            <a:r>
              <a:rPr lang="ko-KR" altLang="en-US" sz="2400" dirty="0" err="1" smtClean="0">
                <a:solidFill>
                  <a:prstClr val="black"/>
                </a:solidFill>
              </a:rPr>
              <a:t>조역자</a:t>
            </a:r>
            <a:r>
              <a:rPr lang="en-US" altLang="ko-KR" sz="2400" dirty="0" smtClean="0">
                <a:solidFill>
                  <a:prstClr val="black"/>
                </a:solidFill>
              </a:rPr>
              <a:t>: </a:t>
            </a:r>
            <a:r>
              <a:rPr lang="ko-KR" altLang="en-US" sz="2400" dirty="0" smtClean="0">
                <a:solidFill>
                  <a:prstClr val="black"/>
                </a:solidFill>
              </a:rPr>
              <a:t>김은경</a:t>
            </a:r>
            <a:endParaRPr lang="en-US" altLang="ko-KR" sz="2400" dirty="0" smtClean="0">
              <a:solidFill>
                <a:prstClr val="black"/>
              </a:solidFill>
            </a:endParaRPr>
          </a:p>
          <a:p>
            <a:r>
              <a:rPr lang="en-US" altLang="ko-KR" sz="2400" dirty="0">
                <a:solidFill>
                  <a:prstClr val="black"/>
                </a:solidFill>
              </a:rPr>
              <a:t>•</a:t>
            </a:r>
            <a:r>
              <a:rPr lang="ko-KR" altLang="en-US" sz="2400" dirty="0">
                <a:solidFill>
                  <a:prstClr val="black"/>
                </a:solidFill>
              </a:rPr>
              <a:t>발표자</a:t>
            </a:r>
            <a:r>
              <a:rPr lang="en-US" altLang="ko-KR" sz="2400" dirty="0">
                <a:solidFill>
                  <a:prstClr val="black"/>
                </a:solidFill>
              </a:rPr>
              <a:t>: </a:t>
            </a:r>
            <a:r>
              <a:rPr lang="ko-KR" altLang="en-US" sz="2400" dirty="0" err="1" smtClean="0">
                <a:solidFill>
                  <a:prstClr val="black"/>
                </a:solidFill>
              </a:rPr>
              <a:t>이의</a:t>
            </a:r>
            <a:r>
              <a:rPr lang="ko-KR" altLang="en-US" sz="2400" dirty="0" err="1">
                <a:solidFill>
                  <a:prstClr val="black"/>
                </a:solidFill>
              </a:rPr>
              <a:t>미</a:t>
            </a:r>
            <a:endParaRPr lang="en-US" altLang="ko-KR" sz="2400" dirty="0">
              <a:solidFill>
                <a:prstClr val="black"/>
              </a:solidFill>
            </a:endParaRPr>
          </a:p>
          <a:p>
            <a:r>
              <a:rPr lang="en-US" altLang="ko-KR" sz="2400" dirty="0" smtClean="0">
                <a:solidFill>
                  <a:prstClr val="black"/>
                </a:solidFill>
              </a:rPr>
              <a:t>•</a:t>
            </a:r>
            <a:r>
              <a:rPr lang="ko-KR" altLang="en-US" sz="2400" dirty="0">
                <a:solidFill>
                  <a:prstClr val="black"/>
                </a:solidFill>
              </a:rPr>
              <a:t>조   원</a:t>
            </a:r>
            <a:r>
              <a:rPr lang="en-US" altLang="ko-KR" sz="2400" dirty="0" smtClean="0">
                <a:solidFill>
                  <a:prstClr val="black"/>
                </a:solidFill>
              </a:rPr>
              <a:t>:</a:t>
            </a:r>
            <a:endParaRPr lang="ko-KR" altLang="en-US" sz="24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5085184"/>
            <a:ext cx="7200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/>
              <a:t>이철규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정지혜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 </a:t>
            </a:r>
            <a:r>
              <a:rPr lang="ko-KR" altLang="en-US" sz="2400" dirty="0" err="1" smtClean="0"/>
              <a:t>오명승</a:t>
            </a:r>
            <a:r>
              <a:rPr lang="en-US" altLang="ko-KR" sz="2400" dirty="0" smtClean="0"/>
              <a:t> </a:t>
            </a:r>
            <a:r>
              <a:rPr lang="ko-KR" altLang="en-US" sz="2400" dirty="0"/>
              <a:t>오지훈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9422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altLang="ko-KR" dirty="0" smtClean="0"/>
          </a:p>
          <a:p>
            <a:pPr algn="ctr"/>
            <a:endParaRPr lang="en-US" altLang="ko-KR" dirty="0"/>
          </a:p>
          <a:p>
            <a:pPr algn="ctr"/>
            <a:endParaRPr lang="en-US" altLang="ko-KR" dirty="0" smtClean="0"/>
          </a:p>
          <a:p>
            <a:pPr algn="ctr"/>
            <a:r>
              <a:rPr lang="ko-KR" altLang="en-US" dirty="0" smtClean="0"/>
              <a:t>주제 </a:t>
            </a:r>
            <a:r>
              <a:rPr lang="en-US" altLang="ko-KR" dirty="0"/>
              <a:t>: </a:t>
            </a:r>
            <a:r>
              <a:rPr lang="ko-KR" altLang="en-US" dirty="0"/>
              <a:t>가족간의 소통 공감대 형성을 위한 생각과 필요 프로그램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88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ko-KR" altLang="en-US" dirty="0" err="1" smtClean="0"/>
              <a:t>이의미</a:t>
            </a:r>
            <a:endParaRPr lang="en-US" altLang="ko-KR" dirty="0" smtClean="0"/>
          </a:p>
          <a:p>
            <a:r>
              <a:rPr lang="ko-KR" altLang="en-US" dirty="0"/>
              <a:t>현대의 바쁜 일상에서 가족이 모여 대화를 나누거나 같이 생활하는 시간들은 점점 </a:t>
            </a:r>
            <a:r>
              <a:rPr lang="ko-KR" altLang="en-US" dirty="0" err="1"/>
              <a:t>줄어만간다</a:t>
            </a:r>
            <a:r>
              <a:rPr lang="en-US" altLang="ko-KR" dirty="0"/>
              <a:t>. </a:t>
            </a:r>
            <a:r>
              <a:rPr lang="ko-KR" altLang="en-US" dirty="0"/>
              <a:t>그러한 생활들이 점차 서로를 이해하지 못하고 소통과 공감대를 형성하지 못하게 된다</a:t>
            </a:r>
            <a:r>
              <a:rPr lang="en-US" altLang="ko-KR" dirty="0"/>
              <a:t>. </a:t>
            </a:r>
            <a:r>
              <a:rPr lang="ko-KR" altLang="en-US" dirty="0"/>
              <a:t>시작은 거창하지 않더라도 일주일에 한 두 번 이라도 가족과 같이 식사를 하면서 일상의 이야기와 그 동안 같이 식사를 하면서 일상의 이야기와 그 동안이 </a:t>
            </a:r>
            <a:r>
              <a:rPr lang="ko-KR" altLang="en-US" dirty="0" err="1"/>
              <a:t>생활속에서의</a:t>
            </a:r>
            <a:r>
              <a:rPr lang="ko-KR" altLang="en-US" dirty="0"/>
              <a:t> 기쁨과 </a:t>
            </a:r>
            <a:r>
              <a:rPr lang="ko-KR" altLang="en-US" dirty="0" err="1"/>
              <a:t>슬픔등을</a:t>
            </a:r>
            <a:r>
              <a:rPr lang="ko-KR" altLang="en-US" dirty="0"/>
              <a:t> 이야기 해 나가면서 가족간이 공감대를 형성하고 오늘처럼 가족이 참여 할 수 있는 봉사활동을 하면서 대화의 시간을 만들어 나가는 것이 중요하다고 생각한다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584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ko-KR" altLang="en-US" dirty="0" smtClean="0"/>
              <a:t>이철규</a:t>
            </a:r>
            <a:endParaRPr lang="en-US" altLang="ko-KR" dirty="0" smtClean="0"/>
          </a:p>
          <a:p>
            <a:pPr fontAlgn="base"/>
            <a:r>
              <a:rPr lang="ko-KR" altLang="en-US" dirty="0"/>
              <a:t>사회가 발전하면서 핵가족화가 진행되고</a:t>
            </a:r>
            <a:r>
              <a:rPr lang="en-US" altLang="ko-KR" dirty="0"/>
              <a:t>, </a:t>
            </a:r>
            <a:r>
              <a:rPr lang="ko-KR" altLang="en-US" dirty="0"/>
              <a:t>가족간의 소통이 부족한 시대가 되고 있다</a:t>
            </a:r>
            <a:r>
              <a:rPr lang="en-US" altLang="ko-KR" dirty="0"/>
              <a:t>. </a:t>
            </a:r>
            <a:r>
              <a:rPr lang="ko-KR" altLang="en-US" dirty="0"/>
              <a:t>또한 사회적 약자를 위한 배려나 봉사에 대해서도 관심이 부족한 시대에서 살아왔고</a:t>
            </a:r>
            <a:r>
              <a:rPr lang="en-US" altLang="ko-KR" dirty="0"/>
              <a:t>, </a:t>
            </a:r>
            <a:r>
              <a:rPr lang="ko-KR" altLang="en-US" dirty="0"/>
              <a:t>이에 대한 인식의 변화</a:t>
            </a:r>
            <a:r>
              <a:rPr lang="en-US" altLang="ko-KR" dirty="0"/>
              <a:t>, </a:t>
            </a:r>
            <a:r>
              <a:rPr lang="ko-KR" altLang="en-US" dirty="0"/>
              <a:t>사회 분위기의 변화가 필요하다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가족간 소통과 봉사참여를 동사에 만족하기 위해서는 </a:t>
            </a:r>
            <a:r>
              <a:rPr lang="ko-KR" altLang="en-US" dirty="0" err="1"/>
              <a:t>자냐와</a:t>
            </a:r>
            <a:r>
              <a:rPr lang="ko-KR" altLang="en-US" dirty="0"/>
              <a:t> 함께 참여하고</a:t>
            </a:r>
            <a:r>
              <a:rPr lang="en-US" altLang="ko-KR" dirty="0"/>
              <a:t>, </a:t>
            </a:r>
            <a:r>
              <a:rPr lang="ko-KR" altLang="en-US" dirty="0"/>
              <a:t>무언가를 같이 배우고</a:t>
            </a:r>
            <a:r>
              <a:rPr lang="en-US" altLang="ko-KR" dirty="0"/>
              <a:t>, </a:t>
            </a:r>
            <a:r>
              <a:rPr lang="ko-KR" altLang="en-US" dirty="0"/>
              <a:t>이런 활동을 통해 공감대를 형성하고</a:t>
            </a:r>
            <a:r>
              <a:rPr lang="en-US" altLang="ko-KR" dirty="0"/>
              <a:t>, </a:t>
            </a:r>
            <a:r>
              <a:rPr lang="ko-KR" altLang="en-US" dirty="0"/>
              <a:t>또한 이웃에 봉사하는 자연스러운 재능기부가 되었으면 한다</a:t>
            </a:r>
          </a:p>
          <a:p>
            <a:pPr fontAlgn="base"/>
            <a:r>
              <a:rPr lang="en-US" altLang="ko-KR" dirty="0"/>
              <a:t>(</a:t>
            </a:r>
            <a:r>
              <a:rPr lang="ko-KR" altLang="en-US" dirty="0"/>
              <a:t>예</a:t>
            </a:r>
            <a:r>
              <a:rPr lang="en-US" altLang="ko-KR" dirty="0"/>
              <a:t>: </a:t>
            </a:r>
            <a:r>
              <a:rPr lang="ko-KR" altLang="en-US" dirty="0"/>
              <a:t>제빵</a:t>
            </a:r>
            <a:r>
              <a:rPr lang="en-US" altLang="ko-KR" dirty="0"/>
              <a:t>, </a:t>
            </a:r>
            <a:r>
              <a:rPr lang="ko-KR" altLang="en-US" dirty="0"/>
              <a:t>미용</a:t>
            </a:r>
            <a:r>
              <a:rPr lang="en-US" altLang="ko-KR" dirty="0"/>
              <a:t>, </a:t>
            </a:r>
            <a:r>
              <a:rPr lang="ko-KR" altLang="en-US" dirty="0"/>
              <a:t>악기를 연주하며 요양원 </a:t>
            </a:r>
            <a:r>
              <a:rPr lang="ko-KR" altLang="en-US" dirty="0" err="1"/>
              <a:t>공연등</a:t>
            </a:r>
            <a:r>
              <a:rPr lang="en-US" altLang="ko-KR" dirty="0"/>
              <a:t>)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2530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o-KR" altLang="en-US" dirty="0" smtClean="0"/>
              <a:t>정지혜</a:t>
            </a:r>
            <a:endParaRPr lang="en-US" altLang="ko-KR" dirty="0" smtClean="0"/>
          </a:p>
          <a:p>
            <a:pPr fontAlgn="base"/>
            <a:r>
              <a:rPr lang="ko-KR" altLang="en-US" dirty="0"/>
              <a:t>가족간의 소통과 공감대 형성을 위해서라면</a:t>
            </a:r>
            <a:r>
              <a:rPr lang="en-US" altLang="ko-KR" dirty="0"/>
              <a:t>....</a:t>
            </a:r>
            <a:endParaRPr lang="ko-KR" altLang="en-US" dirty="0"/>
          </a:p>
          <a:p>
            <a:pPr fontAlgn="base"/>
            <a:r>
              <a:rPr lang="ko-KR" altLang="en-US" dirty="0"/>
              <a:t>먼저 가족전체가 모여 앉아 이야기를 </a:t>
            </a:r>
            <a:r>
              <a:rPr lang="ko-KR" altLang="en-US" dirty="0" err="1"/>
              <a:t>나놀수</a:t>
            </a:r>
            <a:r>
              <a:rPr lang="ko-KR" altLang="en-US" dirty="0"/>
              <a:t> 있는 시간적인 여유가 있어야 한다고 생각하며 일주일을 지내면서 서로에게 하고 싶었던 이야기를 하며 가족 구성원에 대한 이해와 소통이 되지 않을까 생각한다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그리고 식사시간에 먹을 음식을 같이 만들어서 먹으면 좀 더 </a:t>
            </a:r>
            <a:r>
              <a:rPr lang="ko-KR" altLang="en-US" dirty="0" err="1"/>
              <a:t>의미있는</a:t>
            </a:r>
            <a:r>
              <a:rPr lang="ko-KR" altLang="en-US" dirty="0"/>
              <a:t> 함께 하는 시간이 될 것 같다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554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오명승</a:t>
            </a:r>
            <a:endParaRPr lang="en-US" altLang="ko-KR" dirty="0" smtClean="0"/>
          </a:p>
          <a:p>
            <a:pPr fontAlgn="base"/>
            <a:r>
              <a:rPr lang="ko-KR" altLang="en-US" dirty="0"/>
              <a:t>아이들과 수평적인 </a:t>
            </a:r>
            <a:r>
              <a:rPr lang="ko-KR" altLang="en-US" dirty="0" err="1"/>
              <a:t>소틍을</a:t>
            </a:r>
            <a:r>
              <a:rPr lang="ko-KR" altLang="en-US" dirty="0"/>
              <a:t> 위한 미션 수행</a:t>
            </a:r>
          </a:p>
          <a:p>
            <a:pPr fontAlgn="base"/>
            <a:r>
              <a:rPr lang="ko-KR" altLang="en-US" dirty="0"/>
              <a:t>예</a:t>
            </a:r>
            <a:r>
              <a:rPr lang="en-US" altLang="ko-KR" dirty="0"/>
              <a:t>) </a:t>
            </a:r>
            <a:r>
              <a:rPr lang="ko-KR" altLang="en-US" dirty="0" err="1"/>
              <a:t>탄천</a:t>
            </a:r>
            <a:r>
              <a:rPr lang="ko-KR" altLang="en-US" dirty="0"/>
              <a:t> 수생식물 찍어오기</a:t>
            </a:r>
            <a:r>
              <a:rPr lang="en-US" altLang="ko-KR" dirty="0"/>
              <a:t>, </a:t>
            </a:r>
            <a:r>
              <a:rPr lang="ko-KR" altLang="en-US" dirty="0"/>
              <a:t>수목 찾기 등을 통한 가족간의 교감 형성 및 환경의식 고취</a:t>
            </a:r>
          </a:p>
          <a:p>
            <a:r>
              <a:rPr lang="en-US" altLang="ko-KR" dirty="0"/>
              <a:t>1</a:t>
            </a:r>
            <a:r>
              <a:rPr lang="ko-KR" altLang="en-US" dirty="0"/>
              <a:t>일 </a:t>
            </a:r>
            <a:r>
              <a:rPr lang="en-US" altLang="ko-KR" dirty="0"/>
              <a:t>1 </a:t>
            </a:r>
            <a:r>
              <a:rPr lang="ko-KR" altLang="en-US" dirty="0"/>
              <a:t>칭찬을 통하여 부모와의 일방적인 또는 수직적인 의사소통을 가족간의 </a:t>
            </a:r>
            <a:r>
              <a:rPr lang="ko-KR" altLang="en-US" dirty="0" err="1"/>
              <a:t>긍정적인면을</a:t>
            </a:r>
            <a:r>
              <a:rPr lang="ko-KR" altLang="en-US" dirty="0"/>
              <a:t> 적극적으로 생각해 볼 수 있다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961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 latinLnBrk="0"/>
            <a:r>
              <a:rPr lang="ko-KR" altLang="en-US" dirty="0" smtClean="0"/>
              <a:t>오지훈</a:t>
            </a:r>
            <a:r>
              <a:rPr lang="ko-KR" altLang="en-US" dirty="0"/>
              <a:t> </a:t>
            </a:r>
            <a:r>
              <a:rPr lang="en-US" altLang="ko-KR" dirty="0" smtClean="0"/>
              <a:t>(</a:t>
            </a:r>
            <a:r>
              <a:rPr lang="ko-KR" altLang="en-US" dirty="0" smtClean="0"/>
              <a:t>초등 </a:t>
            </a:r>
            <a:r>
              <a:rPr lang="en-US" altLang="ko-KR" dirty="0" smtClean="0"/>
              <a:t>5</a:t>
            </a:r>
            <a:r>
              <a:rPr lang="ko-KR" altLang="en-US" dirty="0" smtClean="0"/>
              <a:t>학년</a:t>
            </a:r>
            <a:r>
              <a:rPr lang="en-US" altLang="ko-KR" dirty="0" smtClean="0"/>
              <a:t>)</a:t>
            </a:r>
          </a:p>
          <a:p>
            <a:pPr fontAlgn="base"/>
            <a:r>
              <a:rPr lang="ko-KR" altLang="en-US" dirty="0"/>
              <a:t>재미있었습니다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계속 말</a:t>
            </a:r>
            <a:r>
              <a:rPr lang="en-US" altLang="ko-KR" dirty="0"/>
              <a:t>(</a:t>
            </a:r>
            <a:r>
              <a:rPr lang="ko-KR" altLang="en-US" dirty="0"/>
              <a:t>발언</a:t>
            </a:r>
            <a:r>
              <a:rPr lang="en-US" altLang="ko-KR" dirty="0"/>
              <a:t>)</a:t>
            </a:r>
            <a:r>
              <a:rPr lang="ko-KR" altLang="en-US" dirty="0"/>
              <a:t>을 할 수 있어서 좋았다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 latinLnBrk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4604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2167688"/>
            <a:ext cx="9144000" cy="20882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1988840"/>
            <a:ext cx="9144000" cy="1068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0" y="4327928"/>
            <a:ext cx="9144000" cy="720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178" y="2174060"/>
            <a:ext cx="91168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prstClr val="black"/>
                </a:solidFill>
              </a:rPr>
              <a:t>10</a:t>
            </a:r>
            <a:r>
              <a:rPr lang="ko-KR" altLang="en-US" sz="5400" dirty="0" smtClean="0">
                <a:solidFill>
                  <a:prstClr val="black"/>
                </a:solidFill>
              </a:rPr>
              <a:t>조</a:t>
            </a:r>
            <a:r>
              <a:rPr lang="en-US" altLang="ko-KR" sz="5400" dirty="0">
                <a:solidFill>
                  <a:prstClr val="black"/>
                </a:solidFill>
              </a:rPr>
              <a:t>: </a:t>
            </a:r>
            <a:r>
              <a:rPr lang="en-US" altLang="ko-KR" sz="3200" dirty="0">
                <a:solidFill>
                  <a:prstClr val="black"/>
                </a:solidFill>
              </a:rPr>
              <a:t>(</a:t>
            </a:r>
            <a:r>
              <a:rPr lang="ko-KR" altLang="en-US" sz="3200" dirty="0">
                <a:solidFill>
                  <a:prstClr val="black"/>
                </a:solidFill>
              </a:rPr>
              <a:t>문화</a:t>
            </a:r>
            <a:r>
              <a:rPr lang="en-US" altLang="ko-KR" sz="3200" dirty="0"/>
              <a:t>·</a:t>
            </a:r>
            <a:r>
              <a:rPr lang="ko-KR" altLang="en-US" sz="3200" dirty="0"/>
              <a:t>생활</a:t>
            </a:r>
            <a:r>
              <a:rPr lang="en-US" altLang="ko-KR" sz="3200" dirty="0"/>
              <a:t>)</a:t>
            </a:r>
            <a:endParaRPr lang="en-US" altLang="ko-KR" sz="3200" dirty="0">
              <a:solidFill>
                <a:prstClr val="black"/>
              </a:solidFill>
            </a:endParaRPr>
          </a:p>
          <a:p>
            <a:r>
              <a:rPr lang="en-US" altLang="ko-KR" sz="2800" dirty="0">
                <a:solidFill>
                  <a:prstClr val="black"/>
                </a:solidFill>
              </a:rPr>
              <a:t>‘</a:t>
            </a:r>
            <a:r>
              <a:rPr lang="ko-KR" altLang="en-US" sz="2800" dirty="0">
                <a:solidFill>
                  <a:prstClr val="black"/>
                </a:solidFill>
              </a:rPr>
              <a:t>청소년들이 생각하는 세대 간 차이 극복을 위해 어떤 노력을 해야 한다고 생각하나요</a:t>
            </a:r>
            <a:r>
              <a:rPr lang="en-US" altLang="ko-KR" sz="2800" dirty="0">
                <a:solidFill>
                  <a:prstClr val="black"/>
                </a:solidFill>
              </a:rPr>
              <a:t>?’</a:t>
            </a:r>
            <a:endParaRPr lang="ko-KR" altLang="en-US" sz="2800" dirty="0">
              <a:solidFill>
                <a:prstClr val="black"/>
              </a:solidFill>
            </a:endParaRPr>
          </a:p>
          <a:p>
            <a:endParaRPr lang="ko-KR" altLang="en-US" sz="28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4509120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prstClr val="black"/>
                </a:solidFill>
              </a:rPr>
              <a:t>•</a:t>
            </a:r>
            <a:r>
              <a:rPr lang="ko-KR" altLang="en-US" sz="2400" dirty="0" err="1" smtClean="0">
                <a:solidFill>
                  <a:prstClr val="black"/>
                </a:solidFill>
              </a:rPr>
              <a:t>조역자</a:t>
            </a:r>
            <a:r>
              <a:rPr lang="en-US" altLang="ko-KR" sz="2400" dirty="0" smtClean="0">
                <a:solidFill>
                  <a:prstClr val="black"/>
                </a:solidFill>
              </a:rPr>
              <a:t>:  </a:t>
            </a:r>
            <a:r>
              <a:rPr lang="ko-KR" altLang="en-US" sz="2400" dirty="0" smtClean="0">
                <a:solidFill>
                  <a:prstClr val="black"/>
                </a:solidFill>
              </a:rPr>
              <a:t>남경옥</a:t>
            </a:r>
            <a:r>
              <a:rPr lang="en-US" altLang="ko-KR" sz="2400" dirty="0" smtClean="0">
                <a:solidFill>
                  <a:prstClr val="black"/>
                </a:solidFill>
              </a:rPr>
              <a:t> </a:t>
            </a:r>
          </a:p>
          <a:p>
            <a:r>
              <a:rPr lang="en-US" altLang="ko-KR" sz="2400" dirty="0">
                <a:solidFill>
                  <a:prstClr val="black"/>
                </a:solidFill>
              </a:rPr>
              <a:t>•</a:t>
            </a:r>
            <a:r>
              <a:rPr lang="ko-KR" altLang="en-US" sz="2400" dirty="0">
                <a:solidFill>
                  <a:prstClr val="black"/>
                </a:solidFill>
              </a:rPr>
              <a:t>발표자</a:t>
            </a:r>
            <a:r>
              <a:rPr lang="en-US" altLang="ko-KR" sz="2400" dirty="0">
                <a:solidFill>
                  <a:prstClr val="black"/>
                </a:solidFill>
              </a:rPr>
              <a:t>: </a:t>
            </a:r>
          </a:p>
          <a:p>
            <a:r>
              <a:rPr lang="en-US" altLang="ko-KR" sz="2400" dirty="0" smtClean="0">
                <a:solidFill>
                  <a:prstClr val="black"/>
                </a:solidFill>
              </a:rPr>
              <a:t>•</a:t>
            </a:r>
            <a:r>
              <a:rPr lang="ko-KR" altLang="en-US" sz="2400" dirty="0">
                <a:solidFill>
                  <a:prstClr val="black"/>
                </a:solidFill>
              </a:rPr>
              <a:t>조   원</a:t>
            </a:r>
            <a:r>
              <a:rPr lang="en-US" altLang="ko-KR" sz="2400" dirty="0" smtClean="0">
                <a:solidFill>
                  <a:prstClr val="black"/>
                </a:solidFill>
              </a:rPr>
              <a:t>:</a:t>
            </a:r>
            <a:endParaRPr lang="ko-KR" altLang="en-US" sz="24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64485" y="4924619"/>
            <a:ext cx="6273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prstClr val="black"/>
                </a:solidFill>
              </a:rPr>
              <a:t>이종현</a:t>
            </a:r>
            <a:endParaRPr lang="en-US" altLang="ko-KR" sz="2400" dirty="0">
              <a:solidFill>
                <a:prstClr val="black"/>
              </a:solidFill>
            </a:endParaRPr>
          </a:p>
          <a:p>
            <a:r>
              <a:rPr lang="ko-KR" altLang="en-US" sz="2400" dirty="0" smtClean="0">
                <a:solidFill>
                  <a:prstClr val="black"/>
                </a:solidFill>
              </a:rPr>
              <a:t>한경희 </a:t>
            </a:r>
            <a:r>
              <a:rPr lang="ko-KR" altLang="en-US" sz="2400" dirty="0" err="1" smtClean="0">
                <a:solidFill>
                  <a:prstClr val="black"/>
                </a:solidFill>
              </a:rPr>
              <a:t>강황용</a:t>
            </a:r>
            <a:r>
              <a:rPr lang="ko-KR" altLang="en-US" sz="2400" dirty="0" smtClean="0">
                <a:solidFill>
                  <a:prstClr val="black"/>
                </a:solidFill>
              </a:rPr>
              <a:t> </a:t>
            </a:r>
            <a:r>
              <a:rPr lang="ko-KR" altLang="en-US" sz="2400" dirty="0">
                <a:solidFill>
                  <a:prstClr val="black"/>
                </a:solidFill>
              </a:rPr>
              <a:t>김종윤 김환기 이종현 이상윤 이윤미 </a:t>
            </a:r>
            <a:r>
              <a:rPr lang="ko-KR" altLang="en-US" sz="2400" dirty="0" smtClean="0">
                <a:solidFill>
                  <a:prstClr val="black"/>
                </a:solidFill>
              </a:rPr>
              <a:t>송남곤 신민섭 </a:t>
            </a:r>
            <a:r>
              <a:rPr lang="ko-KR" altLang="en-US" sz="2400" dirty="0" err="1" smtClean="0">
                <a:solidFill>
                  <a:prstClr val="black"/>
                </a:solidFill>
              </a:rPr>
              <a:t>추우록</a:t>
            </a:r>
            <a:r>
              <a:rPr lang="ko-KR" altLang="en-US" sz="2400" dirty="0" smtClean="0">
                <a:solidFill>
                  <a:prstClr val="black"/>
                </a:solidFill>
              </a:rPr>
              <a:t> 조순미 </a:t>
            </a:r>
            <a:endParaRPr lang="ko-KR" altLang="en-US" sz="2400" dirty="0">
              <a:solidFill>
                <a:prstClr val="black"/>
              </a:solidFill>
            </a:endParaRPr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21129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ko-KR" altLang="en-US" dirty="0" smtClean="0"/>
              <a:t>자녀</a:t>
            </a:r>
            <a:r>
              <a:rPr lang="ko-KR" altLang="en-US" dirty="0"/>
              <a:t>　</a:t>
            </a:r>
            <a:r>
              <a:rPr lang="ko-KR" altLang="en-US" dirty="0" smtClean="0"/>
              <a:t>셋</a:t>
            </a:r>
            <a:r>
              <a:rPr lang="en-US" altLang="ko-KR" dirty="0" smtClean="0"/>
              <a:t>-</a:t>
            </a:r>
            <a:r>
              <a:rPr lang="ko-KR" altLang="en-US" dirty="0" smtClean="0"/>
              <a:t>사고방식의</a:t>
            </a:r>
            <a:r>
              <a:rPr lang="ko-KR" altLang="en-US" dirty="0"/>
              <a:t>　격차로　중요　결정　어려움　</a:t>
            </a:r>
            <a:r>
              <a:rPr lang="ko-KR" altLang="en-US" dirty="0" err="1"/>
              <a:t>예를들면</a:t>
            </a:r>
            <a:r>
              <a:rPr lang="ko-KR" altLang="en-US" dirty="0"/>
              <a:t>　교통거리．　자녀는　쉽게　</a:t>
            </a:r>
            <a:r>
              <a:rPr lang="ko-KR" altLang="en-US" dirty="0" err="1"/>
              <a:t>가까운거리</a:t>
            </a:r>
            <a:r>
              <a:rPr lang="ko-KR" altLang="en-US" dirty="0"/>
              <a:t>　요구／아버지생각　부모의견　무조건　따름</a:t>
            </a:r>
          </a:p>
          <a:p>
            <a:pPr fontAlgn="base"/>
            <a:r>
              <a:rPr lang="ko-KR" altLang="en-US" dirty="0"/>
              <a:t>사회를　바라보는　시각　차이／　선거철　생각　차이　확연히　드러남－　어른입장／　의견　조율　노력．　이해를　구함．　정치적　이슈．　사회를　보는　시각　．　서로의　입장에서　인정해야　한다．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2391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-11376" y="2238864"/>
            <a:ext cx="9144000" cy="20882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1988840"/>
            <a:ext cx="9144000" cy="1068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0" y="4327928"/>
            <a:ext cx="9144000" cy="720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178" y="2174060"/>
            <a:ext cx="911682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solidFill>
                  <a:prstClr val="black"/>
                </a:solidFill>
              </a:rPr>
              <a:t>2</a:t>
            </a:r>
            <a:r>
              <a:rPr lang="ko-KR" altLang="en-US" sz="5400" dirty="0" smtClean="0">
                <a:solidFill>
                  <a:prstClr val="black"/>
                </a:solidFill>
              </a:rPr>
              <a:t>조</a:t>
            </a:r>
            <a:r>
              <a:rPr lang="en-US" altLang="ko-KR" sz="5400" dirty="0" smtClean="0">
                <a:solidFill>
                  <a:prstClr val="black"/>
                </a:solidFill>
              </a:rPr>
              <a:t>: </a:t>
            </a:r>
            <a:r>
              <a:rPr lang="en-US" altLang="ko-KR" sz="3200" dirty="0" smtClean="0">
                <a:solidFill>
                  <a:prstClr val="black"/>
                </a:solidFill>
              </a:rPr>
              <a:t>(</a:t>
            </a:r>
            <a:r>
              <a:rPr lang="ko-KR" altLang="en-US" sz="3200" dirty="0" smtClean="0">
                <a:solidFill>
                  <a:prstClr val="black"/>
                </a:solidFill>
              </a:rPr>
              <a:t>문화</a:t>
            </a:r>
            <a:r>
              <a:rPr lang="en-US" altLang="ko-KR" sz="3200" dirty="0" smtClean="0"/>
              <a:t>·</a:t>
            </a:r>
            <a:r>
              <a:rPr lang="ko-KR" altLang="en-US" sz="3200" dirty="0" smtClean="0"/>
              <a:t>생활</a:t>
            </a:r>
            <a:r>
              <a:rPr lang="en-US" altLang="ko-KR" sz="3200" dirty="0" smtClean="0"/>
              <a:t>)</a:t>
            </a:r>
            <a:endParaRPr lang="en-US" altLang="ko-KR" sz="3200" dirty="0" smtClean="0">
              <a:solidFill>
                <a:prstClr val="black"/>
              </a:solidFill>
            </a:endParaRPr>
          </a:p>
          <a:p>
            <a:r>
              <a:rPr lang="en-US" altLang="ko-KR" sz="2400" dirty="0" smtClean="0">
                <a:solidFill>
                  <a:prstClr val="black"/>
                </a:solidFill>
              </a:rPr>
              <a:t>‘</a:t>
            </a:r>
            <a:r>
              <a:rPr lang="ko-KR" altLang="en-US" sz="2400" dirty="0" smtClean="0">
                <a:solidFill>
                  <a:prstClr val="black"/>
                </a:solidFill>
              </a:rPr>
              <a:t>청소년들이 생각하는 세대 간 차이 극복을 위해 어떤 노력을 해야 한다고 생각하나요</a:t>
            </a:r>
            <a:r>
              <a:rPr lang="en-US" altLang="ko-KR" sz="2400" dirty="0" smtClean="0">
                <a:solidFill>
                  <a:prstClr val="black"/>
                </a:solidFill>
              </a:rPr>
              <a:t>?’</a:t>
            </a:r>
            <a:endParaRPr lang="ko-KR" altLang="en-US" sz="24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282" y="4581128"/>
            <a:ext cx="3168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prstClr val="black"/>
                </a:solidFill>
              </a:rPr>
              <a:t>•</a:t>
            </a:r>
            <a:r>
              <a:rPr lang="ko-KR" altLang="en-US" sz="2400" dirty="0" err="1">
                <a:solidFill>
                  <a:prstClr val="black"/>
                </a:solidFill>
              </a:rPr>
              <a:t>조역자</a:t>
            </a:r>
            <a:r>
              <a:rPr lang="en-US" altLang="ko-KR" sz="2400" dirty="0" smtClean="0">
                <a:solidFill>
                  <a:prstClr val="black"/>
                </a:solidFill>
              </a:rPr>
              <a:t>: </a:t>
            </a:r>
            <a:r>
              <a:rPr lang="ko-KR" altLang="en-US" sz="2400" dirty="0" err="1" smtClean="0">
                <a:solidFill>
                  <a:prstClr val="black"/>
                </a:solidFill>
              </a:rPr>
              <a:t>강순금</a:t>
            </a:r>
            <a:r>
              <a:rPr lang="en-US" altLang="ko-KR" sz="2400" dirty="0" smtClean="0">
                <a:solidFill>
                  <a:prstClr val="black"/>
                </a:solidFill>
              </a:rPr>
              <a:t> </a:t>
            </a:r>
            <a:endParaRPr lang="en-US" altLang="ko-KR" sz="2400" dirty="0">
              <a:solidFill>
                <a:prstClr val="black"/>
              </a:solidFill>
            </a:endParaRPr>
          </a:p>
          <a:p>
            <a:r>
              <a:rPr lang="en-US" altLang="ko-KR" sz="2400" dirty="0">
                <a:solidFill>
                  <a:prstClr val="black"/>
                </a:solidFill>
              </a:rPr>
              <a:t>•</a:t>
            </a:r>
            <a:r>
              <a:rPr lang="ko-KR" altLang="en-US" sz="2400" dirty="0">
                <a:solidFill>
                  <a:prstClr val="black"/>
                </a:solidFill>
              </a:rPr>
              <a:t>발표자</a:t>
            </a:r>
            <a:r>
              <a:rPr lang="en-US" altLang="ko-KR" sz="2400" dirty="0">
                <a:solidFill>
                  <a:prstClr val="black"/>
                </a:solidFill>
              </a:rPr>
              <a:t>: </a:t>
            </a:r>
          </a:p>
          <a:p>
            <a:r>
              <a:rPr lang="en-US" altLang="ko-KR" sz="2400" dirty="0" smtClean="0">
                <a:solidFill>
                  <a:prstClr val="black"/>
                </a:solidFill>
              </a:rPr>
              <a:t>•</a:t>
            </a:r>
            <a:r>
              <a:rPr lang="ko-KR" altLang="en-US" sz="2400" dirty="0">
                <a:solidFill>
                  <a:prstClr val="black"/>
                </a:solidFill>
              </a:rPr>
              <a:t>조 </a:t>
            </a:r>
            <a:r>
              <a:rPr lang="ko-KR" altLang="en-US" sz="2400" dirty="0" smtClean="0">
                <a:solidFill>
                  <a:prstClr val="black"/>
                </a:solidFill>
              </a:rPr>
              <a:t> 원</a:t>
            </a:r>
            <a:r>
              <a:rPr lang="en-US" altLang="ko-KR" sz="2400" dirty="0">
                <a:solidFill>
                  <a:prstClr val="black"/>
                </a:solidFill>
              </a:rPr>
              <a:t>:</a:t>
            </a:r>
            <a:endParaRPr lang="ko-KR" altLang="en-US" sz="2400" dirty="0">
              <a:solidFill>
                <a:prstClr val="black"/>
              </a:solidFill>
            </a:endParaRPr>
          </a:p>
          <a:p>
            <a:endParaRPr lang="en-US" altLang="ko-KR" sz="2400" dirty="0" smtClean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08824" y="4614640"/>
            <a:ext cx="835292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2300" dirty="0" smtClean="0">
              <a:solidFill>
                <a:prstClr val="black"/>
              </a:solidFill>
            </a:endParaRPr>
          </a:p>
          <a:p>
            <a:r>
              <a:rPr lang="ko-KR" altLang="en-US" sz="2300" dirty="0" smtClean="0">
                <a:solidFill>
                  <a:prstClr val="black"/>
                </a:solidFill>
              </a:rPr>
              <a:t>김민서</a:t>
            </a:r>
            <a:endParaRPr lang="en-US" altLang="ko-KR" sz="2300" dirty="0" smtClean="0">
              <a:solidFill>
                <a:prstClr val="black"/>
              </a:solidFill>
            </a:endParaRPr>
          </a:p>
          <a:p>
            <a:r>
              <a:rPr lang="ko-KR" altLang="en-US" sz="2300" dirty="0" smtClean="0">
                <a:solidFill>
                  <a:prstClr val="black"/>
                </a:solidFill>
              </a:rPr>
              <a:t>박태윤 박다현 김태희 </a:t>
            </a:r>
            <a:r>
              <a:rPr lang="ko-KR" altLang="en-US" sz="2300" dirty="0" smtClean="0">
                <a:solidFill>
                  <a:prstClr val="black"/>
                </a:solidFill>
              </a:rPr>
              <a:t>조영채 </a:t>
            </a:r>
            <a:r>
              <a:rPr lang="ko-KR" altLang="en-US" sz="2300" dirty="0">
                <a:solidFill>
                  <a:prstClr val="black"/>
                </a:solidFill>
              </a:rPr>
              <a:t>윤정환 </a:t>
            </a:r>
            <a:endParaRPr lang="en-US" altLang="ko-KR" sz="2300" dirty="0" smtClean="0">
              <a:solidFill>
                <a:prstClr val="black"/>
              </a:solidFill>
            </a:endParaRPr>
          </a:p>
          <a:p>
            <a:r>
              <a:rPr lang="ko-KR" altLang="en-US" sz="2300" dirty="0" smtClean="0">
                <a:solidFill>
                  <a:prstClr val="black"/>
                </a:solidFill>
              </a:rPr>
              <a:t>정보성 김민서</a:t>
            </a:r>
            <a:endParaRPr lang="ko-KR" altLang="en-US" sz="2300" dirty="0">
              <a:solidFill>
                <a:prstClr val="black"/>
              </a:solidFill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300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fontAlgn="base"/>
            <a:r>
              <a:rPr lang="ko-KR" altLang="en-US" dirty="0"/>
              <a:t>６</a:t>
            </a:r>
            <a:r>
              <a:rPr lang="en-US" altLang="ko-KR" dirty="0"/>
              <a:t>-</a:t>
            </a:r>
            <a:r>
              <a:rPr lang="ko-KR" altLang="en-US" dirty="0"/>
              <a:t>７０년대　어려운　시기．　경제적으로　어려운　시기를　살아온　세대．　보수적，　먹는　일이　심각했던　세대．　동네마다　밥　얻으려는　사람들이　많을　시기를　살아옴．　어려움을　모르는　</a:t>
            </a:r>
            <a:r>
              <a:rPr lang="ko-KR" altLang="en-US" dirty="0" err="1"/>
              <a:t>요즘세대를</a:t>
            </a:r>
            <a:r>
              <a:rPr lang="ko-KR" altLang="en-US" dirty="0"/>
              <a:t>　진보라고　하는　젊은　세대들은　그런 것을　</a:t>
            </a:r>
            <a:r>
              <a:rPr lang="ko-KR" altLang="en-US" dirty="0" err="1"/>
              <a:t>이해못함</a:t>
            </a:r>
            <a:r>
              <a:rPr lang="ko-KR" altLang="en-US" dirty="0"/>
              <a:t>．　그런　</a:t>
            </a:r>
            <a:r>
              <a:rPr lang="ko-KR" altLang="en-US" dirty="0" err="1"/>
              <a:t>요즘세대를</a:t>
            </a:r>
            <a:r>
              <a:rPr lang="ko-KR" altLang="en-US" dirty="0"/>
              <a:t>　바라보는　시각은　심각함．　때로는　미쳤다고도　생각이　든다．　의무적　부역．　새마을　운동세대．　정치적　문제　이슈　</a:t>
            </a:r>
            <a:r>
              <a:rPr lang="en-US" altLang="ko-KR" dirty="0"/>
              <a:t>-</a:t>
            </a:r>
            <a:r>
              <a:rPr lang="ko-KR" altLang="en-US" dirty="0"/>
              <a:t>　보수와　진보　확연히　드러남．　옛날의　어려움을　얘기하지만　이해　못함．　그래도　</a:t>
            </a:r>
            <a:r>
              <a:rPr lang="ko-KR" altLang="en-US" dirty="0" err="1"/>
              <a:t>주입해야하며</a:t>
            </a:r>
            <a:r>
              <a:rPr lang="ko-KR" altLang="en-US" dirty="0"/>
              <a:t>　자연스레　이야기해줌으로써　세대간　격차를　줄여야　한다．　그렇지　않으면　핵가족을　떠나　원수가　됨（자기주장　강할 때）</a:t>
            </a:r>
          </a:p>
          <a:p>
            <a:pPr fontAlgn="base"/>
            <a:r>
              <a:rPr lang="ko-KR" altLang="en-US" dirty="0"/>
              <a:t>학창시설　상고　공고　경쟁률　치열　권력　강했음．　취직도　가장　잘되고　</a:t>
            </a:r>
            <a:r>
              <a:rPr lang="ko-KR" altLang="en-US" dirty="0" err="1"/>
              <a:t>보수높았음</a:t>
            </a:r>
            <a:r>
              <a:rPr lang="ko-KR" altLang="en-US" dirty="0"/>
              <a:t>．공부를　잘하면　공고　상고　지원／알고　접근하면　좋겠다．</a:t>
            </a:r>
          </a:p>
          <a:p>
            <a:pPr fontAlgn="base"/>
            <a:r>
              <a:rPr lang="ko-KR" altLang="en-US" dirty="0"/>
              <a:t>보수</a:t>
            </a:r>
            <a:r>
              <a:rPr lang="en-US" altLang="ko-KR" dirty="0"/>
              <a:t>-</a:t>
            </a:r>
            <a:r>
              <a:rPr lang="ko-KR" altLang="en-US" dirty="0"/>
              <a:t>의식주　먼저　생각．．</a:t>
            </a:r>
          </a:p>
          <a:p>
            <a:pPr fontAlgn="base"/>
            <a:r>
              <a:rPr lang="ko-KR" altLang="en-US" dirty="0"/>
              <a:t>객관적　자료에　의해　인식변화　도덕　윤리관　정립방안　제시　</a:t>
            </a:r>
          </a:p>
          <a:p>
            <a:pPr fontAlgn="base"/>
            <a:r>
              <a:rPr lang="ko-KR" altLang="en-US" dirty="0"/>
              <a:t>젊은이들의　관점</a:t>
            </a:r>
          </a:p>
          <a:p>
            <a:pPr marL="0" indent="0" fontAlgn="base">
              <a:buNone/>
            </a:pPr>
            <a:r>
              <a:rPr lang="ko-KR" altLang="en-US" dirty="0"/>
              <a:t>　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6909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base"/>
            <a:r>
              <a:rPr lang="ko-KR" altLang="en-US" dirty="0" err="1" smtClean="0"/>
              <a:t>너무많은</a:t>
            </a:r>
            <a:r>
              <a:rPr lang="ko-KR" altLang="en-US" dirty="0"/>
              <a:t>　생각의　차이로　답답하나　주입식으로　</a:t>
            </a:r>
          </a:p>
          <a:p>
            <a:pPr fontAlgn="base"/>
            <a:r>
              <a:rPr lang="ko-KR" altLang="en-US" dirty="0"/>
              <a:t>앞으로의　주인　젊은이　그들의　생각을　많이　들어준다</a:t>
            </a:r>
          </a:p>
          <a:p>
            <a:pPr fontAlgn="base"/>
            <a:r>
              <a:rPr lang="ko-KR" altLang="en-US" dirty="0"/>
              <a:t>젊은이들의　입장을　이행한다</a:t>
            </a:r>
          </a:p>
          <a:p>
            <a:pPr fontAlgn="base"/>
            <a:r>
              <a:rPr lang="ko-KR" altLang="en-US" dirty="0"/>
              <a:t>경청한다</a:t>
            </a:r>
          </a:p>
          <a:p>
            <a:pPr fontAlgn="base"/>
            <a:r>
              <a:rPr lang="ko-KR" altLang="en-US" dirty="0"/>
              <a:t>사회변화　기술　의식수준　차이　극복을　</a:t>
            </a:r>
            <a:r>
              <a:rPr lang="ko-KR" altLang="en-US" dirty="0" err="1"/>
              <a:t>위행</a:t>
            </a:r>
            <a:r>
              <a:rPr lang="ko-KR" altLang="en-US" dirty="0"/>
              <a:t>　나이든　분들이　</a:t>
            </a:r>
            <a:r>
              <a:rPr lang="ko-KR" altLang="en-US" dirty="0" err="1"/>
              <a:t>배워야한다</a:t>
            </a:r>
            <a:endParaRPr lang="ko-KR" altLang="en-US" dirty="0"/>
          </a:p>
          <a:p>
            <a:pPr fontAlgn="base"/>
            <a:r>
              <a:rPr lang="ko-KR" altLang="en-US" dirty="0"/>
              <a:t>집에서　교육하기보다　가능하면　학교에서　토론회를　통하여　소통의　시간을　만들면　세대격차를　줄일　수　있다는　제언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766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fontAlgn="base"/>
            <a:r>
              <a:rPr lang="ko-KR" altLang="en-US" dirty="0"/>
              <a:t>학부모와　자녀와의　대화의　장을　학교나　공공의　장소에서　토론하면　좋겠다는　의견</a:t>
            </a:r>
          </a:p>
          <a:p>
            <a:pPr fontAlgn="base"/>
            <a:r>
              <a:rPr lang="ko-KR" altLang="en-US" dirty="0"/>
              <a:t>학교교육　중요함／세대간　격차를　위한　옛날의　생활상을　영화나　교육자의　수업을　통하여　교육하여　의식을　개혁하면　좋겠다　작은　부분에서부터　교육</a:t>
            </a:r>
          </a:p>
          <a:p>
            <a:pPr fontAlgn="base"/>
            <a:r>
              <a:rPr lang="ko-KR" altLang="en-US" dirty="0"/>
              <a:t>５２시간　근무　６시　퇴근　예를　들면　여직원　생리휴가　</a:t>
            </a:r>
            <a:r>
              <a:rPr lang="ko-KR" altLang="en-US" dirty="0" err="1"/>
              <a:t>다사용하는</a:t>
            </a:r>
            <a:r>
              <a:rPr lang="ko-KR" altLang="en-US" dirty="0"/>
              <a:t>　사람　４０</a:t>
            </a:r>
            <a:r>
              <a:rPr lang="ko-KR" altLang="en-US" dirty="0" err="1"/>
              <a:t>대이상</a:t>
            </a:r>
            <a:r>
              <a:rPr lang="ko-KR" altLang="en-US" dirty="0"/>
              <a:t>　직원　</a:t>
            </a:r>
            <a:r>
              <a:rPr lang="ko-KR" altLang="en-US" dirty="0" err="1"/>
              <a:t>사용안함</a:t>
            </a:r>
            <a:r>
              <a:rPr lang="ko-KR" altLang="en-US" dirty="0"/>
              <a:t>．．　제도적　방침에　의한　예지만　수많은　갈등　발생．．　당연함과　작은　권리　</a:t>
            </a:r>
            <a:r>
              <a:rPr lang="ko-KR" altLang="en-US" dirty="0" err="1"/>
              <a:t>민감</a:t>
            </a:r>
            <a:r>
              <a:rPr lang="ko-KR" altLang="en-US" dirty="0"/>
              <a:t>．　눈치　．．　응집된　결과에　대한　의문은　</a:t>
            </a:r>
            <a:r>
              <a:rPr lang="ko-KR" altLang="en-US" dirty="0" err="1"/>
              <a:t>갖지않는다</a:t>
            </a:r>
            <a:r>
              <a:rPr lang="ko-KR" altLang="en-US" dirty="0"/>
              <a:t>．</a:t>
            </a:r>
          </a:p>
          <a:p>
            <a:pPr fontAlgn="base"/>
            <a:r>
              <a:rPr lang="ko-KR" altLang="en-US" dirty="0"/>
              <a:t>고마운　마음을　갖도록　학교에서　또는　</a:t>
            </a:r>
            <a:r>
              <a:rPr lang="ko-KR" altLang="en-US" dirty="0" err="1"/>
              <a:t>메스컴을</a:t>
            </a:r>
            <a:r>
              <a:rPr lang="ko-KR" altLang="en-US" dirty="0"/>
              <a:t>　통하여　교육하면　좋겠다는　의견</a:t>
            </a:r>
          </a:p>
          <a:p>
            <a:pPr fontAlgn="base"/>
            <a:r>
              <a:rPr lang="ko-KR" altLang="en-US" dirty="0"/>
              <a:t>세대차이　개념　존재하는 것을　인식</a:t>
            </a:r>
          </a:p>
          <a:p>
            <a:pPr fontAlgn="base"/>
            <a:r>
              <a:rPr lang="ko-KR" altLang="en-US" dirty="0"/>
              <a:t>자녀대할 때　부모의　경험　염두에　둔다</a:t>
            </a:r>
          </a:p>
          <a:p>
            <a:pPr fontAlgn="base"/>
            <a:r>
              <a:rPr lang="ko-KR" altLang="en-US" dirty="0"/>
              <a:t>사회적　끝없이　변화　</a:t>
            </a:r>
            <a:r>
              <a:rPr lang="ko-KR" altLang="en-US" dirty="0" err="1"/>
              <a:t>발전중이라는</a:t>
            </a:r>
            <a:r>
              <a:rPr lang="ko-KR" altLang="en-US" dirty="0"/>
              <a:t>　것　인지</a:t>
            </a:r>
          </a:p>
          <a:p>
            <a:pPr fontAlgn="base"/>
            <a:r>
              <a:rPr lang="ko-KR" altLang="en-US" dirty="0"/>
              <a:t>국가의　상태　인식</a:t>
            </a:r>
          </a:p>
          <a:p>
            <a:pPr fontAlgn="base"/>
            <a:r>
              <a:rPr lang="ko-KR" altLang="en-US" dirty="0"/>
              <a:t>부모자녀간　서로의　입장　배워야　할 듯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206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/>
            <a:r>
              <a:rPr lang="ko-KR" altLang="en-US" dirty="0"/>
              <a:t>회사원입장　성장하면서　</a:t>
            </a:r>
            <a:r>
              <a:rPr lang="en-US" altLang="ko-KR" dirty="0" err="1"/>
              <a:t>oecd</a:t>
            </a:r>
            <a:r>
              <a:rPr lang="ko-KR" altLang="en-US" dirty="0" err="1"/>
              <a:t>국가중</a:t>
            </a:r>
            <a:r>
              <a:rPr lang="ko-KR" altLang="en-US" dirty="0"/>
              <a:t>　최하층　주　４０시간대　효율성　떨어짐</a:t>
            </a:r>
          </a:p>
          <a:p>
            <a:pPr fontAlgn="base"/>
            <a:r>
              <a:rPr lang="ko-KR" altLang="en-US" dirty="0"/>
              <a:t>야근　분들　비효율적인　부분　지적</a:t>
            </a:r>
          </a:p>
          <a:p>
            <a:pPr fontAlgn="base"/>
            <a:r>
              <a:rPr lang="ko-KR" altLang="en-US" dirty="0"/>
              <a:t>사업주　입장　서로　양보하면　입장　</a:t>
            </a:r>
            <a:r>
              <a:rPr lang="ko-KR" altLang="en-US" dirty="0" err="1"/>
              <a:t>좁힐수있지않을</a:t>
            </a:r>
            <a:r>
              <a:rPr lang="ko-KR" altLang="en-US" dirty="0"/>
              <a:t>　</a:t>
            </a:r>
          </a:p>
          <a:p>
            <a:pPr fontAlgn="base"/>
            <a:r>
              <a:rPr lang="ko-KR" altLang="en-US" dirty="0"/>
              <a:t>개개인의　입장이　다양하므로　미디어를　통하여　통합을　이루면　좋겠다</a:t>
            </a:r>
          </a:p>
          <a:p>
            <a:pPr fontAlgn="base"/>
            <a:r>
              <a:rPr lang="ko-KR" altLang="en-US" dirty="0"/>
              <a:t>서로에　대한　이해가　필요하다</a:t>
            </a:r>
          </a:p>
          <a:p>
            <a:pPr fontAlgn="base"/>
            <a:r>
              <a:rPr lang="ko-KR" altLang="en-US" dirty="0"/>
              <a:t>군사정권　독립운동세대　있었기에　우리가　존재</a:t>
            </a:r>
          </a:p>
          <a:p>
            <a:pPr fontAlgn="base"/>
            <a:r>
              <a:rPr lang="ko-KR" altLang="en-US" dirty="0"/>
              <a:t>기성세대　노력으로　현재　좋은　권리를　누리는 것　이해할　필요　있다</a:t>
            </a:r>
          </a:p>
          <a:p>
            <a:pPr fontAlgn="base"/>
            <a:r>
              <a:rPr lang="ko-KR" altLang="en-US" dirty="0"/>
              <a:t>서로　기성세대와　신세대　의견차이　부딪힐 때　</a:t>
            </a:r>
          </a:p>
          <a:p>
            <a:pPr fontAlgn="base"/>
            <a:r>
              <a:rPr lang="ko-KR" altLang="en-US" dirty="0"/>
              <a:t>상대방　의견　경청　후</a:t>
            </a:r>
          </a:p>
          <a:p>
            <a:pPr fontAlgn="base"/>
            <a:r>
              <a:rPr lang="ko-KR" altLang="en-US" dirty="0"/>
              <a:t>나의　의견　이해를　구함　그런　후　절충방안　도출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010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2167688"/>
            <a:ext cx="9144000" cy="20882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1988840"/>
            <a:ext cx="9144000" cy="1068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0" y="4327928"/>
            <a:ext cx="9144000" cy="720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2492896"/>
            <a:ext cx="78488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rgbClr val="FF0000"/>
                </a:solidFill>
              </a:rPr>
              <a:t>“</a:t>
            </a:r>
            <a:r>
              <a:rPr lang="ko-KR" altLang="en-US" sz="2000" dirty="0" smtClean="0">
                <a:solidFill>
                  <a:srgbClr val="FF0000"/>
                </a:solidFill>
              </a:rPr>
              <a:t>복지</a:t>
            </a:r>
            <a:r>
              <a:rPr lang="ko-KR" altLang="en-US" sz="1600" dirty="0" smtClean="0"/>
              <a:t>는</a:t>
            </a:r>
            <a:r>
              <a:rPr lang="ko-KR" altLang="en-US" sz="2000" dirty="0" smtClean="0">
                <a:solidFill>
                  <a:srgbClr val="FF0000"/>
                </a:solidFill>
              </a:rPr>
              <a:t> 우리</a:t>
            </a:r>
            <a:r>
              <a:rPr lang="ko-KR" altLang="en-US" sz="1600" dirty="0" smtClean="0"/>
              <a:t>의</a:t>
            </a:r>
            <a:r>
              <a:rPr lang="ko-KR" altLang="en-US" sz="2000" dirty="0" smtClean="0">
                <a:solidFill>
                  <a:srgbClr val="FF0000"/>
                </a:solidFill>
              </a:rPr>
              <a:t> 작은 사랑</a:t>
            </a:r>
            <a:r>
              <a:rPr lang="ko-KR" altLang="en-US" sz="1600" dirty="0" smtClean="0"/>
              <a:t>과</a:t>
            </a:r>
            <a:r>
              <a:rPr lang="ko-KR" altLang="en-US" sz="2000" dirty="0" smtClean="0">
                <a:solidFill>
                  <a:srgbClr val="FF0000"/>
                </a:solidFill>
              </a:rPr>
              <a:t> 관심</a:t>
            </a:r>
            <a:r>
              <a:rPr lang="ko-KR" altLang="en-US" sz="1600" dirty="0" smtClean="0"/>
              <a:t>에서</a:t>
            </a:r>
            <a:r>
              <a:rPr lang="ko-KR" altLang="en-US" sz="2000" dirty="0" smtClean="0">
                <a:solidFill>
                  <a:srgbClr val="FF0000"/>
                </a:solidFill>
              </a:rPr>
              <a:t> 시작됩니다</a:t>
            </a:r>
            <a:r>
              <a:rPr lang="en-US" altLang="ko-KR" sz="2000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r>
              <a:rPr lang="en-US" altLang="ko-KR" sz="2000" dirty="0" smtClean="0">
                <a:solidFill>
                  <a:srgbClr val="FF0000"/>
                </a:solidFill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</a:rPr>
              <a:t>우리</a:t>
            </a:r>
            <a:r>
              <a:rPr lang="ko-KR" altLang="en-US" sz="1600" dirty="0" smtClean="0"/>
              <a:t>의</a:t>
            </a:r>
            <a:r>
              <a:rPr lang="ko-KR" altLang="en-US" sz="2000" dirty="0" smtClean="0">
                <a:solidFill>
                  <a:srgbClr val="FF0000"/>
                </a:solidFill>
              </a:rPr>
              <a:t> 관심</a:t>
            </a:r>
            <a:r>
              <a:rPr lang="ko-KR" altLang="en-US" sz="1600" dirty="0" smtClean="0"/>
              <a:t>과</a:t>
            </a:r>
            <a:r>
              <a:rPr lang="ko-KR" altLang="en-US" sz="2000" dirty="0" smtClean="0">
                <a:solidFill>
                  <a:srgbClr val="FF0000"/>
                </a:solidFill>
              </a:rPr>
              <a:t> 참여</a:t>
            </a:r>
            <a:r>
              <a:rPr lang="ko-KR" altLang="en-US" sz="1600" dirty="0" smtClean="0"/>
              <a:t>가</a:t>
            </a:r>
            <a:r>
              <a:rPr lang="ko-KR" altLang="en-US" sz="2000" dirty="0" smtClean="0">
                <a:solidFill>
                  <a:srgbClr val="FF0000"/>
                </a:solidFill>
              </a:rPr>
              <a:t> 대한민국</a:t>
            </a:r>
            <a:r>
              <a:rPr lang="ko-KR" altLang="en-US" sz="1600" dirty="0" smtClean="0"/>
              <a:t>을</a:t>
            </a:r>
            <a:r>
              <a:rPr lang="ko-KR" altLang="en-US" sz="2000" dirty="0" smtClean="0">
                <a:solidFill>
                  <a:srgbClr val="FF0000"/>
                </a:solidFill>
              </a:rPr>
              <a:t> 선진복지국가</a:t>
            </a:r>
            <a:r>
              <a:rPr lang="ko-KR" altLang="en-US" sz="1600" dirty="0" smtClean="0"/>
              <a:t>로</a:t>
            </a:r>
            <a:r>
              <a:rPr lang="ko-KR" altLang="en-US" sz="2000" dirty="0" smtClean="0">
                <a:solidFill>
                  <a:srgbClr val="FF0000"/>
                </a:solidFill>
              </a:rPr>
              <a:t> 만듭니다</a:t>
            </a:r>
            <a:r>
              <a:rPr lang="en-US" altLang="ko-KR" sz="2000" dirty="0" smtClean="0">
                <a:solidFill>
                  <a:srgbClr val="FF0000"/>
                </a:solidFill>
              </a:rPr>
              <a:t>.”</a:t>
            </a:r>
          </a:p>
          <a:p>
            <a:pPr algn="just"/>
            <a:endParaRPr lang="en-US" altLang="ko-KR" sz="2000" dirty="0"/>
          </a:p>
          <a:p>
            <a:pPr algn="ctr"/>
            <a:r>
              <a:rPr lang="ko-KR" altLang="en-US" sz="4000" dirty="0" smtClean="0">
                <a:latin typeface="Gill Sans Ultra Bold Condensed" panose="020B0A06020104020203" pitchFamily="34" charset="0"/>
              </a:rPr>
              <a:t>사</a:t>
            </a:r>
            <a:r>
              <a:rPr lang="en-US" altLang="ko-KR" sz="4000" dirty="0" smtClean="0">
                <a:latin typeface="Gill Sans Ultra Bold Condensed" panose="020B0A06020104020203" pitchFamily="34" charset="0"/>
              </a:rPr>
              <a:t>)</a:t>
            </a:r>
            <a:r>
              <a:rPr lang="ko-KR" altLang="en-US" sz="4000" dirty="0" smtClean="0">
                <a:latin typeface="Gill Sans Ultra Bold Condensed" panose="020B0A06020104020203" pitchFamily="34" charset="0"/>
              </a:rPr>
              <a:t>선진복지사회연구회 </a:t>
            </a:r>
            <a:endParaRPr lang="ko-KR" altLang="en-US" sz="4000" dirty="0">
              <a:latin typeface="Gill Sans Ultra Bold Condensed" panose="020B0A06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23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ko-KR" altLang="en-US" dirty="0"/>
              <a:t>전체적인 의견 </a:t>
            </a:r>
            <a:r>
              <a:rPr lang="en-US" altLang="ko-KR" dirty="0"/>
              <a:t>–1, </a:t>
            </a:r>
            <a:r>
              <a:rPr lang="ko-KR" altLang="en-US" dirty="0"/>
              <a:t>세대간의 존중과 인정</a:t>
            </a:r>
          </a:p>
          <a:p>
            <a:pPr fontAlgn="base"/>
            <a:r>
              <a:rPr lang="ko-KR" altLang="en-US" dirty="0"/>
              <a:t>▶세대간의 배려와 존중을 통해 알아가고 서로를 이해할 수 있게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박다현</a:t>
            </a:r>
            <a:r>
              <a:rPr lang="en-US" altLang="ko-KR" dirty="0"/>
              <a:t>,</a:t>
            </a:r>
            <a:r>
              <a:rPr lang="ko-KR" altLang="en-US" dirty="0"/>
              <a:t>김태희 </a:t>
            </a:r>
            <a:r>
              <a:rPr lang="en-US" altLang="ko-KR" dirty="0"/>
              <a:t>–2. </a:t>
            </a:r>
            <a:r>
              <a:rPr lang="ko-KR" altLang="en-US" dirty="0"/>
              <a:t>세대간을 통합시키고 누구나 즐길 수 있는 지역</a:t>
            </a:r>
            <a:r>
              <a:rPr lang="en-US" altLang="ko-KR" dirty="0"/>
              <a:t>/</a:t>
            </a:r>
            <a:r>
              <a:rPr lang="ko-KR" altLang="en-US" dirty="0"/>
              <a:t>교육 프로그램</a:t>
            </a:r>
          </a:p>
          <a:p>
            <a:pPr fontAlgn="base"/>
            <a:r>
              <a:rPr lang="ko-KR" altLang="en-US" dirty="0"/>
              <a:t>▶ 세대를 넘어서 모두가 함께 즐길 수 있는 프로그램이 필요하다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401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/>
            <a:r>
              <a:rPr lang="ko-KR" altLang="en-US" dirty="0"/>
              <a:t>정보성 </a:t>
            </a:r>
            <a:r>
              <a:rPr lang="en-US" altLang="ko-KR" dirty="0"/>
              <a:t>-3.</a:t>
            </a:r>
            <a:r>
              <a:rPr lang="ko-KR" altLang="en-US" dirty="0"/>
              <a:t>적절한 언어를 사용하고 서로의 입장을 </a:t>
            </a:r>
            <a:r>
              <a:rPr lang="ko-KR" altLang="en-US" dirty="0" err="1"/>
              <a:t>사용해야한다</a:t>
            </a:r>
            <a:r>
              <a:rPr lang="ko-KR" altLang="en-US" dirty="0"/>
              <a:t> </a:t>
            </a:r>
          </a:p>
          <a:p>
            <a:pPr fontAlgn="base"/>
            <a:r>
              <a:rPr lang="ko-KR" altLang="en-US" dirty="0"/>
              <a:t>▶ 청소년들의 은어를 가끔 세대가 다른 분들이 </a:t>
            </a:r>
            <a:r>
              <a:rPr lang="ko-KR" altLang="en-US" dirty="0" err="1"/>
              <a:t>이해하지못하는</a:t>
            </a:r>
            <a:r>
              <a:rPr lang="ko-KR" altLang="en-US" dirty="0"/>
              <a:t> 경우가 종종 생기게 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→이 문제점을 줄이기 위해 </a:t>
            </a:r>
            <a:r>
              <a:rPr lang="ko-KR" altLang="en-US" dirty="0" err="1"/>
              <a:t>줄임말을</a:t>
            </a:r>
            <a:r>
              <a:rPr lang="ko-KR" altLang="en-US" dirty="0"/>
              <a:t> 사용하지 않고 누구나 알아들을 수 있는 말을 사용한다</a:t>
            </a:r>
          </a:p>
          <a:p>
            <a:pPr fontAlgn="base"/>
            <a:r>
              <a:rPr lang="en-US" altLang="ko-KR" dirty="0"/>
              <a:t>( </a:t>
            </a:r>
            <a:r>
              <a:rPr lang="ko-KR" altLang="en-US" dirty="0" err="1"/>
              <a:t>모든세대가</a:t>
            </a:r>
            <a:r>
              <a:rPr lang="ko-KR" altLang="en-US" dirty="0"/>
              <a:t> 알아들을 수 없는 은어를 사용하지 않는다</a:t>
            </a:r>
            <a:r>
              <a:rPr lang="en-US" altLang="ko-KR" dirty="0"/>
              <a:t>)</a:t>
            </a:r>
            <a:endParaRPr lang="ko-KR" altLang="en-US" dirty="0"/>
          </a:p>
          <a:p>
            <a:pPr fontAlgn="base"/>
            <a:r>
              <a:rPr lang="ko-KR" altLang="en-US" dirty="0"/>
              <a:t>▶전체적으로 모든 세대가 표준어를 사용한다면 이 문제점을 극복할 수 있을 것 같다</a:t>
            </a:r>
          </a:p>
          <a:p>
            <a:pPr fontAlgn="base"/>
            <a:r>
              <a:rPr lang="ko-KR" altLang="en-US" dirty="0"/>
              <a:t>▶만약 은어를 사용하더라도 알아듣지 못한다고 못마땅하게 생각하지 말고 설명해드리고 점점 알아나가는 것이 세대간의 극복을 위해 가장 중요한 일인 것 같다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어른들이 청소년의 말을 이해하지 못하는 일이 생긴다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6214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ko-KR" altLang="en-US" dirty="0"/>
              <a:t>김민서 </a:t>
            </a:r>
            <a:r>
              <a:rPr lang="en-US" altLang="ko-KR" dirty="0"/>
              <a:t>-4.</a:t>
            </a:r>
            <a:r>
              <a:rPr lang="ko-KR" altLang="en-US" dirty="0"/>
              <a:t>어른들이 노력해야 할 점 </a:t>
            </a:r>
          </a:p>
          <a:p>
            <a:pPr fontAlgn="base"/>
            <a:r>
              <a:rPr lang="ko-KR" altLang="en-US" dirty="0"/>
              <a:t>▶가끔 어른들의 입장에서 자신의 말이 항상 옳다고 생각하는 경우가 많다</a:t>
            </a:r>
          </a:p>
          <a:p>
            <a:pPr fontAlgn="base"/>
            <a:r>
              <a:rPr lang="ko-KR" altLang="en-US" dirty="0"/>
              <a:t>→이를 극복하기 위해서 어른들도 청소년의 말을 </a:t>
            </a:r>
            <a:r>
              <a:rPr lang="ko-KR" altLang="en-US" dirty="0" err="1"/>
              <a:t>귀기울여주는</a:t>
            </a:r>
            <a:r>
              <a:rPr lang="ko-KR" altLang="en-US" dirty="0"/>
              <a:t> 경청의 자세가 필요한 것 같다</a:t>
            </a:r>
          </a:p>
          <a:p>
            <a:pPr fontAlgn="base"/>
            <a:r>
              <a:rPr lang="ko-KR" altLang="en-US" dirty="0"/>
              <a:t>“나 때는 </a:t>
            </a:r>
            <a:r>
              <a:rPr lang="ko-KR" altLang="en-US" dirty="0" err="1"/>
              <a:t>안그랬는데</a:t>
            </a:r>
            <a:r>
              <a:rPr lang="ko-KR" altLang="en-US" dirty="0"/>
              <a:t> 넌 </a:t>
            </a:r>
            <a:r>
              <a:rPr lang="ko-KR" altLang="en-US" dirty="0" err="1"/>
              <a:t>도데채</a:t>
            </a:r>
            <a:r>
              <a:rPr lang="ko-KR" altLang="en-US" dirty="0"/>
              <a:t> 왜이래” 라는 말을 삼가며 청소년의 말을 들어준다 </a:t>
            </a:r>
          </a:p>
          <a:p>
            <a:pPr fontAlgn="base"/>
            <a:r>
              <a:rPr lang="ko-KR" altLang="en-US" dirty="0"/>
              <a:t>아이들과 같이 문화 생활을 </a:t>
            </a:r>
            <a:r>
              <a:rPr lang="ko-KR" altLang="en-US" dirty="0" err="1"/>
              <a:t>하다보면</a:t>
            </a:r>
            <a:r>
              <a:rPr lang="ko-KR" altLang="en-US" dirty="0"/>
              <a:t> 자연히 세대간의 차이가 줄어들 것이다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760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ko-KR" altLang="en-US" dirty="0"/>
              <a:t>전체적인 의견 </a:t>
            </a:r>
            <a:r>
              <a:rPr lang="en-US" altLang="ko-KR" dirty="0"/>
              <a:t>-5. </a:t>
            </a:r>
            <a:r>
              <a:rPr lang="ko-KR" altLang="en-US" dirty="0"/>
              <a:t>어른들도 질서를 지켜주었으면 좋겠다</a:t>
            </a:r>
            <a:r>
              <a:rPr lang="en-US" altLang="ko-KR" dirty="0"/>
              <a:t>.</a:t>
            </a:r>
          </a:p>
          <a:p>
            <a:pPr fontAlgn="base"/>
            <a:r>
              <a:rPr lang="ko-KR" altLang="en-US" dirty="0"/>
              <a:t>▶전철이나 버스에서 자리나 줄을 설 때 순서를 지켜주었으면 </a:t>
            </a:r>
            <a:r>
              <a:rPr lang="ko-KR" altLang="en-US" dirty="0" err="1"/>
              <a:t>존중받는</a:t>
            </a:r>
            <a:r>
              <a:rPr lang="ko-KR" altLang="en-US" dirty="0"/>
              <a:t> 느낌이 들 것이다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920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3107</TotalTime>
  <Words>2690</Words>
  <Application>Microsoft Office PowerPoint</Application>
  <PresentationFormat>화면 슬라이드 쇼(4:3)</PresentationFormat>
  <Paragraphs>329</Paragraphs>
  <Slides>54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54</vt:i4>
      </vt:variant>
    </vt:vector>
  </HeadingPairs>
  <TitlesOfParts>
    <vt:vector size="55" baseType="lpstr">
      <vt:lpstr>Office 테마</vt:lpstr>
      <vt:lpstr>PowerPoint 프레젠테이션</vt:lpstr>
      <vt:lpstr>PowerPoint 프레젠테이션</vt:lpstr>
      <vt:lpstr>조별 주제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CNUE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www.islppt.com</dc:title>
  <dc:creator>소셜라인</dc:creator>
  <cp:lastModifiedBy>User</cp:lastModifiedBy>
  <cp:revision>366</cp:revision>
  <dcterms:created xsi:type="dcterms:W3CDTF">2011-07-21T14:52:06Z</dcterms:created>
  <dcterms:modified xsi:type="dcterms:W3CDTF">2018-07-14T06:38:15Z</dcterms:modified>
</cp:coreProperties>
</file>