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270" r:id="rId33"/>
  </p:sldIdLst>
  <p:sldSz cx="9144000" cy="6858000" type="screen4x3"/>
  <p:notesSz cx="6858000" cy="9144000"/>
  <p:embeddedFontLst>
    <p:embeddedFont>
      <p:font typeface="배달의민족 주아" charset="-127"/>
      <p:regular r:id="rId35"/>
    </p:embeddedFont>
    <p:embeddedFont>
      <p:font typeface="맑은 고딕" pitchFamily="50" charset="-127"/>
      <p:regular r:id="rId36"/>
      <p:bold r:id="rId37"/>
    </p:embeddedFont>
    <p:embeddedFont>
      <p:font typeface="한컴돋움" pitchFamily="18" charset="2"/>
      <p:regular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F48"/>
    <a:srgbClr val="FF5D5D"/>
    <a:srgbClr val="FDCB5C"/>
    <a:srgbClr val="EB6F6F"/>
    <a:srgbClr val="B0B3B8"/>
    <a:srgbClr val="687C8E"/>
    <a:srgbClr val="536371"/>
    <a:srgbClr val="B4872C"/>
    <a:srgbClr val="FF916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0" d="100"/>
          <a:sy n="80" d="100"/>
        </p:scale>
        <p:origin x="-78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84651-0324-4424-94A6-92BA3AA17C7F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F448C-9C0F-421F-8C6F-2FA80974F2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3942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448C-9C0F-421F-8C6F-2FA80974F29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01363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0112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6881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09605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2059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8386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48479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91964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9404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9044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95204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50304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69FF9-B9E6-45E6-A4D6-A40EF23294A9}" type="datetimeFigureOut">
              <a:rPr lang="ko-KR" altLang="en-US" smtClean="0"/>
              <a:pPr/>
              <a:t>2017-06-14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FAA6A-415D-432B-9975-03E034E7BB8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49131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/>
          <p:cNvSpPr/>
          <p:nvPr/>
        </p:nvSpPr>
        <p:spPr>
          <a:xfrm>
            <a:off x="1941868" y="980728"/>
            <a:ext cx="5142888" cy="4968552"/>
          </a:xfrm>
          <a:prstGeom prst="ellipse">
            <a:avLst/>
          </a:prstGeom>
          <a:solidFill>
            <a:schemeClr val="bg1"/>
          </a:solidFill>
          <a:ln w="88900">
            <a:solidFill>
              <a:srgbClr val="FDCB5C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ko-KR" altLang="en-US" sz="40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53F48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2" name="제목 1"/>
          <p:cNvSpPr>
            <a:spLocks noGrp="1"/>
          </p:cNvSpPr>
          <p:nvPr>
            <p:ph type="ctrTitle"/>
          </p:nvPr>
        </p:nvSpPr>
        <p:spPr>
          <a:xfrm>
            <a:off x="467544" y="1941984"/>
            <a:ext cx="8064896" cy="1487016"/>
          </a:xfrm>
        </p:spPr>
        <p:txBody>
          <a:bodyPr>
            <a:noAutofit/>
          </a:bodyPr>
          <a:lstStyle/>
          <a:p>
            <a:pPr>
              <a:defRPr sz="3500"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3500" b="1" dirty="0">
                <a:latin typeface="+mn-ea"/>
                <a:ea typeface="+mn-ea"/>
              </a:rPr>
              <a:t>문재인 정부의 </a:t>
            </a:r>
            <a:r>
              <a:rPr lang="ko-KR" altLang="en-US" sz="3500" b="1" dirty="0" smtClean="0">
                <a:latin typeface="+mn-ea"/>
                <a:ea typeface="+mn-ea"/>
              </a:rPr>
              <a:t>노인 </a:t>
            </a:r>
            <a:r>
              <a:rPr lang="ko-KR" altLang="en-US" sz="3500" b="1" dirty="0">
                <a:latin typeface="+mn-ea"/>
                <a:ea typeface="+mn-ea"/>
              </a:rPr>
              <a:t>건강과</a:t>
            </a:r>
            <a:r>
              <a:rPr lang="en-US" altLang="ko-KR" sz="3500" b="1" dirty="0">
                <a:latin typeface="+mn-ea"/>
                <a:ea typeface="+mn-ea"/>
              </a:rPr>
              <a:t> </a:t>
            </a:r>
            <a:r>
              <a:rPr lang="ko-KR" altLang="en-US" sz="3500" b="1" dirty="0">
                <a:latin typeface="+mn-ea"/>
                <a:ea typeface="+mn-ea"/>
              </a:rPr>
              <a:t>돌봄의 </a:t>
            </a:r>
            <a:r>
              <a:rPr lang="en-US" altLang="ko-KR" sz="3500" b="1" dirty="0" smtClean="0">
                <a:latin typeface="+mn-ea"/>
                <a:ea typeface="+mn-ea"/>
              </a:rPr>
              <a:t/>
            </a:r>
            <a:br>
              <a:rPr lang="en-US" altLang="ko-KR" sz="3500" b="1" dirty="0" smtClean="0">
                <a:latin typeface="+mn-ea"/>
                <a:ea typeface="+mn-ea"/>
              </a:rPr>
            </a:br>
            <a:r>
              <a:rPr lang="ko-KR" altLang="en-US" sz="3500" b="1" dirty="0" smtClean="0">
                <a:latin typeface="+mn-ea"/>
                <a:ea typeface="+mn-ea"/>
              </a:rPr>
              <a:t>공약에 </a:t>
            </a:r>
            <a:r>
              <a:rPr lang="ko-KR" altLang="en-US" sz="3500" b="1" dirty="0" smtClean="0">
                <a:latin typeface="+mn-ea"/>
                <a:ea typeface="+mn-ea"/>
              </a:rPr>
              <a:t>대한 평가와 과제</a:t>
            </a:r>
            <a:endParaRPr lang="ko-KR" altLang="en-US" sz="2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부제목 9"/>
          <p:cNvSpPr>
            <a:spLocks noGrp="1"/>
          </p:cNvSpPr>
          <p:nvPr>
            <p:ph type="subTitle" idx="1"/>
          </p:nvPr>
        </p:nvSpPr>
        <p:spPr>
          <a:xfrm>
            <a:off x="2051720" y="4725144"/>
            <a:ext cx="5032648" cy="850992"/>
          </a:xfrm>
        </p:spPr>
        <p:txBody>
          <a:bodyPr>
            <a:norm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전용호 교수</a:t>
            </a:r>
            <a:endParaRPr lang="ko-KR" altLang="en-US"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US" altLang="ko-KR" sz="20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  <a:latin typeface="+mj-ea"/>
                <a:ea typeface="+mj-ea"/>
              </a:rPr>
              <a:t>인천대학교 </a:t>
            </a:r>
            <a:r>
              <a:rPr lang="ko-KR" altLang="en-US" sz="2000" b="1" dirty="0">
                <a:solidFill>
                  <a:schemeClr val="tx1"/>
                </a:solidFill>
                <a:latin typeface="+mj-ea"/>
                <a:ea typeface="+mj-ea"/>
              </a:rPr>
              <a:t>사회복지학과</a:t>
            </a:r>
            <a:r>
              <a:rPr lang="en-US" altLang="ko-KR" sz="2000" b="1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539552" y="3143562"/>
            <a:ext cx="8064896" cy="1077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3500"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ko-KR" altLang="en-US" sz="2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Apple SD 산돌고딕 Neo 세미볼드체"/>
              <a:sym typeface="Apple SD 산돌고딕 Neo 세미볼드체"/>
            </a:endParaRPr>
          </a:p>
        </p:txBody>
      </p:sp>
      <p:pic>
        <p:nvPicPr>
          <p:cNvPr id="15" name="Picture 2" descr="C:\Users\user\Desktop\183027_111435_33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404664"/>
            <a:ext cx="1080120" cy="936104"/>
          </a:xfrm>
          <a:prstGeom prst="rect">
            <a:avLst/>
          </a:prstGeom>
          <a:noFill/>
        </p:spPr>
      </p:pic>
      <p:sp>
        <p:nvSpPr>
          <p:cNvPr id="8" name="직사각형 7"/>
          <p:cNvSpPr/>
          <p:nvPr/>
        </p:nvSpPr>
        <p:spPr>
          <a:xfrm>
            <a:off x="0" y="260648"/>
            <a:ext cx="4680520" cy="400110"/>
          </a:xfrm>
          <a:prstGeom prst="rect">
            <a:avLst/>
          </a:prstGeom>
          <a:solidFill>
            <a:srgbClr val="FDCB5C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ko-KR" sz="20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53F48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2017</a:t>
            </a:r>
            <a:r>
              <a:rPr lang="ko-KR" altLang="en-US" sz="20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53F48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년 </a:t>
            </a:r>
            <a:r>
              <a:rPr lang="en-US" altLang="ko-KR" sz="20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53F48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&lt;</a:t>
            </a:r>
            <a:r>
              <a:rPr lang="ko-KR" altLang="en-US" sz="20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53F48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선진복지사회연구회</a:t>
            </a:r>
            <a:r>
              <a:rPr lang="en-US" altLang="ko-KR" sz="20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53F48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&gt;</a:t>
            </a:r>
            <a:r>
              <a:rPr lang="ko-KR" altLang="en-US" sz="20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53F48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20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53F48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발표 자료</a:t>
            </a:r>
            <a:endParaRPr lang="ko-KR" altLang="en-US" sz="20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53F48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55748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5987537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OECD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주요 국가들의 의료서비스 이용도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412776"/>
            <a:ext cx="7920880" cy="48965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6696064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2: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건강한 노후를 위한 정책적 ‘개선방향’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008" indent="-363008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2.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의료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보건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복지</a:t>
            </a:r>
            <a:r>
              <a:rPr lang="ko-KR" altLang="en-US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영역의</a:t>
            </a:r>
            <a:r>
              <a:rPr lang="ko-KR" altLang="en-US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개혁</a:t>
            </a:r>
            <a:r>
              <a:rPr lang="ko-KR" altLang="en-US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 </a:t>
            </a: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방향</a:t>
            </a:r>
            <a:endParaRPr lang="en-US" altLang="ko-KR" sz="2200" b="1" dirty="0" smtClean="0">
              <a:latin typeface="+mj-ea"/>
              <a:ea typeface="+mj-ea"/>
              <a:cs typeface="돋움"/>
              <a:sym typeface="돋움"/>
            </a:endParaRPr>
          </a:p>
          <a:p>
            <a:pPr marL="363008" indent="-363008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200" dirty="0" smtClean="0">
              <a:latin typeface="+mj-ea"/>
              <a:ea typeface="+mj-ea"/>
              <a:cs typeface="돋움"/>
              <a:sym typeface="돋움"/>
            </a:endParaRPr>
          </a:p>
          <a:p>
            <a:pPr marL="342000" indent="-342000" defTabSz="448055">
              <a:spcBef>
                <a:spcPts val="0"/>
              </a:spcBef>
              <a:buFont typeface="Arial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보건의료복지의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‘</a:t>
            </a:r>
            <a:r>
              <a:rPr lang="ko-KR" altLang="en-US" sz="2200" b="1" dirty="0" err="1">
                <a:latin typeface="+mj-ea"/>
                <a:ea typeface="+mj-ea"/>
                <a:cs typeface="돋움"/>
                <a:sym typeface="돋움"/>
              </a:rPr>
              <a:t>파트너십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’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을 노인 복지의 </a:t>
            </a:r>
            <a:endParaRPr lang="en-US" altLang="ko-KR" sz="2200" dirty="0" smtClean="0">
              <a:latin typeface="+mj-ea"/>
              <a:ea typeface="+mj-ea"/>
              <a:cs typeface="돋움"/>
              <a:sym typeface="돋움"/>
            </a:endParaRPr>
          </a:p>
          <a:p>
            <a:pPr marL="342000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dirty="0" smtClean="0">
                <a:latin typeface="+mj-ea"/>
                <a:ea typeface="+mj-ea"/>
                <a:cs typeface="돋움"/>
                <a:sym typeface="돋움"/>
              </a:rPr>
              <a:t>중요한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정책 </a:t>
            </a:r>
            <a:r>
              <a:rPr lang="ko-KR" altLang="en-US" sz="2200" dirty="0" err="1" smtClean="0">
                <a:latin typeface="+mj-ea"/>
                <a:ea typeface="+mj-ea"/>
                <a:cs typeface="돋움"/>
                <a:sym typeface="돋움"/>
              </a:rPr>
              <a:t>아젠다</a:t>
            </a:r>
            <a:r>
              <a:rPr lang="ko-KR" altLang="en-US" sz="2200" dirty="0" err="1" smtClean="0">
                <a:latin typeface="+mj-ea"/>
                <a:ea typeface="+mj-ea"/>
              </a:rPr>
              <a:t>로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342000" indent="-342000" defTabSz="448055">
              <a:spcBef>
                <a:spcPts val="0"/>
              </a:spcBef>
              <a:buFont typeface="Arial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200" dirty="0" smtClean="0">
              <a:latin typeface="+mj-ea"/>
              <a:ea typeface="+mj-ea"/>
            </a:endParaRPr>
          </a:p>
          <a:p>
            <a:pPr marL="342000" indent="-342000" defTabSz="448055">
              <a:spcBef>
                <a:spcPts val="0"/>
              </a:spcBef>
              <a:buFont typeface="Arial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dirty="0" smtClean="0">
                <a:latin typeface="+mj-ea"/>
                <a:ea typeface="+mj-ea"/>
                <a:cs typeface="돋움"/>
                <a:sym typeface="돋움"/>
              </a:rPr>
              <a:t>노인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만성질환</a:t>
            </a:r>
            <a:r>
              <a:rPr lang="ko-KR" altLang="en-US" sz="2200" dirty="0">
                <a:latin typeface="+mj-ea"/>
                <a:ea typeface="+mj-ea"/>
              </a:rPr>
              <a:t>의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 예방과 관리의 체계화 </a:t>
            </a:r>
            <a:r>
              <a:rPr lang="ko-KR" altLang="en-US" sz="2200" dirty="0">
                <a:latin typeface="+mj-ea"/>
                <a:ea typeface="+mj-ea"/>
              </a:rPr>
              <a:t>하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도록 </a:t>
            </a:r>
            <a:endParaRPr lang="en-US" altLang="ko-KR" sz="2200" dirty="0" smtClean="0">
              <a:latin typeface="+mj-ea"/>
              <a:ea typeface="+mj-ea"/>
              <a:cs typeface="돋움"/>
              <a:sym typeface="돋움"/>
            </a:endParaRPr>
          </a:p>
          <a:p>
            <a:pPr marL="342000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dirty="0" smtClean="0">
                <a:latin typeface="+mj-ea"/>
                <a:ea typeface="+mj-ea"/>
                <a:cs typeface="돋움"/>
                <a:sym typeface="돋움"/>
              </a:rPr>
              <a:t>지역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주치의 제도 도입 </a:t>
            </a:r>
            <a:r>
              <a:rPr lang="ko-KR" altLang="en-US" sz="2200" dirty="0">
                <a:latin typeface="+mj-ea"/>
                <a:ea typeface="+mj-ea"/>
              </a:rPr>
              <a:t>등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 </a:t>
            </a:r>
            <a:endParaRPr lang="en-US" altLang="ko-KR" sz="2200" dirty="0" smtClean="0">
              <a:latin typeface="+mj-ea"/>
              <a:ea typeface="+mj-ea"/>
              <a:cs typeface="돋움"/>
              <a:sym typeface="돋움"/>
            </a:endParaRPr>
          </a:p>
          <a:p>
            <a:pPr marL="342000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 smtClean="0">
                <a:latin typeface="+mj-ea"/>
                <a:ea typeface="+mj-ea"/>
              </a:rPr>
              <a:t>1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차 의료기관과 </a:t>
            </a: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보건소의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역할을 </a:t>
            </a: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강</a:t>
            </a:r>
            <a:r>
              <a:rPr lang="ko-KR" altLang="en-US" sz="2200" b="1" dirty="0" smtClean="0">
                <a:latin typeface="+mj-ea"/>
                <a:ea typeface="+mj-ea"/>
              </a:rPr>
              <a:t>화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indent="-342000" defTabSz="448055">
              <a:spcBef>
                <a:spcPts val="0"/>
              </a:spcBef>
              <a:buFont typeface="Arial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200" dirty="0" smtClean="0">
              <a:latin typeface="+mj-ea"/>
              <a:ea typeface="+mj-ea"/>
              <a:sym typeface="돋움"/>
            </a:endParaRPr>
          </a:p>
          <a:p>
            <a:pPr marL="342000" indent="-342000" defTabSz="448055">
              <a:spcBef>
                <a:spcPts val="0"/>
              </a:spcBef>
              <a:buFont typeface="Arial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dirty="0" smtClean="0">
                <a:latin typeface="+mj-ea"/>
                <a:ea typeface="+mj-ea"/>
              </a:rPr>
              <a:t>복지의 </a:t>
            </a:r>
            <a:r>
              <a:rPr lang="ko-KR" altLang="en-US" sz="2200" dirty="0">
                <a:latin typeface="+mj-ea"/>
                <a:ea typeface="+mj-ea"/>
              </a:rPr>
              <a:t>유사한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성격의 서비스들을 통합</a:t>
            </a:r>
            <a:r>
              <a:rPr lang="ko-KR" altLang="en-US" sz="2200" dirty="0">
                <a:latin typeface="+mj-ea"/>
                <a:ea typeface="+mj-ea"/>
              </a:rPr>
              <a:t>을 비롯한 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342000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전달체계 </a:t>
            </a:r>
            <a:r>
              <a:rPr lang="ko-KR" altLang="en-US" sz="2200" b="1" dirty="0">
                <a:latin typeface="+mj-ea"/>
                <a:ea typeface="+mj-ea"/>
              </a:rPr>
              <a:t>강화</a:t>
            </a:r>
            <a:r>
              <a:rPr lang="ko-KR" altLang="en-US" sz="2200" dirty="0">
                <a:latin typeface="+mj-ea"/>
                <a:ea typeface="+mj-ea"/>
              </a:rPr>
              <a:t> 등</a:t>
            </a: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6696064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2: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건강한 노후를 위한 정책적 ‘개선방향’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>
                <a:latin typeface="+mj-ea"/>
                <a:ea typeface="+mj-ea"/>
              </a:rPr>
              <a:t>3.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재가와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지역기반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서비스의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확대와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2880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인력의</a:t>
            </a:r>
            <a:r>
              <a:rPr lang="ko-KR" altLang="en-US" sz="2200" b="1" dirty="0" smtClean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발전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방향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모색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필요</a:t>
            </a:r>
          </a:p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ko-KR" altLang="en-US" sz="2200" dirty="0">
              <a:latin typeface="+mj-ea"/>
              <a:ea typeface="+mj-ea"/>
              <a:cs typeface="Apple SD 산돌고딕 Neo 볼드체"/>
              <a:sym typeface="Apple SD 산돌고딕 Neo 볼드체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가사수발 중심의 ‘사회적 돌봄’의 </a:t>
            </a: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비중이</a:t>
            </a:r>
            <a:r>
              <a:rPr lang="en-US" altLang="ko-KR" sz="2200" b="1" dirty="0" smtClean="0">
                <a:latin typeface="+mj-ea"/>
                <a:ea typeface="+mj-ea"/>
                <a:cs typeface="돋움"/>
                <a:sym typeface="돋움"/>
              </a:rPr>
              <a:t> </a:t>
            </a:r>
          </a:p>
          <a:p>
            <a:pPr marL="342000" algn="just" defTabSz="384047">
              <a:spcBef>
                <a:spcPts val="0"/>
              </a:spcBef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지나치게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높</a:t>
            </a:r>
            <a:r>
              <a:rPr lang="ko-KR" altLang="en-US" sz="2200" b="1" dirty="0">
                <a:latin typeface="+mj-ea"/>
                <a:ea typeface="+mj-ea"/>
              </a:rPr>
              <a:t>음</a:t>
            </a:r>
          </a:p>
          <a:p>
            <a:pPr marL="342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의료 왕진제도 사실상 부재</a:t>
            </a:r>
            <a:r>
              <a:rPr lang="en-US" altLang="ko-KR" sz="2000" dirty="0">
                <a:latin typeface="+mj-ea"/>
                <a:ea typeface="+mj-ea"/>
              </a:rPr>
              <a:t>, 3</a:t>
            </a:r>
            <a:r>
              <a:rPr lang="ko-KR" altLang="en-US" sz="2000" dirty="0">
                <a:latin typeface="+mj-ea"/>
                <a:ea typeface="+mj-ea"/>
              </a:rPr>
              <a:t>대 방문 간호서비스의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낮은 </a:t>
            </a:r>
            <a:r>
              <a:rPr lang="ko-KR" altLang="en-US" sz="2000" dirty="0">
                <a:latin typeface="+mj-ea"/>
                <a:ea typeface="+mj-ea"/>
              </a:rPr>
              <a:t>비율</a:t>
            </a: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의료서비스에서 지역사회보호 차원에서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algn="just" defTabSz="384047">
              <a:spcBef>
                <a:spcPts val="0"/>
              </a:spcBef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주치의</a:t>
            </a:r>
            <a:r>
              <a:rPr lang="ko-KR" altLang="en-US" sz="2200" b="1" dirty="0" smtClean="0">
                <a:latin typeface="+mj-ea"/>
                <a:ea typeface="+mj-ea"/>
              </a:rPr>
              <a:t>와</a:t>
            </a: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왕진 </a:t>
            </a:r>
            <a:r>
              <a:rPr lang="ko-KR" altLang="en-US" sz="2200" b="1" dirty="0">
                <a:latin typeface="+mj-ea"/>
                <a:ea typeface="+mj-ea"/>
              </a:rPr>
              <a:t>제도 </a:t>
            </a:r>
            <a:r>
              <a:rPr lang="ko-KR" altLang="en-US" sz="2200" b="1" dirty="0" smtClean="0">
                <a:latin typeface="+mj-ea"/>
                <a:ea typeface="+mj-ea"/>
              </a:rPr>
              <a:t>도입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endParaRPr lang="ko-KR" altLang="en-US" sz="2200" dirty="0">
              <a:latin typeface="+mj-ea"/>
              <a:ea typeface="+mj-ea"/>
              <a:cs typeface="돋움"/>
              <a:sym typeface="돋움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>
                <a:latin typeface="+mj-ea"/>
                <a:ea typeface="+mj-ea"/>
              </a:rPr>
              <a:t>방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문간호서비스의 적극적인 활용과 </a:t>
            </a: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확대</a:t>
            </a:r>
            <a:endParaRPr lang="en-US" altLang="ko-KR" sz="2200" b="1" dirty="0" smtClean="0"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384047">
              <a:spcBef>
                <a:spcPts val="0"/>
              </a:spcBef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en-US" altLang="ko-KR" sz="2000" dirty="0" smtClean="0">
                <a:latin typeface="+mj-ea"/>
                <a:ea typeface="+mj-ea"/>
                <a:cs typeface="돋움"/>
                <a:sym typeface="돋움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의사영역 확대</a:t>
            </a:r>
            <a:r>
              <a:rPr lang="en-US" altLang="ko-KR" sz="2000" dirty="0">
                <a:latin typeface="+mj-ea"/>
                <a:ea typeface="+mj-ea"/>
              </a:rPr>
              <a:t>, home nursing,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재택입원서비스</a:t>
            </a:r>
            <a:r>
              <a:rPr lang="en-US" altLang="ko-KR" sz="2000" dirty="0">
                <a:latin typeface="+mj-ea"/>
                <a:ea typeface="+mj-ea"/>
                <a:cs typeface="돋움"/>
                <a:sym typeface="돋움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일본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</a:p>
          <a:p>
            <a:pPr marL="342000" algn="just" defTabSz="384047">
              <a:spcBef>
                <a:spcPts val="0"/>
              </a:spcBef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en-US" altLang="ko-KR" sz="2000" dirty="0" smtClean="0">
                <a:latin typeface="+mj-ea"/>
                <a:ea typeface="+mj-ea"/>
                <a:cs typeface="돋움"/>
                <a:sym typeface="돋움"/>
              </a:rPr>
              <a:t>-&gt; </a:t>
            </a:r>
            <a:r>
              <a:rPr lang="ko-KR" altLang="en-US" sz="2000" dirty="0">
                <a:latin typeface="+mj-ea"/>
                <a:ea typeface="+mj-ea"/>
              </a:rPr>
              <a:t>서비스 질 </a:t>
            </a:r>
            <a:r>
              <a:rPr lang="ko-KR" altLang="en-US" sz="2000" dirty="0" smtClean="0">
                <a:latin typeface="+mj-ea"/>
                <a:ea typeface="+mj-ea"/>
              </a:rPr>
              <a:t>제고</a:t>
            </a:r>
            <a:endParaRPr lang="ko-KR" altLang="en-US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6696064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2: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건강한 노후를 위한 정책적 ‘개선방향’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>
                <a:latin typeface="+mj-ea"/>
                <a:ea typeface="+mj-ea"/>
              </a:rPr>
              <a:t>3.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재가와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지역기반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서비스의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확대와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2880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인력의</a:t>
            </a:r>
            <a:r>
              <a:rPr lang="ko-KR" altLang="en-US" sz="2200" b="1" dirty="0" smtClean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발전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방향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모색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필요</a:t>
            </a:r>
          </a:p>
          <a:p>
            <a:pPr marL="114088" indent="-114088" algn="just" defTabSz="384047">
              <a:spcBef>
                <a:spcPts val="0"/>
              </a:spcBef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endParaRPr lang="en-US" altLang="ko-KR" sz="2200" dirty="0" smtClean="0">
              <a:latin typeface="+mj-ea"/>
              <a:ea typeface="+mj-ea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재가서비스 다각화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algn="just" defTabSz="384047">
              <a:spcBef>
                <a:spcPts val="0"/>
              </a:spcBef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영양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재활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재기능화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en-US" altLang="ko-KR" sz="2000" dirty="0" err="1">
                <a:latin typeface="+mj-ea"/>
                <a:ea typeface="+mj-ea"/>
              </a:rPr>
              <a:t>Reablement</a:t>
            </a:r>
            <a:r>
              <a:rPr lang="en-US" altLang="ko-KR" sz="2000" dirty="0" smtClean="0">
                <a:latin typeface="+mj-ea"/>
                <a:ea typeface="+mj-ea"/>
              </a:rPr>
              <a:t>) </a:t>
            </a:r>
            <a:r>
              <a:rPr lang="ko-KR" altLang="en-US" sz="2000" dirty="0">
                <a:latin typeface="+mj-ea"/>
                <a:ea typeface="+mj-ea"/>
              </a:rPr>
              <a:t>도입 </a:t>
            </a:r>
            <a:r>
              <a:rPr lang="ko-KR" altLang="en-US" sz="2000" dirty="0" smtClean="0">
                <a:latin typeface="+mj-ea"/>
                <a:ea typeface="+mj-ea"/>
              </a:rPr>
              <a:t>검토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지역기반 서비스</a:t>
            </a:r>
            <a:r>
              <a:rPr lang="en-US" altLang="ko-KR" sz="2200" b="1" dirty="0">
                <a:latin typeface="+mj-ea"/>
                <a:ea typeface="+mj-ea"/>
              </a:rPr>
              <a:t>(community-based services)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를 </a:t>
            </a:r>
            <a:endParaRPr lang="en-US" altLang="ko-KR" sz="2200" b="1" dirty="0" smtClean="0"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384047">
              <a:spcBef>
                <a:spcPts val="0"/>
              </a:spcBef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확대 개발</a:t>
            </a:r>
            <a:endParaRPr lang="en-US" altLang="ko-KR" sz="2200" b="1" dirty="0" smtClean="0"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en-US" altLang="ko-KR" sz="2000" dirty="0" smtClean="0">
                <a:latin typeface="+mj-ea"/>
                <a:ea typeface="+mj-ea"/>
                <a:cs typeface="돋움"/>
                <a:sym typeface="돋움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이동지원서비스 개발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000" dirty="0" err="1" smtClean="0">
                <a:latin typeface="+mj-ea"/>
                <a:ea typeface="+mj-ea"/>
              </a:rPr>
              <a:t>돌봄서비스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+ </a:t>
            </a:r>
            <a:r>
              <a:rPr lang="ko-KR" altLang="en-US" sz="2000" dirty="0">
                <a:latin typeface="+mj-ea"/>
                <a:ea typeface="+mj-ea"/>
              </a:rPr>
              <a:t>지역 사회참여 </a:t>
            </a:r>
            <a:r>
              <a:rPr lang="ko-KR" altLang="en-US" sz="2000" dirty="0" smtClean="0">
                <a:latin typeface="+mj-ea"/>
                <a:ea typeface="+mj-ea"/>
              </a:rPr>
              <a:t>서비스 제공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indent="-342000" algn="just" defTabSz="384047"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 algn="just" defTabSz="384047">
              <a:spcBef>
                <a:spcPts val="0"/>
              </a:spcBef>
              <a:buFont typeface="Arial" pitchFamily="34" charset="0"/>
              <a:buChar char="•"/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200" b="1" dirty="0">
                <a:latin typeface="+mj-ea"/>
                <a:ea typeface="+mj-ea"/>
              </a:rPr>
              <a:t>인력양성과 수급의 </a:t>
            </a:r>
            <a:r>
              <a:rPr lang="ko-KR" altLang="en-US" sz="2200" b="1" dirty="0" err="1">
                <a:latin typeface="+mj-ea"/>
                <a:ea typeface="+mj-ea"/>
              </a:rPr>
              <a:t>중장기적인</a:t>
            </a:r>
            <a:r>
              <a:rPr lang="ko-KR" altLang="en-US" sz="2200" b="1" dirty="0">
                <a:latin typeface="+mj-ea"/>
                <a:ea typeface="+mj-ea"/>
              </a:rPr>
              <a:t> 대책 필요</a:t>
            </a:r>
          </a:p>
          <a:p>
            <a:pPr marL="342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신규 서비스 개발에 필수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인력 부족 현상에 대비 필요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서비스 </a:t>
            </a:r>
            <a:r>
              <a:rPr lang="ko-KR" altLang="en-US" sz="2000" dirty="0">
                <a:latin typeface="+mj-ea"/>
                <a:ea typeface="+mj-ea"/>
              </a:rPr>
              <a:t>질 제고의 측면 중요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양성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6696064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2: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건강한 노후를 위한 정책적 ‘개선방향’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4.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지방정부의 역할의 강화와 지역사회보호 시스템 구축</a:t>
            </a:r>
            <a:endParaRPr lang="en-US" altLang="ko-KR" sz="2200" b="1" dirty="0">
              <a:latin typeface="+mj-ea"/>
              <a:ea typeface="+mj-ea"/>
              <a:cs typeface="돋움"/>
              <a:sym typeface="돋움"/>
            </a:endParaRPr>
          </a:p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200" dirty="0">
              <a:latin typeface="+mj-ea"/>
              <a:ea typeface="+mj-ea"/>
              <a:cs typeface="돋움"/>
              <a:sym typeface="돋움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r>
              <a:rPr lang="ko-KR" altLang="en-US" sz="2200" dirty="0">
                <a:latin typeface="+mj-ea"/>
                <a:ea typeface="+mj-ea"/>
              </a:rPr>
              <a:t>노인의 </a:t>
            </a:r>
            <a:r>
              <a:rPr lang="en-US" altLang="ko-KR" sz="2200" dirty="0">
                <a:latin typeface="+mj-ea"/>
                <a:ea typeface="+mj-ea"/>
              </a:rPr>
              <a:t>AIP</a:t>
            </a:r>
            <a:r>
              <a:rPr lang="ko-KR" altLang="en-US" sz="2200" dirty="0">
                <a:latin typeface="+mj-ea"/>
                <a:ea typeface="+mj-ea"/>
              </a:rPr>
              <a:t>를 위한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‘지역사회 보호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(community care)’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시스템 구축</a:t>
            </a:r>
            <a:r>
              <a:rPr lang="ko-KR" altLang="en-US" sz="2200" dirty="0">
                <a:latin typeface="+mj-ea"/>
                <a:ea typeface="+mj-ea"/>
              </a:rPr>
              <a:t> </a:t>
            </a:r>
            <a:r>
              <a:rPr lang="ko-KR" altLang="en-US" sz="2200" dirty="0" smtClean="0">
                <a:latin typeface="+mj-ea"/>
                <a:ea typeface="+mj-ea"/>
              </a:rPr>
              <a:t>중요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342000">
              <a:defRPr sz="3000"/>
            </a:pP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중앙정부 지시 이행의 수동적인 지방정부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r>
              <a:rPr lang="ko-KR" altLang="en-US" sz="2200" dirty="0">
                <a:latin typeface="+mj-ea"/>
                <a:ea typeface="+mj-ea"/>
              </a:rPr>
              <a:t>의료</a:t>
            </a:r>
            <a:r>
              <a:rPr lang="en-US" altLang="ko-KR" sz="2200" dirty="0">
                <a:latin typeface="+mj-ea"/>
                <a:ea typeface="+mj-ea"/>
              </a:rPr>
              <a:t>, </a:t>
            </a:r>
            <a:r>
              <a:rPr lang="ko-KR" altLang="en-US" sz="2200" dirty="0">
                <a:latin typeface="+mj-ea"/>
                <a:ea typeface="+mj-ea"/>
              </a:rPr>
              <a:t>보건</a:t>
            </a:r>
            <a:r>
              <a:rPr lang="en-US" altLang="ko-KR" sz="2200" dirty="0">
                <a:latin typeface="+mj-ea"/>
                <a:ea typeface="+mj-ea"/>
              </a:rPr>
              <a:t>, </a:t>
            </a:r>
            <a:r>
              <a:rPr lang="ko-KR" altLang="en-US" sz="2200" dirty="0">
                <a:latin typeface="+mj-ea"/>
                <a:ea typeface="+mj-ea"/>
              </a:rPr>
              <a:t>복지서비스도 일종의 </a:t>
            </a:r>
            <a:r>
              <a:rPr lang="ko-KR" altLang="en-US" sz="2200" b="1" dirty="0">
                <a:solidFill>
                  <a:srgbClr val="FF0034"/>
                </a:solidFill>
                <a:latin typeface="+mj-ea"/>
                <a:ea typeface="+mj-ea"/>
              </a:rPr>
              <a:t>‘</a:t>
            </a:r>
            <a:r>
              <a:rPr lang="ko-KR" altLang="en-US" sz="2200" b="1" dirty="0" smtClean="0">
                <a:solidFill>
                  <a:srgbClr val="FF0034"/>
                </a:solidFill>
                <a:latin typeface="+mj-ea"/>
                <a:ea typeface="+mj-ea"/>
              </a:rPr>
              <a:t>사회서비스</a:t>
            </a:r>
            <a:r>
              <a:rPr lang="ko-KR" altLang="en-US" sz="2200" b="1" dirty="0">
                <a:solidFill>
                  <a:srgbClr val="FF0034"/>
                </a:solidFill>
                <a:latin typeface="+mj-ea"/>
                <a:ea typeface="+mj-ea"/>
              </a:rPr>
              <a:t>’</a:t>
            </a:r>
            <a:r>
              <a:rPr lang="ko-KR" altLang="en-US" sz="2200" dirty="0" err="1">
                <a:latin typeface="+mj-ea"/>
                <a:ea typeface="+mj-ea"/>
              </a:rPr>
              <a:t>로</a:t>
            </a:r>
            <a:r>
              <a:rPr lang="ko-KR" altLang="en-US" sz="2200" dirty="0">
                <a:latin typeface="+mj-ea"/>
                <a:ea typeface="+mj-ea"/>
              </a:rPr>
              <a:t> 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342000">
              <a:defRPr sz="3000"/>
            </a:pPr>
            <a:r>
              <a:rPr lang="ko-KR" altLang="en-US" sz="2200" dirty="0" smtClean="0">
                <a:latin typeface="+mj-ea"/>
                <a:ea typeface="+mj-ea"/>
              </a:rPr>
              <a:t>고유의 </a:t>
            </a:r>
            <a:r>
              <a:rPr lang="ko-KR" altLang="en-US" sz="2200" dirty="0">
                <a:latin typeface="+mj-ea"/>
                <a:ea typeface="+mj-ea"/>
              </a:rPr>
              <a:t>성격상 </a:t>
            </a:r>
            <a:r>
              <a:rPr lang="ko-KR" altLang="en-US" sz="2200" b="1" dirty="0">
                <a:solidFill>
                  <a:srgbClr val="FF0000"/>
                </a:solidFill>
                <a:latin typeface="+mj-ea"/>
                <a:ea typeface="+mj-ea"/>
              </a:rPr>
              <a:t>‘</a:t>
            </a:r>
            <a:r>
              <a:rPr lang="ko-KR" altLang="en-US" sz="2200" b="1" dirty="0">
                <a:solidFill>
                  <a:srgbClr val="FF0043"/>
                </a:solidFill>
                <a:latin typeface="+mj-ea"/>
                <a:ea typeface="+mj-ea"/>
              </a:rPr>
              <a:t>공공의 역할과 개입</a:t>
            </a:r>
            <a:r>
              <a:rPr lang="ko-KR" altLang="en-US" sz="2200" b="1" dirty="0">
                <a:solidFill>
                  <a:srgbClr val="FF0000"/>
                </a:solidFill>
                <a:latin typeface="+mj-ea"/>
                <a:ea typeface="+mj-ea"/>
              </a:rPr>
              <a:t>’</a:t>
            </a:r>
            <a:r>
              <a:rPr lang="ko-KR" altLang="en-US" sz="2200" dirty="0">
                <a:latin typeface="+mj-ea"/>
                <a:ea typeface="+mj-ea"/>
              </a:rPr>
              <a:t>이 매우 중요함</a:t>
            </a:r>
          </a:p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000" dirty="0"/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6696064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2: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건강한 노후를 위한 정책적 ‘개선방향’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4.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지방정부의 역할의 강화와 지역사회보호 시스템 구축</a:t>
            </a:r>
            <a:endParaRPr lang="en-US" altLang="ko-KR" sz="2200" b="1" dirty="0">
              <a:latin typeface="+mj-ea"/>
              <a:ea typeface="+mj-ea"/>
              <a:cs typeface="돋움"/>
              <a:sym typeface="돋움"/>
            </a:endParaRPr>
          </a:p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200" dirty="0">
              <a:latin typeface="+mj-ea"/>
              <a:ea typeface="+mj-ea"/>
              <a:cs typeface="돋움"/>
              <a:sym typeface="돋움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r>
              <a:rPr lang="ko-KR" altLang="en-US" sz="2200" b="1" dirty="0" smtClean="0">
                <a:latin typeface="+mj-ea"/>
                <a:ea typeface="+mj-ea"/>
              </a:rPr>
              <a:t>지방정부의 </a:t>
            </a:r>
            <a:r>
              <a:rPr lang="ko-KR" altLang="en-US" sz="2200" b="1" dirty="0">
                <a:latin typeface="+mj-ea"/>
                <a:ea typeface="+mj-ea"/>
              </a:rPr>
              <a:t>핵심주체로서 역할 </a:t>
            </a:r>
            <a:r>
              <a:rPr lang="ko-KR" altLang="en-US" sz="2200" b="1" dirty="0" smtClean="0">
                <a:latin typeface="+mj-ea"/>
                <a:ea typeface="+mj-ea"/>
              </a:rPr>
              <a:t>강화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>
              <a:defRPr sz="3000"/>
            </a:pP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서비스 </a:t>
            </a:r>
            <a:r>
              <a:rPr lang="ko-KR" altLang="en-US" sz="2000" dirty="0">
                <a:latin typeface="+mj-ea"/>
                <a:ea typeface="+mj-ea"/>
              </a:rPr>
              <a:t>수요 공급 관리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시장화된 공급자들의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>
              <a:defRPr sz="3000"/>
            </a:pPr>
            <a:r>
              <a:rPr lang="ko-KR" altLang="en-US" sz="2000" dirty="0" smtClean="0">
                <a:latin typeface="+mj-ea"/>
                <a:ea typeface="+mj-ea"/>
              </a:rPr>
              <a:t>시장 </a:t>
            </a:r>
            <a:r>
              <a:rPr lang="ko-KR" altLang="en-US" sz="2000" dirty="0">
                <a:latin typeface="+mj-ea"/>
                <a:ea typeface="+mj-ea"/>
              </a:rPr>
              <a:t>진입 관리와 체계적인 관리와 감독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>
              <a:defRPr sz="3000"/>
            </a:pPr>
            <a:r>
              <a:rPr lang="ko-KR" altLang="en-US" sz="2000" dirty="0" smtClean="0">
                <a:latin typeface="+mj-ea"/>
                <a:ea typeface="+mj-ea"/>
              </a:rPr>
              <a:t>공공에 </a:t>
            </a:r>
            <a:r>
              <a:rPr lang="ko-KR" altLang="en-US" sz="2000" dirty="0">
                <a:latin typeface="+mj-ea"/>
                <a:ea typeface="+mj-ea"/>
              </a:rPr>
              <a:t>기반한 공급자의 </a:t>
            </a:r>
            <a:r>
              <a:rPr lang="ko-KR" altLang="en-US" sz="2000" dirty="0" smtClean="0">
                <a:latin typeface="+mj-ea"/>
                <a:ea typeface="+mj-ea"/>
              </a:rPr>
              <a:t>확충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>
              <a:defRPr sz="3000"/>
            </a:pPr>
            <a:r>
              <a:rPr lang="en-US" altLang="ko-KR" sz="20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공공 의료기관 수</a:t>
            </a:r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-5.5%</a:t>
            </a:r>
            <a:r>
              <a:rPr lang="en-US" altLang="ko-KR" sz="2000" dirty="0">
                <a:solidFill>
                  <a:srgbClr val="FF0027"/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rgbClr val="FF0027"/>
                </a:solidFill>
                <a:latin typeface="+mj-ea"/>
                <a:ea typeface="+mj-ea"/>
              </a:rPr>
              <a:t>장기요양기관</a:t>
            </a:r>
            <a:r>
              <a:rPr lang="en-US" altLang="ko-KR" sz="2000" dirty="0">
                <a:solidFill>
                  <a:srgbClr val="FF0027"/>
                </a:solidFill>
                <a:latin typeface="+mj-ea"/>
                <a:ea typeface="+mj-ea"/>
              </a:rPr>
              <a:t>- 1.2</a:t>
            </a:r>
            <a:r>
              <a:rPr lang="en-US" altLang="ko-KR" sz="2000" dirty="0" smtClean="0">
                <a:solidFill>
                  <a:srgbClr val="FF0027"/>
                </a:solidFill>
                <a:latin typeface="+mj-ea"/>
                <a:ea typeface="+mj-ea"/>
              </a:rPr>
              <a:t>%)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</a:p>
          <a:p>
            <a:pPr marL="342000">
              <a:defRPr sz="3000"/>
            </a:pPr>
            <a:r>
              <a:rPr lang="ko-KR" altLang="en-US" sz="2000" dirty="0" smtClean="0">
                <a:latin typeface="+mj-ea"/>
                <a:ea typeface="+mj-ea"/>
              </a:rPr>
              <a:t>서비스 </a:t>
            </a:r>
            <a:r>
              <a:rPr lang="ko-KR" altLang="en-US" sz="2000" dirty="0">
                <a:latin typeface="+mj-ea"/>
                <a:ea typeface="+mj-ea"/>
              </a:rPr>
              <a:t>질 제고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의료보건복지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서비스의 연계</a:t>
            </a:r>
            <a:r>
              <a:rPr lang="en-US" altLang="ko-KR" sz="20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조정</a:t>
            </a:r>
            <a:r>
              <a:rPr lang="en-US" altLang="ko-KR" sz="20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의뢰 등</a:t>
            </a:r>
            <a:r>
              <a:rPr lang="ko-KR" altLang="en-US" sz="2000" dirty="0">
                <a:latin typeface="+mj-ea"/>
                <a:ea typeface="+mj-ea"/>
              </a:rPr>
              <a:t>의 </a:t>
            </a:r>
            <a:r>
              <a:rPr lang="ko-KR" altLang="en-US" sz="2000" dirty="0" err="1">
                <a:latin typeface="+mj-ea"/>
                <a:ea typeface="+mj-ea"/>
              </a:rPr>
              <a:t>콘트롤</a:t>
            </a:r>
            <a:r>
              <a:rPr lang="ko-KR" altLang="en-US" sz="2000" dirty="0">
                <a:latin typeface="+mj-ea"/>
                <a:ea typeface="+mj-ea"/>
              </a:rPr>
              <a:t> 타워 </a:t>
            </a:r>
            <a:r>
              <a:rPr lang="ko-KR" altLang="en-US" sz="2000" dirty="0" smtClean="0">
                <a:latin typeface="+mj-ea"/>
                <a:ea typeface="+mj-ea"/>
              </a:rPr>
              <a:t>역할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r>
              <a:rPr lang="ko-KR" altLang="en-US" sz="2200" b="1" dirty="0">
                <a:latin typeface="+mj-ea"/>
                <a:ea typeface="+mj-ea"/>
              </a:rPr>
              <a:t>예산과 인력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권한의 지방정부의 기능 </a:t>
            </a:r>
            <a:r>
              <a:rPr lang="ko-KR" altLang="en-US" sz="2200" b="1" dirty="0" smtClean="0">
                <a:latin typeface="+mj-ea"/>
                <a:ea typeface="+mj-ea"/>
              </a:rPr>
              <a:t>강화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>
              <a:defRPr sz="3000"/>
            </a:pP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실질적인 분권화 </a:t>
            </a:r>
            <a:r>
              <a:rPr lang="ko-KR" altLang="en-US" sz="2000" dirty="0" smtClean="0">
                <a:latin typeface="+mj-ea"/>
                <a:ea typeface="+mj-ea"/>
              </a:rPr>
              <a:t>필요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>
              <a:buFont typeface="Arial" pitchFamily="34" charset="0"/>
              <a:buChar char="•"/>
              <a:defRPr sz="3000"/>
            </a:pPr>
            <a:r>
              <a:rPr lang="ko-KR" altLang="en-US" sz="2200" b="1" dirty="0" err="1">
                <a:latin typeface="+mj-ea"/>
                <a:ea typeface="+mj-ea"/>
                <a:cs typeface="돋움"/>
                <a:sym typeface="돋움"/>
              </a:rPr>
              <a:t>중장기</a:t>
            </a:r>
            <a:r>
              <a:rPr lang="ko-KR" altLang="en-US" sz="2200" b="1" dirty="0" err="1">
                <a:latin typeface="+mj-ea"/>
                <a:ea typeface="+mj-ea"/>
              </a:rPr>
              <a:t>적인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 ‘지역사회보호 시스템 청사진’ </a:t>
            </a:r>
            <a:r>
              <a:rPr lang="ko-KR" altLang="en-US" sz="2200" b="1" dirty="0">
                <a:latin typeface="+mj-ea"/>
                <a:ea typeface="+mj-ea"/>
              </a:rPr>
              <a:t>마련 필요</a:t>
            </a:r>
          </a:p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000" dirty="0"/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51520" y="908720"/>
            <a:ext cx="802335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6376" y="1844824"/>
            <a:ext cx="6840000" cy="34552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764704"/>
            <a:ext cx="802335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556792"/>
            <a:ext cx="6840000" cy="4180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67544" y="980728"/>
            <a:ext cx="802335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6376" y="1844824"/>
            <a:ext cx="6840000" cy="32034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802335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780759"/>
            <a:ext cx="6840000" cy="61046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542261" y="83671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effectLst/>
              </a:rPr>
              <a:t>목차</a:t>
            </a:r>
          </a:p>
        </p:txBody>
      </p:sp>
      <p:sp>
        <p:nvSpPr>
          <p:cNvPr id="16" name="타원 15"/>
          <p:cNvSpPr/>
          <p:nvPr/>
        </p:nvSpPr>
        <p:spPr>
          <a:xfrm>
            <a:off x="1185079" y="1968027"/>
            <a:ext cx="452861" cy="452861"/>
          </a:xfrm>
          <a:prstGeom prst="ellipse">
            <a:avLst/>
          </a:prstGeom>
          <a:solidFill>
            <a:srgbClr val="FF7C80"/>
          </a:solidFill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1452298" y="2832123"/>
            <a:ext cx="452861" cy="452861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1452298" y="4560315"/>
            <a:ext cx="452861" cy="452861"/>
          </a:xfrm>
          <a:prstGeom prst="ellipse">
            <a:avLst/>
          </a:prstGeom>
          <a:solidFill>
            <a:srgbClr val="CC99FF"/>
          </a:solidFill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1544400" y="3696219"/>
            <a:ext cx="452861" cy="452861"/>
          </a:xfrm>
          <a:prstGeom prst="ellipse">
            <a:avLst/>
          </a:prstGeom>
          <a:solidFill>
            <a:srgbClr val="00CC99"/>
          </a:solidFill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1815913" y="1979548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본 연구의 분석틀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67612" y="2843644"/>
            <a:ext cx="3877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본 연구의 결과와 개선방안 제언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3191" y="3707740"/>
            <a:ext cx="3877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문재인 정부의 공약의 주요 내용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79574" y="4581128"/>
            <a:ext cx="6421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공약의 평가</a:t>
            </a:r>
            <a:r>
              <a:rPr lang="en-US" altLang="ko-KR" sz="2000" b="1" dirty="0">
                <a:latin typeface="+mn-ea"/>
              </a:rPr>
              <a:t>: </a:t>
            </a:r>
            <a:r>
              <a:rPr lang="ko-KR" altLang="en-US" sz="2000" b="1" dirty="0">
                <a:latin typeface="+mn-ea"/>
              </a:rPr>
              <a:t>본 연구결과의 개선방안과 공약 반영여부</a:t>
            </a: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620688"/>
            <a:ext cx="8136904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578440"/>
            <a:ext cx="6840000" cy="39387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79512" y="762534"/>
            <a:ext cx="7951838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844824"/>
            <a:ext cx="6840000" cy="2961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23528" y="764704"/>
            <a:ext cx="802335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556792"/>
            <a:ext cx="6840000" cy="4180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802335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052736"/>
            <a:ext cx="6840000" cy="54699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79512" y="692696"/>
            <a:ext cx="7951838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내용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454945"/>
            <a:ext cx="6840000" cy="4422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79512" y="404664"/>
            <a:ext cx="8064048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 defTabSz="457200">
              <a:buFont typeface="Arial" pitchFamily="34" charset="0"/>
              <a:buChar char="•"/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>
                <a:latin typeface="+mj-ea"/>
                <a:ea typeface="+mj-ea"/>
              </a:rPr>
              <a:t>첫째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의료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보건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복지영역에서 정부의 지원을 받는 공공 서비스 제공기관의 대폭 확충 </a:t>
            </a:r>
            <a:r>
              <a:rPr lang="ko-KR" altLang="en-US" sz="2200" b="1" dirty="0" smtClean="0">
                <a:latin typeface="+mj-ea"/>
                <a:ea typeface="+mj-ea"/>
              </a:rPr>
              <a:t>방침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ko-KR" altLang="en-US" sz="2200" dirty="0">
              <a:latin typeface="+mj-ea"/>
              <a:ea typeface="+mj-ea"/>
            </a:endParaRPr>
          </a:p>
          <a:p>
            <a:pPr marL="799200" indent="-4572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000" dirty="0" smtClean="0">
                <a:latin typeface="+mj-ea"/>
                <a:ea typeface="+mj-ea"/>
              </a:rPr>
              <a:t>1) 25</a:t>
            </a:r>
            <a:r>
              <a:rPr lang="ko-KR" altLang="en-US" sz="2000" dirty="0">
                <a:latin typeface="+mj-ea"/>
                <a:ea typeface="+mj-ea"/>
              </a:rPr>
              <a:t>개 취약 진료지역에 </a:t>
            </a:r>
            <a:r>
              <a:rPr lang="en-US" altLang="ko-KR" sz="2000" dirty="0">
                <a:latin typeface="+mj-ea"/>
                <a:ea typeface="+mj-ea"/>
              </a:rPr>
              <a:t>300</a:t>
            </a:r>
            <a:r>
              <a:rPr lang="ko-KR" altLang="en-US" sz="2000" dirty="0">
                <a:latin typeface="+mj-ea"/>
                <a:ea typeface="+mj-ea"/>
              </a:rPr>
              <a:t>병상 이상의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799200" indent="-4572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지역별 거점 종합병원’ 확충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보건의료 인력과 응급 및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799200" indent="-4572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중환자 </a:t>
            </a:r>
            <a:r>
              <a:rPr lang="ko-KR" altLang="en-US" sz="2000" dirty="0">
                <a:latin typeface="+mj-ea"/>
                <a:ea typeface="+mj-ea"/>
              </a:rPr>
              <a:t>서비스의 확충 </a:t>
            </a:r>
            <a:r>
              <a:rPr lang="ko-KR" altLang="en-US" sz="2000" dirty="0" smtClean="0">
                <a:latin typeface="+mj-ea"/>
                <a:ea typeface="+mj-ea"/>
              </a:rPr>
              <a:t>지원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지방의료원 등 </a:t>
            </a:r>
            <a:r>
              <a:rPr lang="ko-KR" altLang="en-US" sz="2000" dirty="0" smtClean="0">
                <a:latin typeface="+mj-ea"/>
                <a:ea typeface="+mj-ea"/>
              </a:rPr>
              <a:t>공공의료기관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799200" indent="-4572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확충하고 </a:t>
            </a:r>
            <a:r>
              <a:rPr lang="ko-KR" altLang="en-US" sz="2000" dirty="0">
                <a:latin typeface="+mj-ea"/>
                <a:ea typeface="+mj-ea"/>
              </a:rPr>
              <a:t>공공적인 업무 적자 지원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치매안심병원 </a:t>
            </a:r>
            <a:r>
              <a:rPr lang="ko-KR" altLang="en-US" sz="2000" dirty="0" smtClean="0">
                <a:latin typeface="+mj-ea"/>
                <a:ea typeface="+mj-ea"/>
              </a:rPr>
              <a:t>설립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ko-KR" altLang="en-US" sz="2000" dirty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000" dirty="0">
                <a:latin typeface="+mj-ea"/>
                <a:ea typeface="+mj-ea"/>
              </a:rPr>
              <a:t>2)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방문보건사업</a:t>
            </a:r>
            <a:r>
              <a:rPr lang="ko-KR" altLang="en-US" sz="2000" dirty="0">
                <a:latin typeface="+mj-ea"/>
                <a:ea typeface="+mj-ea"/>
              </a:rPr>
              <a:t>과 </a:t>
            </a:r>
            <a:r>
              <a:rPr lang="ko-KR" altLang="en-US" sz="2000" dirty="0" err="1">
                <a:latin typeface="+mj-ea"/>
                <a:ea typeface="+mj-ea"/>
                <a:cs typeface="돋움"/>
                <a:sym typeface="돋움"/>
              </a:rPr>
              <a:t>도시보건지소</a:t>
            </a:r>
            <a:r>
              <a:rPr lang="en-US" altLang="ko-KR" sz="2000" dirty="0">
                <a:latin typeface="+mj-ea"/>
                <a:ea typeface="+mj-ea"/>
                <a:cs typeface="돋움"/>
                <a:sym typeface="돋움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치매지원센터 </a:t>
            </a:r>
            <a:r>
              <a:rPr lang="ko-KR" altLang="en-US" sz="2000" dirty="0" smtClean="0">
                <a:latin typeface="+mj-ea"/>
                <a:ea typeface="+mj-ea"/>
              </a:rPr>
              <a:t>확대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ko-KR" altLang="en-US" sz="2000" dirty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000" dirty="0">
                <a:latin typeface="+mj-ea"/>
                <a:ea typeface="+mj-ea"/>
              </a:rPr>
              <a:t>3) </a:t>
            </a:r>
            <a:r>
              <a:rPr lang="ko-KR" altLang="en-US" sz="2000" dirty="0">
                <a:latin typeface="+mj-ea"/>
                <a:ea typeface="+mj-ea"/>
              </a:rPr>
              <a:t>국공립의 장기요양 제공기관 확충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광역지자체별로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사회서비스 공단’을 설립해서 산하에 국공립 </a:t>
            </a:r>
            <a:r>
              <a:rPr lang="ko-KR" altLang="en-US" sz="2000" dirty="0" smtClean="0">
                <a:latin typeface="+mj-ea"/>
                <a:ea typeface="+mj-ea"/>
              </a:rPr>
              <a:t>사회서비스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제공기관을 </a:t>
            </a:r>
            <a:r>
              <a:rPr lang="ko-KR" altLang="en-US" sz="2000" dirty="0">
                <a:latin typeface="+mj-ea"/>
                <a:ea typeface="+mj-ea"/>
              </a:rPr>
              <a:t>직접 운영</a:t>
            </a:r>
            <a:r>
              <a:rPr lang="en-US" altLang="ko-KR" sz="2000" dirty="0">
                <a:latin typeface="+mj-ea"/>
                <a:ea typeface="+mj-ea"/>
              </a:rPr>
              <a:t>, ‘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찾아가는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동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복지센터’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확대</a:t>
            </a:r>
            <a:endParaRPr lang="ko-KR" altLang="en-US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79512" y="548680"/>
            <a:ext cx="8064048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 defTabSz="457200">
              <a:buFont typeface="Arial" pitchFamily="34" charset="0"/>
              <a:buChar char="•"/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둘째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의료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보건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복지 인력의 </a:t>
            </a:r>
            <a:r>
              <a:rPr lang="ko-KR" altLang="en-US" sz="2200" b="1" dirty="0" smtClean="0">
                <a:latin typeface="+mj-ea"/>
                <a:ea typeface="+mj-ea"/>
              </a:rPr>
              <a:t>확충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의사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간호사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영양사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물리치료사</a:t>
            </a:r>
            <a:r>
              <a:rPr lang="en-US" altLang="ko-KR" sz="2000" dirty="0">
                <a:latin typeface="+mj-ea"/>
                <a:ea typeface="+mj-ea"/>
                <a:cs typeface="돋움"/>
                <a:sym typeface="돋움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사회서비스 </a:t>
            </a:r>
            <a:r>
              <a:rPr lang="ko-KR" altLang="en-US" sz="2000" dirty="0" smtClean="0">
                <a:latin typeface="+mj-ea"/>
                <a:ea typeface="+mj-ea"/>
              </a:rPr>
              <a:t>제공인력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등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방문건강관리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인력</a:t>
            </a:r>
            <a:r>
              <a:rPr lang="ko-KR" altLang="en-US" sz="2000" dirty="0">
                <a:latin typeface="+mj-ea"/>
                <a:ea typeface="+mj-ea"/>
              </a:rPr>
              <a:t>의 채용 확대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찾아가는 동 </a:t>
            </a:r>
            <a:r>
              <a:rPr lang="ko-KR" altLang="en-US" sz="2000" dirty="0" smtClean="0">
                <a:latin typeface="+mj-ea"/>
                <a:ea typeface="+mj-ea"/>
              </a:rPr>
              <a:t>복지센터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의 </a:t>
            </a:r>
            <a:r>
              <a:rPr lang="ko-KR" altLang="en-US" sz="2000" dirty="0">
                <a:latin typeface="+mj-ea"/>
                <a:ea typeface="+mj-ea"/>
              </a:rPr>
              <a:t>확대 위해 사회복지전담공무원과 통합사례관리사 </a:t>
            </a:r>
            <a:r>
              <a:rPr lang="ko-KR" altLang="en-US" sz="2000" dirty="0" smtClean="0">
                <a:latin typeface="+mj-ea"/>
                <a:ea typeface="+mj-ea"/>
              </a:rPr>
              <a:t>등의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지역복지 </a:t>
            </a:r>
            <a:r>
              <a:rPr lang="ko-KR" altLang="en-US" sz="2000" dirty="0">
                <a:latin typeface="+mj-ea"/>
                <a:ea typeface="+mj-ea"/>
              </a:rPr>
              <a:t>인력의 채용 </a:t>
            </a:r>
            <a:r>
              <a:rPr lang="ko-KR" altLang="en-US" sz="2000" dirty="0" smtClean="0">
                <a:latin typeface="+mj-ea"/>
                <a:ea typeface="+mj-ea"/>
              </a:rPr>
              <a:t>확대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342000" indent="-342000" defTabSz="457200">
              <a:buFont typeface="Arial" pitchFamily="34" charset="0"/>
              <a:buChar char="•"/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en-US" altLang="ko-KR" sz="2200" dirty="0" smtClean="0">
              <a:latin typeface="+mj-ea"/>
              <a:ea typeface="+mj-ea"/>
            </a:endParaRPr>
          </a:p>
          <a:p>
            <a:pPr marL="342000" indent="-342000" defTabSz="457200">
              <a:buFont typeface="Arial" pitchFamily="34" charset="0"/>
              <a:buChar char="•"/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셋째</a:t>
            </a:r>
            <a:r>
              <a:rPr lang="en-US" altLang="ko-KR" sz="2200" b="1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, </a:t>
            </a:r>
            <a:r>
              <a:rPr lang="ko-KR" altLang="en-US" sz="2200" b="1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서비스 비용 감축 지원</a:t>
            </a:r>
            <a:endParaRPr lang="en-US" altLang="ko-KR" sz="2200" b="1" dirty="0" smtClean="0">
              <a:latin typeface="+mj-ea"/>
              <a:ea typeface="+mj-ea"/>
              <a:cs typeface="Apple SD 산돌고딕 Neo 일반체"/>
              <a:sym typeface="Apple SD 산돌고딕 Neo 일반체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: 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의료비용 </a:t>
            </a:r>
            <a:r>
              <a:rPr lang="ko-KR" altLang="en-US" sz="2000" dirty="0" err="1" smtClean="0">
                <a:latin typeface="+mj-ea"/>
                <a:ea typeface="+mj-ea"/>
                <a:cs typeface="돋움"/>
                <a:sym typeface="돋움"/>
              </a:rPr>
              <a:t>소득분위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하위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en-US" altLang="ko-KR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50%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까지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현행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본인부담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상한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endParaRPr lang="en-US" altLang="ko-KR" sz="2000" dirty="0" smtClean="0">
              <a:latin typeface="+mj-ea"/>
              <a:ea typeface="+mj-ea"/>
              <a:cs typeface="Apple SD 산돌고딕 Neo 일반체"/>
              <a:sym typeface="Apple SD 산돌고딕 Neo 일반체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금액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en-US" altLang="ko-KR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100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만원</a:t>
            </a:r>
            <a:r>
              <a:rPr lang="en-US" altLang="ko-KR" sz="2000" dirty="0" smtClean="0">
                <a:latin typeface="+mj-ea"/>
                <a:ea typeface="+mj-ea"/>
                <a:cs typeface="돋움"/>
                <a:sym typeface="돋움"/>
              </a:rPr>
              <a:t>,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치매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의료비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en-US" altLang="ko-KR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90%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건강보험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적용</a:t>
            </a:r>
            <a:r>
              <a:rPr lang="en-US" altLang="ko-KR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,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치매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환자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진단</a:t>
            </a:r>
            <a:r>
              <a:rPr lang="en-US" altLang="ko-KR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,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치료</a:t>
            </a:r>
            <a:r>
              <a:rPr lang="en-US" altLang="ko-KR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,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합병증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치료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전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단계에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걸쳐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본인부담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완화</a:t>
            </a:r>
            <a:r>
              <a:rPr lang="en-US" altLang="ko-KR" sz="2000" dirty="0" smtClean="0">
                <a:latin typeface="+mj-ea"/>
                <a:ea typeface="+mj-ea"/>
                <a:cs typeface="돋움"/>
                <a:sym typeface="돋움"/>
              </a:rPr>
              <a:t>,</a:t>
            </a: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노인장기요양보험에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건강보험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  <a:cs typeface="돋움"/>
                <a:sym typeface="돋움"/>
              </a:rPr>
              <a:t>본인부담상한제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기준</a:t>
            </a:r>
            <a:r>
              <a:rPr lang="ko-KR" altLang="en-US" sz="2000" dirty="0" smtClean="0">
                <a:latin typeface="+mj-ea"/>
                <a:ea typeface="+mj-ea"/>
                <a:cs typeface="Apple SD 산돌고딕 Neo 일반체"/>
                <a:sym typeface="Apple SD 산돌고딕 Neo 일반체"/>
              </a:rPr>
              <a:t> 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적용</a:t>
            </a:r>
            <a:endParaRPr lang="ko-KR" altLang="en-US" sz="2000" dirty="0">
              <a:latin typeface="+mj-ea"/>
              <a:ea typeface="+mj-ea"/>
            </a:endParaRPr>
          </a:p>
          <a:p>
            <a:pPr algn="just" defTabSz="384047">
              <a:defRPr sz="252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en-US" altLang="ko-KR" sz="2000" dirty="0"/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813556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정부의 노인의 건강과 돌봄에 관한 공약의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 defTabSz="457200">
              <a:buFont typeface="Arial" pitchFamily="34" charset="0"/>
              <a:buChar char="•"/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넷째</a:t>
            </a:r>
            <a:r>
              <a:rPr lang="en-US" altLang="ko-KR" sz="2200" b="1" dirty="0" smtClean="0">
                <a:latin typeface="+mj-ea"/>
                <a:ea typeface="+mj-ea"/>
              </a:rPr>
              <a:t>, </a:t>
            </a:r>
            <a:r>
              <a:rPr lang="ko-KR" altLang="en-US" sz="2200" b="1" dirty="0" smtClean="0">
                <a:latin typeface="+mj-ea"/>
                <a:ea typeface="+mj-ea"/>
              </a:rPr>
              <a:t>병원에서 </a:t>
            </a:r>
            <a:r>
              <a:rPr lang="ko-KR" altLang="en-US" sz="2200" b="1" dirty="0">
                <a:latin typeface="+mj-ea"/>
                <a:ea typeface="+mj-ea"/>
              </a:rPr>
              <a:t>‘간호간병 통합서비스’ 확대</a:t>
            </a:r>
            <a:r>
              <a:rPr lang="en-US" altLang="ko-KR" sz="2200" b="1" dirty="0" smtClean="0">
                <a:latin typeface="+mj-ea"/>
                <a:ea typeface="+mj-ea"/>
              </a:rPr>
              <a:t>, </a:t>
            </a: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보건소 </a:t>
            </a:r>
            <a:r>
              <a:rPr lang="ko-KR" altLang="en-US" sz="2200" b="1" dirty="0">
                <a:latin typeface="+mj-ea"/>
                <a:ea typeface="+mj-ea"/>
              </a:rPr>
              <a:t>방문건강관리사업의 </a:t>
            </a:r>
            <a:r>
              <a:rPr lang="ko-KR" altLang="en-US" sz="2200" b="1" dirty="0" smtClean="0">
                <a:latin typeface="+mj-ea"/>
                <a:ea typeface="+mj-ea"/>
              </a:rPr>
              <a:t>대상을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노인부부까지 단계적으로 </a:t>
            </a:r>
            <a:r>
              <a:rPr lang="ko-KR" altLang="en-US" sz="2200" b="1" dirty="0">
                <a:latin typeface="+mj-ea"/>
                <a:ea typeface="+mj-ea"/>
              </a:rPr>
              <a:t>확대</a:t>
            </a:r>
            <a:r>
              <a:rPr lang="en-US" altLang="ko-KR" sz="2200" b="1" dirty="0" smtClean="0">
                <a:latin typeface="+mj-ea"/>
                <a:ea typeface="+mj-ea"/>
              </a:rPr>
              <a:t>, </a:t>
            </a: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200" b="1" dirty="0" smtClean="0">
                <a:latin typeface="+mj-ea"/>
                <a:ea typeface="+mj-ea"/>
              </a:rPr>
              <a:t>40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세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이상</a:t>
            </a:r>
            <a:r>
              <a:rPr lang="ko-KR" altLang="en-US" sz="2200" b="1" dirty="0">
                <a:latin typeface="+mj-ea"/>
                <a:ea typeface="+mj-ea"/>
              </a:rPr>
              <a:t>은 </a:t>
            </a:r>
            <a:r>
              <a:rPr lang="en-US" altLang="ko-KR" sz="2200" b="1" dirty="0">
                <a:latin typeface="+mj-ea"/>
                <a:ea typeface="+mj-ea"/>
              </a:rPr>
              <a:t>5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년마다</a:t>
            </a:r>
            <a:r>
              <a:rPr lang="ko-KR" altLang="en-US" sz="2200" b="1" dirty="0">
                <a:latin typeface="+mj-ea"/>
                <a:ea typeface="+mj-ea"/>
              </a:rPr>
              <a:t> ‘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맞춤형</a:t>
            </a:r>
            <a:r>
              <a:rPr lang="ko-KR" altLang="en-US" sz="2200" b="1" dirty="0">
                <a:latin typeface="+mj-ea"/>
                <a:ea typeface="+mj-ea"/>
              </a:rPr>
              <a:t>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건강검진</a:t>
            </a:r>
            <a:r>
              <a:rPr lang="ko-KR" altLang="en-US" sz="2200" b="1" dirty="0">
                <a:latin typeface="+mj-ea"/>
                <a:ea typeface="+mj-ea"/>
              </a:rPr>
              <a:t>’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시행</a:t>
            </a:r>
          </a:p>
          <a:p>
            <a:pPr marL="342000" indent="-342000" defTabSz="457200">
              <a:buFont typeface="Arial" pitchFamily="34" charset="0"/>
              <a:buChar char="•"/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ko-KR" altLang="en-US" sz="2200" dirty="0">
              <a:latin typeface="+mj-ea"/>
              <a:ea typeface="+mj-ea"/>
              <a:cs typeface="돋움"/>
              <a:sym typeface="돋움"/>
            </a:endParaRPr>
          </a:p>
          <a:p>
            <a:pPr marL="342000" indent="-342000" defTabSz="457200">
              <a:buFont typeface="Arial" pitchFamily="34" charset="0"/>
              <a:buChar char="•"/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>
                <a:latin typeface="+mj-ea"/>
                <a:ea typeface="+mj-ea"/>
              </a:rPr>
              <a:t>다섯째</a:t>
            </a:r>
            <a:r>
              <a:rPr lang="en-US" altLang="ko-KR" sz="2200" b="1" dirty="0" smtClean="0">
                <a:latin typeface="+mj-ea"/>
                <a:ea typeface="+mj-ea"/>
              </a:rPr>
              <a:t>, </a:t>
            </a:r>
            <a:r>
              <a:rPr lang="ko-KR" altLang="en-US" sz="2200" b="1" dirty="0" smtClean="0">
                <a:latin typeface="+mj-ea"/>
                <a:ea typeface="+mj-ea"/>
              </a:rPr>
              <a:t>지방분권화를 </a:t>
            </a:r>
            <a:r>
              <a:rPr lang="ko-KR" altLang="en-US" sz="2200" b="1" dirty="0">
                <a:latin typeface="+mj-ea"/>
                <a:ea typeface="+mj-ea"/>
              </a:rPr>
              <a:t>위해 세제개혁과 재정 지원을 통해 지방 예산의 건전성을 개선하고 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중앙정부의 </a:t>
            </a:r>
            <a:r>
              <a:rPr lang="ko-KR" altLang="en-US" sz="2200" b="1" dirty="0">
                <a:latin typeface="+mj-ea"/>
                <a:ea typeface="+mj-ea"/>
              </a:rPr>
              <a:t>권한을 지방으로 이양해서 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defTabSz="457200">
              <a:defRPr sz="20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자율적인 </a:t>
            </a:r>
            <a:r>
              <a:rPr lang="ko-KR" altLang="en-US" sz="2200" b="1" dirty="0">
                <a:latin typeface="+mj-ea"/>
                <a:ea typeface="+mj-ea"/>
              </a:rPr>
              <a:t>업무의 권한을 확대</a:t>
            </a: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3727302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문재인 </a:t>
            </a:r>
            <a:r>
              <a:rPr lang="ko-KR" altLang="en-US" sz="25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정부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공약의 평가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124744"/>
            <a:ext cx="73448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 defTabSz="457200">
              <a:spcBef>
                <a:spcPts val="0"/>
              </a:spcBef>
              <a:buFont typeface="Arial" pitchFamily="34" charset="0"/>
              <a:buChar char="•"/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의료와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보건</a:t>
            </a:r>
            <a:r>
              <a:rPr lang="en-US" altLang="ko-KR" sz="2000" b="1" dirty="0">
                <a:latin typeface="+mj-ea"/>
                <a:ea typeface="+mj-ea"/>
                <a:cs typeface="한컴돋움" pitchFamily="18" charset="2"/>
              </a:rPr>
              <a:t>,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복지 영역에서의 공공의 역할이 취약하므로 </a:t>
            </a: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defTabSz="457200">
              <a:spcBef>
                <a:spcPts val="0"/>
              </a:spcBef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발생하는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각종의 구조적인 문제를 발벗고 </a:t>
            </a: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나서서 해결하려</a:t>
            </a: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defTabSz="457200">
              <a:spcBef>
                <a:spcPts val="0"/>
              </a:spcBef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시도했다는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측면에서 전반적으로 긍정적인 </a:t>
            </a: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평가</a:t>
            </a:r>
            <a:endParaRPr lang="en-US" altLang="ko-KR" sz="2000" b="1" dirty="0">
              <a:latin typeface="+mj-ea"/>
              <a:ea typeface="+mj-ea"/>
              <a:cs typeface="한컴돋움" pitchFamily="18" charset="2"/>
            </a:endParaRPr>
          </a:p>
          <a:p>
            <a:pPr marL="342000" indent="-342000" defTabSz="457200">
              <a:spcBef>
                <a:spcPts val="0"/>
              </a:spcBef>
              <a:buFont typeface="Arial" pitchFamily="34" charset="0"/>
              <a:buChar char="•"/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en-US" altLang="ko-KR" sz="2000" b="1" dirty="0">
              <a:latin typeface="+mj-ea"/>
              <a:ea typeface="+mj-ea"/>
              <a:cs typeface="한컴돋움" pitchFamily="18" charset="2"/>
            </a:endParaRPr>
          </a:p>
          <a:p>
            <a:pPr marL="342000" indent="-342000" defTabSz="457200">
              <a:spcBef>
                <a:spcPts val="0"/>
              </a:spcBef>
              <a:buFont typeface="Arial" pitchFamily="34" charset="0"/>
              <a:buChar char="•"/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특히</a:t>
            </a:r>
            <a:r>
              <a:rPr lang="en-US" altLang="ko-KR" sz="2000" b="1" dirty="0">
                <a:latin typeface="+mj-ea"/>
                <a:ea typeface="+mj-ea"/>
                <a:cs typeface="한컴돋움" pitchFamily="18" charset="2"/>
              </a:rPr>
              <a:t>,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공공 제공기관과 인력의 확대</a:t>
            </a:r>
            <a:r>
              <a:rPr lang="en-US" altLang="ko-KR" sz="2000" b="1" dirty="0">
                <a:latin typeface="+mj-ea"/>
                <a:ea typeface="+mj-ea"/>
                <a:cs typeface="한컴돋움" pitchFamily="18" charset="2"/>
              </a:rPr>
              <a:t>, 1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차 기관의 만성질환 </a:t>
            </a: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defTabSz="457200">
              <a:spcBef>
                <a:spcPts val="0"/>
              </a:spcBef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관리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등의 기능 개편 시도</a:t>
            </a:r>
            <a:r>
              <a:rPr lang="en-US" altLang="ko-KR" sz="2000" b="1" dirty="0">
                <a:latin typeface="+mj-ea"/>
                <a:ea typeface="+mj-ea"/>
                <a:cs typeface="한컴돋움" pitchFamily="18" charset="2"/>
              </a:rPr>
              <a:t>,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보건소의 방문서비스 대상의 </a:t>
            </a: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defTabSz="457200">
              <a:spcBef>
                <a:spcPts val="0"/>
              </a:spcBef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확대와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건강검진의 강화</a:t>
            </a:r>
            <a:r>
              <a:rPr lang="en-US" altLang="ko-KR" sz="2000" b="1" dirty="0">
                <a:latin typeface="+mj-ea"/>
                <a:ea typeface="+mj-ea"/>
                <a:cs typeface="한컴돋움" pitchFamily="18" charset="2"/>
              </a:rPr>
              <a:t>,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치매국가책임제</a:t>
            </a:r>
            <a:r>
              <a:rPr lang="en-US" altLang="ko-KR" sz="2000" b="1" dirty="0">
                <a:latin typeface="+mj-ea"/>
                <a:ea typeface="+mj-ea"/>
                <a:cs typeface="한컴돋움" pitchFamily="18" charset="2"/>
              </a:rPr>
              <a:t>,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사회서비스 </a:t>
            </a: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공단</a:t>
            </a: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defTabSz="457200">
              <a:spcBef>
                <a:spcPts val="0"/>
              </a:spcBef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설립 </a:t>
            </a:r>
            <a:r>
              <a:rPr lang="en-US" altLang="ko-KR" sz="2000" b="1" dirty="0">
                <a:latin typeface="+mj-ea"/>
                <a:ea typeface="+mj-ea"/>
                <a:cs typeface="한컴돋움" pitchFamily="18" charset="2"/>
              </a:rPr>
              <a:t>,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지방 분권화의 추진 등의 거시적인 정책의 시도는 </a:t>
            </a: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defTabSz="457200">
              <a:spcBef>
                <a:spcPts val="0"/>
              </a:spcBef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주목할 </a:t>
            </a:r>
            <a:r>
              <a:rPr lang="ko-KR" altLang="en-US" sz="2000" b="1" dirty="0">
                <a:latin typeface="+mj-ea"/>
                <a:ea typeface="+mj-ea"/>
                <a:cs typeface="한컴돋움" pitchFamily="18" charset="2"/>
              </a:rPr>
              <a:t>만한 </a:t>
            </a:r>
            <a:r>
              <a:rPr lang="ko-KR" altLang="en-US" sz="2000" b="1" dirty="0" smtClean="0">
                <a:latin typeface="+mj-ea"/>
                <a:ea typeface="+mj-ea"/>
                <a:cs typeface="한컴돋움" pitchFamily="18" charset="2"/>
              </a:rPr>
              <a:t>변화</a:t>
            </a: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defTabSz="457200">
              <a:spcBef>
                <a:spcPts val="0"/>
              </a:spcBef>
              <a:defRPr sz="2500"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en-US" altLang="ko-KR" sz="2000" b="1" dirty="0" smtClean="0">
              <a:latin typeface="+mj-ea"/>
              <a:ea typeface="+mj-ea"/>
              <a:cs typeface="한컴돋움" pitchFamily="18" charset="2"/>
            </a:endParaRPr>
          </a:p>
          <a:p>
            <a:pPr marL="342000" indent="-342000">
              <a:buFont typeface="Arial" pitchFamily="34" charset="0"/>
              <a:buChar char="•"/>
            </a:pPr>
            <a:r>
              <a:rPr lang="ko-KR" altLang="en-US" sz="2000" b="1" dirty="0" smtClean="0">
                <a:latin typeface="+mj-ea"/>
                <a:ea typeface="+mj-ea"/>
              </a:rPr>
              <a:t>그러나</a:t>
            </a:r>
            <a:r>
              <a:rPr lang="en-US" altLang="ko-KR" sz="2000" b="1" dirty="0" smtClean="0">
                <a:latin typeface="+mj-ea"/>
                <a:ea typeface="+mj-ea"/>
              </a:rPr>
              <a:t>, </a:t>
            </a:r>
            <a:r>
              <a:rPr lang="ko-KR" altLang="en-US" sz="2000" b="1" dirty="0" smtClean="0">
                <a:latin typeface="+mj-ea"/>
                <a:ea typeface="+mj-ea"/>
              </a:rPr>
              <a:t>의료분야에 공약이 치우쳐져 있음</a:t>
            </a:r>
            <a:r>
              <a:rPr lang="en-US" altLang="ko-KR" sz="2000" b="1" dirty="0" smtClean="0">
                <a:latin typeface="+mj-ea"/>
                <a:ea typeface="+mj-ea"/>
              </a:rPr>
              <a:t>. </a:t>
            </a:r>
          </a:p>
          <a:p>
            <a:pPr marL="342000"/>
            <a:r>
              <a:rPr lang="ko-KR" altLang="en-US" sz="2000" b="1" dirty="0" smtClean="0">
                <a:latin typeface="+mj-ea"/>
                <a:ea typeface="+mj-ea"/>
              </a:rPr>
              <a:t>특히 치매국가책임제는 치매노인을 병원에 입소시키는 방식으로 </a:t>
            </a:r>
            <a:r>
              <a:rPr lang="ko-KR" altLang="en-US" sz="2000" b="1" dirty="0" err="1" smtClean="0">
                <a:latin typeface="+mj-ea"/>
                <a:ea typeface="+mj-ea"/>
              </a:rPr>
              <a:t>탈시설화에</a:t>
            </a:r>
            <a:r>
              <a:rPr lang="ko-KR" altLang="en-US" sz="2000" b="1" dirty="0" smtClean="0">
                <a:latin typeface="+mj-ea"/>
                <a:ea typeface="+mj-ea"/>
              </a:rPr>
              <a:t> 역행하고 치매노인의 과잉의료가 우려됨</a:t>
            </a:r>
            <a:r>
              <a:rPr lang="en-US" altLang="ko-KR" sz="2000" b="1" dirty="0" smtClean="0">
                <a:latin typeface="+mj-ea"/>
                <a:ea typeface="+mj-ea"/>
              </a:rPr>
              <a:t>. </a:t>
            </a:r>
            <a:r>
              <a:rPr lang="ko-KR" altLang="en-US" sz="2000" b="1" dirty="0" smtClean="0">
                <a:latin typeface="+mj-ea"/>
                <a:ea typeface="+mj-ea"/>
              </a:rPr>
              <a:t>오히려 경증과 중증 치매 노인에 대한 예방과 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 marL="342000"/>
            <a:r>
              <a:rPr lang="ko-KR" altLang="en-US" sz="2000" b="1" dirty="0" smtClean="0">
                <a:latin typeface="+mj-ea"/>
                <a:ea typeface="+mj-ea"/>
              </a:rPr>
              <a:t>주간보호서비스 제공 유도해야</a:t>
            </a:r>
            <a:r>
              <a:rPr lang="en-US" altLang="ko-KR" sz="2000" b="1" dirty="0" smtClean="0">
                <a:latin typeface="+mj-ea"/>
                <a:ea typeface="+mj-ea"/>
              </a:rPr>
              <a:t/>
            </a:r>
            <a:br>
              <a:rPr lang="en-US" altLang="ko-KR" sz="2000" b="1" dirty="0" smtClean="0">
                <a:latin typeface="+mj-ea"/>
                <a:ea typeface="+mj-ea"/>
              </a:rPr>
            </a:br>
            <a:endParaRPr lang="en-US" altLang="ko-KR" sz="2000" b="1" dirty="0" smtClean="0">
              <a:latin typeface="+mj-ea"/>
              <a:ea typeface="+mj-ea"/>
            </a:endParaRPr>
          </a:p>
          <a:p>
            <a:pPr marL="342000" indent="-342000">
              <a:buFont typeface="Arial" pitchFamily="34" charset="0"/>
              <a:buChar char="•"/>
            </a:pPr>
            <a:r>
              <a:rPr lang="ko-KR" altLang="en-US" sz="2000" b="1" dirty="0" smtClean="0">
                <a:latin typeface="+mj-ea"/>
                <a:ea typeface="+mj-ea"/>
              </a:rPr>
              <a:t>또한</a:t>
            </a:r>
            <a:r>
              <a:rPr lang="en-US" altLang="ko-KR" sz="2000" b="1" dirty="0" smtClean="0">
                <a:latin typeface="+mj-ea"/>
                <a:ea typeface="+mj-ea"/>
              </a:rPr>
              <a:t>, </a:t>
            </a:r>
            <a:r>
              <a:rPr lang="ko-KR" altLang="en-US" sz="2000" b="1" dirty="0" smtClean="0">
                <a:latin typeface="+mj-ea"/>
                <a:ea typeface="+mj-ea"/>
              </a:rPr>
              <a:t>공공 인프라와 인력을 확대하면서 비용 효율적이고 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 marL="342000"/>
            <a:r>
              <a:rPr lang="ko-KR" altLang="en-US" sz="2000" b="1" dirty="0" smtClean="0">
                <a:latin typeface="+mj-ea"/>
                <a:ea typeface="+mj-ea"/>
              </a:rPr>
              <a:t>효과적인 서비스 제공의 모델 마련 시급</a:t>
            </a:r>
            <a:endParaRPr lang="en-US" altLang="ko-KR" sz="2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7757252" cy="86177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본 연구에서 제시한 </a:t>
            </a:r>
            <a:endParaRPr lang="en-US" altLang="ko-KR" sz="25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+mn-ea"/>
            </a:endParaRP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의료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보건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복지 분야의 개선방향과 공약의 반영 여부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844824"/>
            <a:ext cx="7848872" cy="38164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7504" y="332656"/>
            <a:ext cx="4576894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rPr>
              <a:t>연구목적과 이론적 가정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1484784"/>
            <a:ext cx="72008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416052">
              <a:buFont typeface="Arial" panose="020B0604020202020204" pitchFamily="34" charset="0"/>
              <a:buChar char="•"/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latin typeface="+mj-ea"/>
                <a:ea typeface="+mj-ea"/>
                <a:cs typeface="Apple SD 산돌고딕 Neo 세미볼드체"/>
                <a:sym typeface="Apple SD 산돌고딕 Neo 세미볼드체"/>
              </a:rPr>
              <a:t>연구 목적</a:t>
            </a:r>
            <a:r>
              <a:rPr lang="en-US" altLang="ko-KR" sz="2200" dirty="0">
                <a:latin typeface="+mj-ea"/>
                <a:ea typeface="+mj-ea"/>
                <a:cs typeface="Apple SD 산돌고딕 Neo 세미볼드체"/>
                <a:sym typeface="Apple SD 산돌고딕 Neo 세미볼드체"/>
              </a:rPr>
              <a:t>: </a:t>
            </a:r>
            <a:r>
              <a:rPr lang="en-US" altLang="ko-KR" sz="2200" b="1" dirty="0" smtClean="0">
                <a:latin typeface="+mj-ea"/>
                <a:ea typeface="+mj-ea"/>
                <a:cs typeface="Apple SD 산돌고딕 Neo 세미볼드체"/>
                <a:sym typeface="돋움"/>
              </a:rPr>
              <a:t>‘</a:t>
            </a:r>
            <a:r>
              <a:rPr lang="ko-KR" altLang="en-US" sz="2200" b="1" dirty="0" smtClean="0">
                <a:latin typeface="+mj-ea"/>
                <a:ea typeface="+mj-ea"/>
                <a:cs typeface="돋움"/>
                <a:sym typeface="돋움"/>
              </a:rPr>
              <a:t>돌봄의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연속성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(</a:t>
            </a:r>
            <a:r>
              <a:rPr lang="en-US" altLang="ko-KR" sz="2200" b="1" dirty="0" err="1">
                <a:latin typeface="+mj-ea"/>
                <a:ea typeface="+mj-ea"/>
                <a:cs typeface="Apple SD 산돌고딕 Neo 볼드체"/>
                <a:sym typeface="Apple SD 산돌고딕 Neo 볼드체"/>
              </a:rPr>
              <a:t>continumm</a:t>
            </a:r>
            <a:r>
              <a:rPr lang="ko-KR" altLang="en-US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 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of care</a:t>
            </a:r>
            <a:r>
              <a:rPr lang="en-US" altLang="ko-KR" sz="2200" b="1" dirty="0" smtClean="0">
                <a:latin typeface="+mj-ea"/>
                <a:ea typeface="+mj-ea"/>
                <a:cs typeface="Apple SD 산돌고딕 Neo 볼드체"/>
                <a:sym typeface="Apple SD 산돌고딕 Neo 볼드체"/>
              </a:rPr>
              <a:t>)’</a:t>
            </a:r>
            <a:r>
              <a:rPr lang="ko-KR" altLang="en-US" sz="2200" dirty="0" smtClean="0">
                <a:latin typeface="+mj-ea"/>
                <a:ea typeface="+mj-ea"/>
                <a:cs typeface="돋움"/>
                <a:sym typeface="돋움"/>
              </a:rPr>
              <a:t>의 </a:t>
            </a:r>
            <a:endParaRPr lang="en-US" altLang="ko-KR" sz="2200" dirty="0"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측면에서 노인의 건강과 돌봄의 영역에서 주</a:t>
            </a:r>
            <a:r>
              <a:rPr lang="ko-KR" altLang="en-US" sz="2200" dirty="0">
                <a:latin typeface="+mj-ea"/>
                <a:ea typeface="+mj-ea"/>
              </a:rPr>
              <a:t>요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이슈</a:t>
            </a:r>
            <a:endParaRPr lang="en-US" altLang="ko-KR" sz="2200" dirty="0"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와 문제점을 점검하고</a:t>
            </a:r>
            <a:r>
              <a:rPr lang="en-US" altLang="ko-KR" sz="2200" dirty="0">
                <a:latin typeface="+mj-ea"/>
                <a:ea typeface="+mj-ea"/>
                <a:cs typeface="돋움"/>
                <a:sym typeface="돋움"/>
              </a:rPr>
              <a:t>, </a:t>
            </a:r>
            <a:r>
              <a:rPr lang="ko-KR" altLang="en-US" sz="2200" dirty="0">
                <a:latin typeface="+mj-ea"/>
                <a:ea typeface="+mj-ea"/>
              </a:rPr>
              <a:t>이를 바탕으로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 </a:t>
            </a:r>
            <a:r>
              <a:rPr lang="ko-KR" altLang="en-US" sz="2200" dirty="0">
                <a:latin typeface="+mj-ea"/>
                <a:ea typeface="+mj-ea"/>
              </a:rPr>
              <a:t>문재인 대통령</a:t>
            </a:r>
            <a:endParaRPr lang="en-US" altLang="ko-KR" sz="2200" dirty="0">
              <a:latin typeface="+mj-ea"/>
              <a:ea typeface="+mj-ea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latin typeface="+mj-ea"/>
                <a:ea typeface="+mj-ea"/>
              </a:rPr>
              <a:t>의 관련 공약 정책을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평가하</a:t>
            </a:r>
            <a:r>
              <a:rPr lang="ko-KR" altLang="en-US" sz="2200" dirty="0">
                <a:latin typeface="+mj-ea"/>
                <a:ea typeface="+mj-ea"/>
              </a:rPr>
              <a:t>는 것</a:t>
            </a:r>
            <a:endParaRPr lang="ko-KR" altLang="en-US" sz="2200" dirty="0">
              <a:latin typeface="+mj-ea"/>
              <a:ea typeface="+mj-ea"/>
              <a:cs typeface="Apple SD 산돌고딕 Neo 볼드체"/>
              <a:sym typeface="Apple SD 산돌고딕 Neo 볼드체"/>
            </a:endParaRPr>
          </a:p>
          <a:p>
            <a:pPr marL="342900" indent="-342900" algn="just" defTabSz="416052">
              <a:buFont typeface="Arial" panose="020B0604020202020204" pitchFamily="34" charset="0"/>
              <a:buChar char="•"/>
              <a:defRPr sz="2821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ko-KR" altLang="en-US" sz="2200" dirty="0">
              <a:latin typeface="+mj-ea"/>
              <a:ea typeface="+mj-ea"/>
              <a:cs typeface="Apple SD 산돌고딕 Neo 볼드체"/>
              <a:sym typeface="Apple SD 산돌고딕 Neo 볼드체"/>
            </a:endParaRPr>
          </a:p>
          <a:p>
            <a:pPr marL="342900" indent="-342900" algn="just" defTabSz="416052">
              <a:buFont typeface="Arial" panose="020B0604020202020204" pitchFamily="34" charset="0"/>
              <a:buChar char="•"/>
              <a:defRPr sz="2821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연구 질문</a:t>
            </a:r>
            <a:r>
              <a:rPr lang="en-US" altLang="ko-KR" sz="22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:</a:t>
            </a:r>
            <a:r>
              <a:rPr lang="en-US" altLang="ko-KR" sz="2200" dirty="0">
                <a:latin typeface="+mj-ea"/>
                <a:ea typeface="+mj-ea"/>
              </a:rPr>
              <a:t> 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342000" algn="just" defTabSz="416052">
              <a:defRPr sz="2821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200" b="1" dirty="0" smtClean="0">
                <a:latin typeface="+mj-ea"/>
                <a:ea typeface="+mj-ea"/>
              </a:rPr>
              <a:t>‘</a:t>
            </a:r>
            <a:r>
              <a:rPr lang="ko-KR" altLang="en-US" sz="2200" b="1" dirty="0">
                <a:latin typeface="+mj-ea"/>
                <a:ea typeface="+mj-ea"/>
              </a:rPr>
              <a:t>의료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보건</a:t>
            </a:r>
            <a:r>
              <a:rPr lang="en-US" altLang="ko-KR" sz="2200" b="1" dirty="0">
                <a:latin typeface="+mj-ea"/>
                <a:ea typeface="+mj-ea"/>
              </a:rPr>
              <a:t>, </a:t>
            </a:r>
            <a:r>
              <a:rPr lang="ko-KR" altLang="en-US" sz="2200" b="1" dirty="0">
                <a:latin typeface="+mj-ea"/>
                <a:ea typeface="+mj-ea"/>
              </a:rPr>
              <a:t>복지서비스가 노인의 </a:t>
            </a:r>
            <a:r>
              <a:rPr lang="ko-KR" altLang="en-US" sz="2200" b="1" dirty="0" smtClean="0">
                <a:latin typeface="+mj-ea"/>
                <a:ea typeface="+mj-ea"/>
              </a:rPr>
              <a:t>기능상태에 맞게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algn="just" defTabSz="416052">
              <a:defRPr sz="2821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적절하게 </a:t>
            </a:r>
            <a:r>
              <a:rPr lang="ko-KR" altLang="en-US" sz="2200" b="1" dirty="0">
                <a:latin typeface="+mj-ea"/>
                <a:ea typeface="+mj-ea"/>
              </a:rPr>
              <a:t>서비스가 제공되고 있는가</a:t>
            </a:r>
            <a:r>
              <a:rPr lang="en-US" altLang="ko-KR" sz="2200" b="1" dirty="0">
                <a:latin typeface="+mj-ea"/>
                <a:ea typeface="+mj-ea"/>
              </a:rPr>
              <a:t>?’ 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algn="just" defTabSz="416052">
              <a:defRPr sz="2821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en-US" altLang="ko-KR" sz="2200" b="1" dirty="0" smtClean="0">
              <a:latin typeface="+mj-ea"/>
              <a:ea typeface="+mj-ea"/>
            </a:endParaRPr>
          </a:p>
          <a:p>
            <a:pPr marL="342000" algn="just" defTabSz="416052">
              <a:defRPr sz="2821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200" b="1" dirty="0" smtClean="0">
                <a:latin typeface="+mj-ea"/>
                <a:ea typeface="+mj-ea"/>
              </a:rPr>
              <a:t>‘</a:t>
            </a:r>
            <a:r>
              <a:rPr lang="ko-KR" altLang="en-US" sz="2200" b="1" dirty="0">
                <a:latin typeface="+mj-ea"/>
                <a:ea typeface="+mj-ea"/>
              </a:rPr>
              <a:t>노인의 기능상태의 변화와 복합적인 욕구에 </a:t>
            </a:r>
            <a:r>
              <a:rPr lang="ko-KR" altLang="en-US" sz="2200" b="1" dirty="0" smtClean="0">
                <a:latin typeface="+mj-ea"/>
                <a:ea typeface="+mj-ea"/>
              </a:rPr>
              <a:t>맞게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pPr marL="342000" algn="just" defTabSz="416052">
              <a:defRPr sz="2821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 smtClean="0">
                <a:latin typeface="+mj-ea"/>
                <a:ea typeface="+mj-ea"/>
              </a:rPr>
              <a:t>서비스 </a:t>
            </a:r>
            <a:r>
              <a:rPr lang="ko-KR" altLang="en-US" sz="2200" b="1" dirty="0">
                <a:latin typeface="+mj-ea"/>
                <a:ea typeface="+mj-ea"/>
              </a:rPr>
              <a:t>간에 연계가 되고 있는가</a:t>
            </a:r>
            <a:r>
              <a:rPr lang="en-US" altLang="ko-KR" sz="2200" b="1" dirty="0">
                <a:latin typeface="+mj-ea"/>
                <a:ea typeface="+mj-ea"/>
              </a:rPr>
              <a:t>?’</a:t>
            </a:r>
            <a:endParaRPr lang="ko-KR" altLang="en-US" sz="2200" b="1" dirty="0">
              <a:latin typeface="+mj-ea"/>
              <a:ea typeface="+mj-ea"/>
              <a:cs typeface="Apple SD 산돌고딕 Neo 볼드체"/>
              <a:sym typeface="Apple SD 산돌고딕 Neo 볼드체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8000" y="331200"/>
            <a:ext cx="7757252" cy="86177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본 연구에서 제시한 </a:t>
            </a:r>
            <a:endParaRPr lang="en-US" altLang="ko-KR" sz="25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+mn-ea"/>
            </a:endParaRP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의료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보건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복지 분야의 개선방향과 공약의 반영 여부</a:t>
            </a:r>
          </a:p>
        </p:txBody>
      </p:sp>
      <p:pic>
        <p:nvPicPr>
          <p:cNvPr id="7" name="Picture 2" descr="C:\Users\user\Desktop\캡처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23682"/>
            <a:ext cx="7848872" cy="44136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7757252" cy="86177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본 연구에서 제시한 </a:t>
            </a:r>
            <a:endParaRPr lang="en-US" altLang="ko-KR" sz="25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+mn-ea"/>
            </a:endParaRP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의료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보건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복지 분야의 개선방향과 공약의 반영 여부</a:t>
            </a:r>
          </a:p>
        </p:txBody>
      </p:sp>
      <p:pic>
        <p:nvPicPr>
          <p:cNvPr id="6" name="Picture 2" descr="C:\Users\user\Desktop\캡처1.PNG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000" y="1825200"/>
            <a:ext cx="7848000" cy="340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2664679" y="1669901"/>
            <a:ext cx="3705138" cy="3579540"/>
          </a:xfrm>
          <a:prstGeom prst="ellipse">
            <a:avLst/>
          </a:prstGeom>
          <a:solidFill>
            <a:srgbClr val="FDCB5C">
              <a:alpha val="60000"/>
            </a:srgbClr>
          </a:solidFill>
          <a:ln w="12700"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ko-KR" altLang="en-US" sz="40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53F48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2812308" y="1821661"/>
            <a:ext cx="3402008" cy="3286686"/>
          </a:xfrm>
          <a:prstGeom prst="ellipse">
            <a:avLst/>
          </a:prstGeom>
          <a:solidFill>
            <a:schemeClr val="bg1"/>
          </a:solidFill>
          <a:ln w="88900">
            <a:solidFill>
              <a:srgbClr val="FDCB5C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ko-KR" altLang="en-US" sz="40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53F48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2852936"/>
            <a:ext cx="7772400" cy="1224136"/>
          </a:xfrm>
        </p:spPr>
        <p:txBody>
          <a:bodyPr>
            <a:noAutofit/>
          </a:bodyPr>
          <a:lstStyle/>
          <a:p>
            <a:r>
              <a:rPr lang="ko-KR" altLang="en-US" sz="4000" b="1" dirty="0" smtClean="0">
                <a:solidFill>
                  <a:srgbClr val="353F48"/>
                </a:solidFill>
                <a:latin typeface="+mj-ea"/>
              </a:rPr>
              <a:t>경청해주셔서</a:t>
            </a:r>
            <a:r>
              <a:rPr lang="en-US" altLang="ko-KR" sz="4000" b="1" dirty="0" smtClean="0">
                <a:solidFill>
                  <a:srgbClr val="353F48"/>
                </a:solidFill>
                <a:latin typeface="+mj-ea"/>
              </a:rPr>
              <a:t/>
            </a:r>
            <a:br>
              <a:rPr lang="en-US" altLang="ko-KR" sz="4000" b="1" dirty="0" smtClean="0">
                <a:solidFill>
                  <a:srgbClr val="353F48"/>
                </a:solidFill>
                <a:latin typeface="+mj-ea"/>
              </a:rPr>
            </a:br>
            <a:r>
              <a:rPr lang="ko-KR" altLang="en-US" sz="4000" b="1" dirty="0" smtClean="0">
                <a:solidFill>
                  <a:srgbClr val="353F48"/>
                </a:solidFill>
                <a:latin typeface="+mj-ea"/>
              </a:rPr>
              <a:t>감사합니다</a:t>
            </a:r>
            <a:r>
              <a:rPr lang="en-US" altLang="ko-KR" sz="4000" b="1" dirty="0" smtClean="0">
                <a:solidFill>
                  <a:srgbClr val="353F48"/>
                </a:solidFill>
                <a:latin typeface="+mj-ea"/>
              </a:rPr>
              <a:t>!</a:t>
            </a:r>
            <a:endParaRPr lang="ko-KR" altLang="en-US" sz="4000" b="1" dirty="0">
              <a:solidFill>
                <a:srgbClr val="353F48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04311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2656"/>
            <a:ext cx="4576894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rPr>
              <a:t>연구목적과 이론적 가정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3200"/>
            <a:ext cx="7200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416052">
              <a:buFont typeface="Arial" panose="020B0604020202020204" pitchFamily="34" charset="0"/>
              <a:buChar char="•"/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돌봄의 연속</a:t>
            </a:r>
            <a:r>
              <a:rPr lang="ko-KR" altLang="en-US" sz="2200" b="1" dirty="0">
                <a:latin typeface="+mj-ea"/>
                <a:ea typeface="+mj-ea"/>
                <a:cs typeface="Apple SD 산돌고딕 Neo 세미볼드체"/>
                <a:sym typeface="Apple SD 산돌고딕 Neo 세미볼드체"/>
              </a:rPr>
              <a:t>성</a:t>
            </a:r>
            <a:r>
              <a:rPr lang="en-US" altLang="ko-KR" sz="2200" dirty="0">
                <a:latin typeface="+mj-ea"/>
                <a:ea typeface="+mj-ea"/>
                <a:cs typeface="Apple SD 산돌고딕 Neo 세미볼드체"/>
                <a:sym typeface="Apple SD 산돌고딕 Neo 세미볼드체"/>
              </a:rPr>
              <a:t>:</a:t>
            </a:r>
            <a:r>
              <a:rPr lang="en-US" altLang="ko-KR" sz="2200" dirty="0">
                <a:latin typeface="+mj-ea"/>
                <a:ea typeface="+mj-ea"/>
              </a:rPr>
              <a:t> 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노인 기능 상태</a:t>
            </a:r>
            <a:r>
              <a:rPr lang="ko-KR" altLang="en-US" sz="2200" dirty="0">
                <a:latin typeface="+mj-ea"/>
                <a:ea typeface="+mj-ea"/>
              </a:rPr>
              <a:t>와 욕구</a:t>
            </a: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의 변화에 따라</a:t>
            </a:r>
            <a:endParaRPr lang="en-US" altLang="ko-KR" sz="2200" dirty="0"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latin typeface="+mj-ea"/>
                <a:ea typeface="+mj-ea"/>
                <a:cs typeface="돋움"/>
                <a:sym typeface="돋움"/>
              </a:rPr>
              <a:t>적절한 서비스가 제공되는 것을 의미</a:t>
            </a:r>
            <a:r>
              <a:rPr lang="en-US" altLang="ko-KR" sz="22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. </a:t>
            </a:r>
          </a:p>
          <a:p>
            <a:pPr marL="342900" indent="-342900" algn="just" defTabSz="416052">
              <a:buFont typeface="Arial" panose="020B0604020202020204" pitchFamily="34" charset="0"/>
              <a:buChar char="•"/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endParaRPr lang="en-US" altLang="ko-KR" sz="2200" dirty="0">
              <a:latin typeface="+mj-ea"/>
              <a:ea typeface="+mj-ea"/>
              <a:cs typeface="Apple SD 산돌고딕 Neo 볼드체"/>
              <a:sym typeface="Apple SD 산돌고딕 Neo 볼드체"/>
            </a:endParaRPr>
          </a:p>
          <a:p>
            <a:pPr marL="342900" indent="-342900" algn="just" defTabSz="416052">
              <a:buFont typeface="Arial" panose="020B0604020202020204" pitchFamily="34" charset="0"/>
              <a:buChar char="•"/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b="1" dirty="0">
                <a:latin typeface="+mj-ea"/>
                <a:ea typeface="+mj-ea"/>
                <a:cs typeface="Apple SD 산돌고딕 Neo 세미볼드체"/>
                <a:sym typeface="Apple SD 산돌고딕 Neo 세미볼드체"/>
              </a:rPr>
              <a:t>이론적 가정</a:t>
            </a:r>
            <a:r>
              <a:rPr lang="en-US" altLang="ko-KR" sz="2200" dirty="0">
                <a:latin typeface="+mj-ea"/>
                <a:ea typeface="+mj-ea"/>
                <a:cs typeface="Apple SD 산돌고딕 Neo 세미볼드체"/>
                <a:sym typeface="Apple SD 산돌고딕 Neo 세미볼드체"/>
              </a:rPr>
              <a:t>:</a:t>
            </a:r>
            <a:r>
              <a:rPr lang="ko-KR" altLang="en-US" sz="2200" dirty="0">
                <a:latin typeface="+mj-ea"/>
                <a:ea typeface="+mj-ea"/>
              </a:rPr>
              <a:t> </a:t>
            </a:r>
            <a:r>
              <a:rPr lang="ko-KR" altLang="en-US" sz="2200" dirty="0"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돌봄의 연속성</a:t>
            </a:r>
            <a:r>
              <a:rPr lang="en-US" altLang="ko-KR" sz="2200" dirty="0"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Apple SD 산돌고딕 Neo 볼드체"/>
                <a:sym typeface="Apple SD 산돌고딕 Neo 볼드체"/>
              </a:rPr>
              <a:t>(continuum of care)</a:t>
            </a:r>
            <a:r>
              <a:rPr lang="ko-KR" altLang="en-US" sz="2200" dirty="0"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의 </a:t>
            </a:r>
            <a:endParaRPr lang="en-US" altLang="ko-KR" sz="2200" dirty="0">
              <a:uFill>
                <a:solidFill>
                  <a:srgbClr val="FF2600"/>
                </a:solidFill>
              </a:uFill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측면에서 </a:t>
            </a:r>
            <a:r>
              <a:rPr lang="ko-KR" altLang="en-US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적절한 보건의</a:t>
            </a:r>
            <a:r>
              <a:rPr lang="ko-KR" altLang="en-US" sz="2200" dirty="0">
                <a:solidFill>
                  <a:srgbClr val="FF0000"/>
                </a:solidFill>
                <a:latin typeface="+mj-ea"/>
                <a:ea typeface="+mj-ea"/>
              </a:rPr>
              <a:t>료와</a:t>
            </a:r>
            <a:r>
              <a:rPr lang="ko-KR" altLang="en-US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Apple SD 산돌고딕 Neo 볼드체"/>
                <a:sym typeface="Apple SD 산돌고딕 Neo 볼드체"/>
              </a:rPr>
              <a:t> </a:t>
            </a:r>
            <a:r>
              <a:rPr lang="ko-KR" altLang="en-US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복지서비스</a:t>
            </a:r>
            <a:r>
              <a:rPr lang="ko-KR" altLang="en-US" sz="2200" dirty="0">
                <a:solidFill>
                  <a:srgbClr val="FF0000"/>
                </a:solidFill>
                <a:latin typeface="+mj-ea"/>
                <a:ea typeface="+mj-ea"/>
              </a:rPr>
              <a:t>를 노인에게</a:t>
            </a:r>
            <a:endParaRPr lang="en-US" altLang="ko-KR" sz="22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제공</a:t>
            </a:r>
            <a:r>
              <a:rPr lang="ko-KR" altLang="en-US" sz="2200" dirty="0">
                <a:solidFill>
                  <a:srgbClr val="FF0000"/>
                </a:solidFill>
                <a:latin typeface="+mj-ea"/>
                <a:ea typeface="+mj-ea"/>
              </a:rPr>
              <a:t>해서</a:t>
            </a:r>
            <a:r>
              <a:rPr lang="ko-KR" altLang="en-US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Apple SD 산돌고딕 Neo 볼드체"/>
                <a:sym typeface="Apple SD 산돌고딕 Neo 볼드체"/>
              </a:rPr>
              <a:t> </a:t>
            </a:r>
            <a:r>
              <a:rPr lang="ko-KR" altLang="en-US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노인이 최대한 삶터에서 노후를 보내고</a:t>
            </a:r>
            <a:endParaRPr lang="en-US" altLang="ko-KR" sz="2200" dirty="0">
              <a:solidFill>
                <a:srgbClr val="FF0000"/>
              </a:solidFill>
              <a:uFill>
                <a:solidFill>
                  <a:srgbClr val="FF2600"/>
                </a:solidFill>
              </a:uFill>
              <a:latin typeface="+mj-ea"/>
              <a:ea typeface="+mj-ea"/>
              <a:cs typeface="돋움"/>
              <a:sym typeface="돋움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en-US" altLang="ko-KR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(Aging In Place) </a:t>
            </a:r>
            <a:r>
              <a:rPr lang="ko-KR" altLang="en-US" sz="220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+mj-ea"/>
                <a:ea typeface="+mj-ea"/>
                <a:cs typeface="돋움"/>
                <a:sym typeface="돋움"/>
              </a:rPr>
              <a:t>시설에서도 </a:t>
            </a:r>
            <a:r>
              <a:rPr lang="ko-KR" altLang="en-US" sz="2200" dirty="0">
                <a:solidFill>
                  <a:srgbClr val="FF0000"/>
                </a:solidFill>
                <a:latin typeface="+mj-ea"/>
                <a:ea typeface="+mj-ea"/>
              </a:rPr>
              <a:t>적절한 서비스와 보호를 </a:t>
            </a:r>
            <a:endParaRPr lang="en-US" altLang="ko-KR" sz="22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342000" algn="just" defTabSz="416052">
              <a:defRPr sz="2730">
                <a:uFill>
                  <a:solidFill>
                    <a:srgbClr val="000000"/>
                  </a:solidFill>
                </a:u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pPr>
            <a:r>
              <a:rPr lang="ko-KR" altLang="en-US" sz="2200" dirty="0">
                <a:solidFill>
                  <a:srgbClr val="FF0000"/>
                </a:solidFill>
                <a:latin typeface="+mj-ea"/>
                <a:ea typeface="+mj-ea"/>
              </a:rPr>
              <a:t>받는 것이 바람직함</a:t>
            </a: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2656"/>
            <a:ext cx="7869462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본 연구 분석틀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기능상태별 주요 이용 의료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보건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복지 서비스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000" y="2060848"/>
            <a:ext cx="7390837" cy="36724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2656"/>
            <a:ext cx="8190063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1: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기능상태와 의료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보건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복지의 영역별 주요 이슈</a:t>
            </a:r>
          </a:p>
        </p:txBody>
      </p:sp>
      <p:pic>
        <p:nvPicPr>
          <p:cNvPr id="5" name="Picture 2" descr="C:\Users\user\Desktop\캡처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85097"/>
            <a:ext cx="6984776" cy="55729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8190063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1: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기능상태와 의료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보건</a:t>
            </a:r>
            <a:r>
              <a:rPr lang="en-US" altLang="ko-KR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, </a:t>
            </a:r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복지의 영역별 주요 이슈</a:t>
            </a:r>
          </a:p>
        </p:txBody>
      </p:sp>
      <p:pic>
        <p:nvPicPr>
          <p:cNvPr id="5" name="Picture 2" descr="C:\Users\user\Desktop\캡처1.PNG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85200"/>
            <a:ext cx="6984000" cy="55824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6696064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2: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건강한 노후를 위한 정책적 ‘개선방향’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48055">
              <a:spcBef>
                <a:spcPts val="0"/>
              </a:spcBef>
              <a:buSzPct val="100000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>
                <a:latin typeface="+mj-ea"/>
                <a:ea typeface="+mj-ea"/>
                <a:cs typeface="돋움"/>
                <a:sym typeface="돋움"/>
              </a:rPr>
              <a:t>1.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의료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보건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복지의 </a:t>
            </a:r>
            <a:r>
              <a:rPr lang="ko-KR" altLang="en-US" sz="2200" b="1" dirty="0">
                <a:latin typeface="+mj-ea"/>
                <a:ea typeface="+mj-ea"/>
              </a:rPr>
              <a:t>연계의 필요성 인식</a:t>
            </a:r>
          </a:p>
          <a:p>
            <a:pPr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 defTabSz="448055">
              <a:spcBef>
                <a:spcPts val="0"/>
              </a:spcBef>
              <a:buFont typeface="Arial" panose="020B0604020202020204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dirty="0">
                <a:latin typeface="+mj-ea"/>
                <a:ea typeface="+mj-ea"/>
              </a:rPr>
              <a:t>서구</a:t>
            </a:r>
            <a:r>
              <a:rPr lang="en-US" altLang="ko-KR" sz="2200" dirty="0">
                <a:latin typeface="+mj-ea"/>
                <a:ea typeface="+mj-ea"/>
              </a:rPr>
              <a:t>-</a:t>
            </a:r>
            <a:r>
              <a:rPr lang="ko-KR" altLang="en-US" sz="2200" dirty="0">
                <a:latin typeface="+mj-ea"/>
                <a:ea typeface="+mj-ea"/>
              </a:rPr>
              <a:t>인구고령화와 만성질환 중심에 대응해 </a:t>
            </a:r>
            <a:endParaRPr lang="en-US" altLang="ko-KR" sz="2200" dirty="0">
              <a:latin typeface="+mj-ea"/>
              <a:ea typeface="+mj-ea"/>
            </a:endParaRPr>
          </a:p>
          <a:p>
            <a:pPr marL="342000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dirty="0">
                <a:solidFill>
                  <a:srgbClr val="FF0000"/>
                </a:solidFill>
                <a:latin typeface="+mj-ea"/>
                <a:ea typeface="+mj-ea"/>
              </a:rPr>
              <a:t>‘</a:t>
            </a:r>
            <a:r>
              <a:rPr lang="ko-KR" altLang="en-US" sz="2200" b="1" dirty="0">
                <a:solidFill>
                  <a:srgbClr val="FF0000"/>
                </a:solidFill>
                <a:latin typeface="+mj-ea"/>
                <a:ea typeface="+mj-ea"/>
                <a:cs typeface="돋움"/>
                <a:sym typeface="돋움"/>
              </a:rPr>
              <a:t>의료와 </a:t>
            </a:r>
            <a:r>
              <a:rPr lang="ko-KR" altLang="en-US" sz="2200" b="1" dirty="0" err="1">
                <a:solidFill>
                  <a:srgbClr val="FF0000"/>
                </a:solidFill>
                <a:latin typeface="+mj-ea"/>
                <a:ea typeface="+mj-ea"/>
                <a:cs typeface="돋움"/>
                <a:sym typeface="돋움"/>
              </a:rPr>
              <a:t>돌봄서비스</a:t>
            </a:r>
            <a:r>
              <a:rPr lang="ko-KR" altLang="en-US" sz="2200" b="1" dirty="0">
                <a:solidFill>
                  <a:srgbClr val="FF0000"/>
                </a:solidFill>
                <a:latin typeface="+mj-ea"/>
                <a:ea typeface="+mj-ea"/>
                <a:cs typeface="돋움"/>
                <a:sym typeface="돋움"/>
              </a:rPr>
              <a:t> 통합</a:t>
            </a:r>
            <a:r>
              <a:rPr lang="en-US" altLang="ko-KR" sz="1600" dirty="0">
                <a:solidFill>
                  <a:srgbClr val="FF0000"/>
                </a:solidFill>
                <a:latin typeface="+mj-ea"/>
                <a:ea typeface="+mj-ea"/>
                <a:cs typeface="Apple SD 산돌고딕 Neo 볼드체"/>
                <a:sym typeface="Apple SD 산돌고딕 Neo 볼드체"/>
              </a:rPr>
              <a:t>(integration of health and social care)</a:t>
            </a:r>
            <a:r>
              <a:rPr lang="ko-KR" altLang="en-US" sz="2200" dirty="0">
                <a:solidFill>
                  <a:srgbClr val="FF0000"/>
                </a:solidFill>
                <a:latin typeface="+mj-ea"/>
                <a:ea typeface="+mj-ea"/>
                <a:cs typeface="Apple SD 산돌고딕 Neo 볼드체"/>
                <a:sym typeface="Apple SD 산돌고딕 Neo 볼드체"/>
              </a:rPr>
              <a:t>’</a:t>
            </a:r>
            <a:r>
              <a:rPr lang="ko-KR" altLang="en-US" sz="2200" dirty="0">
                <a:latin typeface="+mj-ea"/>
                <a:ea typeface="+mj-ea"/>
              </a:rPr>
              <a:t>으로 </a:t>
            </a:r>
            <a:r>
              <a:rPr lang="en-US" altLang="ko-KR" sz="2200" dirty="0">
                <a:latin typeface="+mj-ea"/>
                <a:ea typeface="+mj-ea"/>
              </a:rPr>
              <a:t>AIP </a:t>
            </a:r>
            <a:r>
              <a:rPr lang="ko-KR" altLang="en-US" sz="2200" dirty="0">
                <a:latin typeface="+mj-ea"/>
                <a:ea typeface="+mj-ea"/>
              </a:rPr>
              <a:t>적극 유도함 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342000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200" b="1" dirty="0" smtClean="0">
                <a:latin typeface="+mj-ea"/>
                <a:ea typeface="+mj-ea"/>
              </a:rPr>
              <a:t>-&gt; </a:t>
            </a:r>
            <a:r>
              <a:rPr lang="ko-KR" altLang="en-US" sz="2200" b="1" dirty="0">
                <a:latin typeface="+mj-ea"/>
                <a:ea typeface="+mj-ea"/>
              </a:rPr>
              <a:t>의료비 절감과 노인 건강 증대</a:t>
            </a:r>
          </a:p>
          <a:p>
            <a:pPr marL="342900" indent="-342900" defTabSz="448055">
              <a:buFont typeface="Arial" panose="020B0604020202020204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ko-KR" altLang="en-US" sz="2200" dirty="0">
              <a:latin typeface="+mj-ea"/>
              <a:ea typeface="+mj-ea"/>
            </a:endParaRPr>
          </a:p>
          <a:p>
            <a:pPr marL="342000" indent="-342000" defTabSz="448055">
              <a:spcBef>
                <a:spcPts val="0"/>
              </a:spcBef>
              <a:buFont typeface="Arial" panose="020B0604020202020204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의료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보건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복지의 </a:t>
            </a:r>
            <a:r>
              <a:rPr lang="ko-KR" altLang="en-US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‘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각 영역 </a:t>
            </a:r>
            <a:r>
              <a:rPr lang="ko-KR" altLang="en-US" sz="2200" b="1" dirty="0" err="1">
                <a:latin typeface="+mj-ea"/>
                <a:ea typeface="+mj-ea"/>
                <a:cs typeface="돋움"/>
                <a:sym typeface="돋움"/>
              </a:rPr>
              <a:t>내</a:t>
            </a:r>
            <a:r>
              <a:rPr lang="ko-KR" altLang="en-US" sz="2200" b="1" dirty="0" err="1">
                <a:latin typeface="+mj-ea"/>
                <a:ea typeface="+mj-ea"/>
                <a:cs typeface="Apple SD 산돌고딕 Neo 볼드체"/>
                <a:sym typeface="Apple SD 산돌고딕 Neo 볼드체"/>
              </a:rPr>
              <a:t>’</a:t>
            </a:r>
            <a:r>
              <a:rPr lang="ko-KR" altLang="en-US" sz="2200" b="1" dirty="0" err="1">
                <a:latin typeface="+mj-ea"/>
                <a:ea typeface="+mj-ea"/>
                <a:cs typeface="돋움"/>
                <a:sym typeface="돋움"/>
              </a:rPr>
              <a:t>에서의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 기본 연계도 </a:t>
            </a:r>
            <a:endParaRPr lang="en-US" altLang="ko-KR" sz="2200" b="1" dirty="0">
              <a:latin typeface="+mj-ea"/>
              <a:ea typeface="+mj-ea"/>
              <a:cs typeface="돋움"/>
              <a:sym typeface="돋움"/>
            </a:endParaRPr>
          </a:p>
          <a:p>
            <a:pPr marL="342000" defTabSz="448055">
              <a:spcBef>
                <a:spcPts val="0"/>
              </a:spcBef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매우 취약</a:t>
            </a:r>
          </a:p>
          <a:p>
            <a:pPr marL="34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000" dirty="0" smtClean="0">
                <a:latin typeface="+mj-ea"/>
                <a:ea typeface="+mj-ea"/>
              </a:rPr>
              <a:t>-</a:t>
            </a:r>
            <a:r>
              <a:rPr lang="ko-KR" altLang="en-US" sz="2000" dirty="0" smtClean="0">
                <a:latin typeface="+mj-ea"/>
                <a:ea typeface="+mj-ea"/>
              </a:rPr>
              <a:t> 의료</a:t>
            </a:r>
            <a:r>
              <a:rPr lang="en-US" altLang="ko-KR" sz="2000" dirty="0">
                <a:latin typeface="+mj-ea"/>
                <a:ea typeface="+mj-ea"/>
              </a:rPr>
              <a:t>: 1</a:t>
            </a:r>
            <a:r>
              <a:rPr lang="ko-KR" altLang="en-US" sz="2000" dirty="0">
                <a:latin typeface="+mj-ea"/>
                <a:ea typeface="+mj-ea"/>
              </a:rPr>
              <a:t>차</a:t>
            </a:r>
            <a:r>
              <a:rPr lang="en-US" altLang="ko-KR" sz="2000" dirty="0">
                <a:latin typeface="+mj-ea"/>
                <a:ea typeface="+mj-ea"/>
              </a:rPr>
              <a:t>, 2</a:t>
            </a:r>
            <a:r>
              <a:rPr lang="ko-KR" altLang="en-US" sz="2000" dirty="0">
                <a:latin typeface="+mj-ea"/>
                <a:ea typeface="+mj-ea"/>
              </a:rPr>
              <a:t>차</a:t>
            </a:r>
            <a:r>
              <a:rPr lang="en-US" altLang="ko-KR" sz="2000" dirty="0">
                <a:latin typeface="+mj-ea"/>
                <a:ea typeface="+mj-ea"/>
              </a:rPr>
              <a:t>, 3</a:t>
            </a:r>
            <a:r>
              <a:rPr lang="ko-KR" altLang="en-US" sz="2000" dirty="0">
                <a:latin typeface="+mj-ea"/>
                <a:ea typeface="+mj-ea"/>
              </a:rPr>
              <a:t>차 의료기관 역할 불분명과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52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경쟁적인 </a:t>
            </a:r>
            <a:r>
              <a:rPr lang="ko-KR" altLang="en-US" sz="2000" dirty="0">
                <a:latin typeface="+mj-ea"/>
                <a:ea typeface="+mj-ea"/>
              </a:rPr>
              <a:t>병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의원들</a:t>
            </a:r>
          </a:p>
          <a:p>
            <a:pPr marL="34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000" dirty="0">
                <a:latin typeface="+mj-ea"/>
                <a:ea typeface="+mj-ea"/>
              </a:rPr>
              <a:t>- </a:t>
            </a:r>
            <a:r>
              <a:rPr lang="ko-KR" altLang="en-US" sz="2000" dirty="0">
                <a:latin typeface="+mj-ea"/>
                <a:ea typeface="+mj-ea"/>
              </a:rPr>
              <a:t>보건</a:t>
            </a:r>
            <a:r>
              <a:rPr lang="en-US" altLang="ko-KR" sz="2000" dirty="0">
                <a:latin typeface="+mj-ea"/>
                <a:ea typeface="+mj-ea"/>
              </a:rPr>
              <a:t>: 3</a:t>
            </a:r>
            <a:r>
              <a:rPr lang="ko-KR" altLang="en-US" sz="2000" dirty="0">
                <a:latin typeface="+mj-ea"/>
                <a:ea typeface="+mj-ea"/>
              </a:rPr>
              <a:t>대 재가 간호서비스간 연계 취약 </a:t>
            </a:r>
          </a:p>
          <a:p>
            <a:pPr marL="34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000" dirty="0">
                <a:latin typeface="+mj-ea"/>
                <a:ea typeface="+mj-ea"/>
              </a:rPr>
              <a:t>- </a:t>
            </a:r>
            <a:r>
              <a:rPr lang="ko-KR" altLang="en-US" sz="2000" dirty="0">
                <a:latin typeface="+mj-ea"/>
                <a:ea typeface="+mj-ea"/>
              </a:rPr>
              <a:t>복지</a:t>
            </a:r>
            <a:r>
              <a:rPr lang="en-US" altLang="ko-KR" sz="2000" dirty="0">
                <a:latin typeface="+mj-ea"/>
                <a:ea typeface="+mj-ea"/>
              </a:rPr>
              <a:t>: LTCI</a:t>
            </a:r>
            <a:r>
              <a:rPr lang="ko-KR" altLang="en-US" sz="2000" dirty="0">
                <a:latin typeface="+mj-ea"/>
                <a:ea typeface="+mj-ea"/>
              </a:rPr>
              <a:t>와 </a:t>
            </a:r>
            <a:r>
              <a:rPr lang="ko-KR" altLang="en-US" sz="2000" dirty="0" err="1">
                <a:latin typeface="+mj-ea"/>
                <a:ea typeface="+mj-ea"/>
              </a:rPr>
              <a:t>등급외자</a:t>
            </a:r>
            <a:r>
              <a:rPr lang="ko-KR" altLang="en-US" sz="2000" dirty="0">
                <a:latin typeface="+mj-ea"/>
                <a:ea typeface="+mj-ea"/>
              </a:rPr>
              <a:t> 서비스 연계 취약</a:t>
            </a:r>
          </a:p>
          <a:p>
            <a:pPr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ko-KR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411510"/>
          </a:xfrm>
          <a:prstGeom prst="rect">
            <a:avLst/>
          </a:prstGeom>
          <a:solidFill>
            <a:srgbClr val="35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/>
          <p:cNvSpPr/>
          <p:nvPr/>
        </p:nvSpPr>
        <p:spPr>
          <a:xfrm>
            <a:off x="-468560" y="0"/>
            <a:ext cx="2466818" cy="411510"/>
          </a:xfrm>
          <a:prstGeom prst="parallelogram">
            <a:avLst>
              <a:gd name="adj" fmla="val 78700"/>
            </a:avLst>
          </a:prstGeom>
          <a:solidFill>
            <a:srgbClr val="FDC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000" y="331200"/>
            <a:ext cx="6696064" cy="969496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연구결과</a:t>
            </a:r>
            <a:r>
              <a:rPr lang="en-US" altLang="ko-KR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2: </a:t>
            </a:r>
          </a:p>
          <a:p>
            <a:r>
              <a:rPr lang="ko-KR" altLang="en-US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+mn-ea"/>
              </a:rPr>
              <a:t>노인의 건강한 노후를 위한 정책적 ‘개선방향’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000" y="1484784"/>
            <a:ext cx="72008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 defTabSz="448055">
              <a:spcBef>
                <a:spcPts val="0"/>
              </a:spcBef>
              <a:buFont typeface="Arial" panose="020B0604020202020204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의료와 보건</a:t>
            </a:r>
            <a:r>
              <a:rPr lang="en-US" altLang="ko-KR" sz="2200" b="1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복지</a:t>
            </a:r>
            <a:r>
              <a:rPr lang="ko-KR" altLang="en-US" sz="2200" b="1" dirty="0">
                <a:latin typeface="+mj-ea"/>
                <a:ea typeface="+mj-ea"/>
              </a:rPr>
              <a:t>의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 </a:t>
            </a:r>
            <a:r>
              <a:rPr lang="en-US" altLang="ko-KR" sz="2200" b="1" dirty="0">
                <a:latin typeface="+mj-ea"/>
                <a:ea typeface="+mj-ea"/>
                <a:cs typeface="돋움"/>
                <a:sym typeface="돋움"/>
              </a:rPr>
              <a:t>`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영역 간의 연계</a:t>
            </a:r>
            <a:r>
              <a:rPr lang="en-US" altLang="ko-KR" sz="2200" b="1" dirty="0">
                <a:latin typeface="+mj-ea"/>
                <a:ea typeface="+mj-ea"/>
                <a:cs typeface="돋움"/>
                <a:sym typeface="돋움"/>
              </a:rPr>
              <a:t>`</a:t>
            </a:r>
            <a:r>
              <a:rPr lang="ko-KR" altLang="en-US" sz="2200" b="1" dirty="0">
                <a:latin typeface="+mj-ea"/>
                <a:ea typeface="+mj-ea"/>
                <a:cs typeface="돋움"/>
                <a:sym typeface="돋움"/>
              </a:rPr>
              <a:t>도 역시 취약</a:t>
            </a:r>
          </a:p>
          <a:p>
            <a:pPr marL="34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000" dirty="0">
                <a:latin typeface="+mj-ea"/>
                <a:ea typeface="+mj-ea"/>
              </a:rPr>
              <a:t>- </a:t>
            </a:r>
            <a:r>
              <a:rPr lang="ko-KR" altLang="en-US" sz="2000" dirty="0">
                <a:latin typeface="+mj-ea"/>
                <a:ea typeface="+mj-ea"/>
              </a:rPr>
              <a:t>민간 중심 의료기관과 공공중심의 보건소 등의 </a:t>
            </a:r>
            <a:endParaRPr lang="en-US" altLang="ko-KR" sz="2000" dirty="0">
              <a:latin typeface="+mj-ea"/>
              <a:ea typeface="+mj-ea"/>
            </a:endParaRPr>
          </a:p>
          <a:p>
            <a:pPr marL="52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000" dirty="0">
                <a:latin typeface="+mj-ea"/>
                <a:ea typeface="+mj-ea"/>
              </a:rPr>
              <a:t>보건기관과의 연계 한계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인력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예산부족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           </a:t>
            </a:r>
            <a:endParaRPr lang="en-US" altLang="ko-KR" sz="2000" dirty="0">
              <a:latin typeface="+mj-ea"/>
              <a:ea typeface="+mj-ea"/>
            </a:endParaRPr>
          </a:p>
          <a:p>
            <a:pPr marL="34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000" dirty="0">
                <a:latin typeface="+mj-ea"/>
                <a:ea typeface="+mj-ea"/>
                <a:cs typeface="돋움"/>
                <a:sym typeface="돋움"/>
              </a:rPr>
              <a:t>-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보건소</a:t>
            </a:r>
            <a:r>
              <a:rPr lang="en-US" altLang="ko-KR" sz="20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정신건강증진센터</a:t>
            </a:r>
            <a:r>
              <a:rPr lang="en-US" altLang="ko-KR" sz="20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치매예방센터</a:t>
            </a:r>
            <a:r>
              <a:rPr lang="en-US" altLang="ko-KR" sz="20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</a:p>
          <a:p>
            <a:pPr marL="52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독거노인종합지원센터</a:t>
            </a:r>
            <a:r>
              <a:rPr lang="en-US" altLang="ko-KR" sz="2000" dirty="0">
                <a:latin typeface="+mj-ea"/>
                <a:ea typeface="+mj-ea"/>
                <a:cs typeface="Apple SD 산돌고딕 Neo 볼드체"/>
                <a:sym typeface="Apple SD 산돌고딕 Neo 볼드체"/>
              </a:rPr>
              <a:t>, 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재가노인센</a:t>
            </a:r>
            <a:r>
              <a:rPr lang="ko-KR" altLang="en-US" sz="2000" dirty="0">
                <a:latin typeface="+mj-ea"/>
                <a:ea typeface="+mj-ea"/>
              </a:rPr>
              <a:t>터 등의 </a:t>
            </a:r>
            <a:endParaRPr lang="en-US" altLang="ko-KR" sz="2000" dirty="0">
              <a:latin typeface="+mj-ea"/>
              <a:ea typeface="+mj-ea"/>
            </a:endParaRPr>
          </a:p>
          <a:p>
            <a:pPr marL="52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000" dirty="0">
                <a:latin typeface="+mj-ea"/>
                <a:ea typeface="+mj-ea"/>
              </a:rPr>
              <a:t>보건과 복지 영역의 지역단위의 연계도 어려움</a:t>
            </a:r>
          </a:p>
          <a:p>
            <a:pPr marL="342900" indent="-342900" defTabSz="448055">
              <a:buFont typeface="Arial" panose="020B0604020202020204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endParaRPr lang="ko-KR" altLang="en-US" sz="2200" dirty="0">
              <a:latin typeface="+mj-ea"/>
              <a:ea typeface="+mj-ea"/>
            </a:endParaRPr>
          </a:p>
          <a:p>
            <a:pPr marL="342900" indent="-342900" defTabSz="448055">
              <a:spcBef>
                <a:spcPts val="0"/>
              </a:spcBef>
              <a:buFont typeface="Arial" panose="020B0604020202020204" pitchFamily="34" charset="0"/>
              <a:buChar char="•"/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200" b="1" dirty="0">
                <a:latin typeface="+mj-ea"/>
                <a:ea typeface="+mj-ea"/>
              </a:rPr>
              <a:t>의료</a:t>
            </a:r>
            <a:r>
              <a:rPr lang="en-US" altLang="ko-KR" sz="2200" b="1" dirty="0">
                <a:latin typeface="+mj-ea"/>
                <a:ea typeface="+mj-ea"/>
              </a:rPr>
              <a:t>,</a:t>
            </a:r>
            <a:r>
              <a:rPr lang="ko-KR" altLang="en-US" sz="2200" b="1" dirty="0">
                <a:latin typeface="+mj-ea"/>
                <a:ea typeface="+mj-ea"/>
              </a:rPr>
              <a:t>보건</a:t>
            </a:r>
            <a:r>
              <a:rPr lang="en-US" altLang="ko-KR" sz="2200" b="1" dirty="0">
                <a:latin typeface="+mj-ea"/>
                <a:ea typeface="+mj-ea"/>
              </a:rPr>
              <a:t>,</a:t>
            </a:r>
            <a:r>
              <a:rPr lang="ko-KR" altLang="en-US" sz="2200" b="1" dirty="0">
                <a:latin typeface="+mj-ea"/>
                <a:ea typeface="+mj-ea"/>
              </a:rPr>
              <a:t>복지 영역의 연계의 취약성으로 인한 결과</a:t>
            </a:r>
          </a:p>
          <a:p>
            <a:pPr marL="3429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000" dirty="0" smtClean="0">
                <a:latin typeface="+mj-ea"/>
                <a:ea typeface="+mj-ea"/>
                <a:cs typeface="돋움"/>
                <a:sym typeface="돋움"/>
              </a:rPr>
              <a:t>-</a:t>
            </a:r>
            <a:r>
              <a:rPr lang="ko-KR" altLang="en-US" sz="2000" dirty="0" smtClean="0">
                <a:latin typeface="+mj-ea"/>
                <a:ea typeface="+mj-ea"/>
                <a:cs typeface="돋움"/>
                <a:sym typeface="돋움"/>
              </a:rPr>
              <a:t> 비효율적 </a:t>
            </a:r>
            <a:r>
              <a:rPr lang="ko-KR" altLang="en-US" sz="2000" dirty="0">
                <a:latin typeface="+mj-ea"/>
                <a:ea typeface="+mj-ea"/>
              </a:rPr>
              <a:t>자원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 배분</a:t>
            </a:r>
            <a:r>
              <a:rPr lang="en-US" altLang="ko-KR" sz="2000" dirty="0">
                <a:latin typeface="+mj-ea"/>
                <a:ea typeface="+mj-ea"/>
                <a:cs typeface="돋움"/>
                <a:sym typeface="돋움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서비스</a:t>
            </a:r>
            <a:r>
              <a:rPr lang="ko-KR" altLang="en-US" sz="2000" dirty="0">
                <a:latin typeface="+mj-ea"/>
                <a:ea typeface="+mj-ea"/>
                <a:cs typeface="돋움"/>
                <a:sym typeface="돋움"/>
              </a:rPr>
              <a:t> 중복</a:t>
            </a:r>
            <a:r>
              <a:rPr lang="ko-KR" altLang="en-US" sz="2000" dirty="0">
                <a:latin typeface="+mj-ea"/>
                <a:ea typeface="+mj-ea"/>
              </a:rPr>
              <a:t>이나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52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000" dirty="0" err="1" smtClean="0">
                <a:latin typeface="+mj-ea"/>
                <a:ea typeface="+mj-ea"/>
              </a:rPr>
              <a:t>미이용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문제 발생</a:t>
            </a:r>
          </a:p>
          <a:p>
            <a:pPr marL="3429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en-US" altLang="ko-KR" sz="2000" dirty="0" smtClean="0">
                <a:latin typeface="+mj-ea"/>
                <a:ea typeface="+mj-ea"/>
                <a:cs typeface="돋움"/>
                <a:sym typeface="돋움"/>
              </a:rPr>
              <a:t>- AIP</a:t>
            </a:r>
            <a:r>
              <a:rPr lang="ko-KR" altLang="en-US" sz="2000" dirty="0">
                <a:latin typeface="+mj-ea"/>
                <a:ea typeface="+mj-ea"/>
              </a:rPr>
              <a:t>의 제한과 병원과 요양원 입소 등의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522000" defTabSz="448055">
              <a:defRPr sz="2450">
                <a:uFill>
                  <a:solidFill>
                    <a:srgbClr val="000000"/>
                  </a:solidFill>
                </a:uFill>
                <a:latin typeface="Apple SD 산돌고딕 Neo 세미볼드체"/>
                <a:ea typeface="Apple SD 산돌고딕 Neo 세미볼드체"/>
                <a:cs typeface="Apple SD 산돌고딕 Neo 세미볼드체"/>
                <a:sym typeface="Apple SD 산돌고딕 Neo 세미볼드체"/>
              </a:defRPr>
            </a:pPr>
            <a:r>
              <a:rPr lang="ko-KR" altLang="en-US" sz="2000" dirty="0" smtClean="0">
                <a:latin typeface="+mj-ea"/>
                <a:ea typeface="+mj-ea"/>
              </a:rPr>
              <a:t>시설화의 </a:t>
            </a:r>
            <a:r>
              <a:rPr lang="ko-KR" altLang="en-US" sz="2000" dirty="0">
                <a:latin typeface="+mj-ea"/>
                <a:ea typeface="+mj-ea"/>
              </a:rPr>
              <a:t>원인</a:t>
            </a:r>
          </a:p>
        </p:txBody>
      </p:sp>
    </p:spTree>
    <p:extLst>
      <p:ext uri="{BB962C8B-B14F-4D97-AF65-F5344CB8AC3E}">
        <p14:creationId xmlns="" xmlns:p14="http://schemas.microsoft.com/office/powerpoint/2010/main" val="293115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CB5C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spAutoFit/>
      </a:bodyPr>
      <a:lstStyle>
        <a:defPPr algn="ctr">
          <a:defRPr sz="4000" dirty="0" smtClean="0">
            <a:ln>
              <a:solidFill>
                <a:schemeClr val="accent1">
                  <a:shade val="50000"/>
                  <a:alpha val="0"/>
                </a:schemeClr>
              </a:solidFill>
            </a:ln>
            <a:solidFill>
              <a:srgbClr val="353F48"/>
            </a:solidFill>
            <a:latin typeface="배달의민족 주아" panose="02020603020101020101" pitchFamily="18" charset="-127"/>
            <a:ea typeface="배달의민족 주아" panose="02020603020101020101" pitchFamily="18" charset="-127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1600" dirty="0" smtClean="0">
            <a:ln>
              <a:solidFill>
                <a:srgbClr val="687C8E">
                  <a:alpha val="0"/>
                </a:srgbClr>
              </a:solidFill>
            </a:ln>
            <a:latin typeface="Yoon 윤고딕 540_TT" panose="02090603020101020101" pitchFamily="18" charset="-127"/>
            <a:ea typeface="Yoon 윤고딕 540_TT" panose="0209060302010102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1188</Words>
  <Application>Microsoft Office PowerPoint</Application>
  <PresentationFormat>화면 슬라이드 쇼(4:3)</PresentationFormat>
  <Paragraphs>200</Paragraphs>
  <Slides>32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42" baseType="lpstr">
      <vt:lpstr>굴림</vt:lpstr>
      <vt:lpstr>Arial</vt:lpstr>
      <vt:lpstr>배달의민족 주아</vt:lpstr>
      <vt:lpstr>맑은 고딕</vt:lpstr>
      <vt:lpstr>Apple SD 산돌고딕 Neo 세미볼드체</vt:lpstr>
      <vt:lpstr>돋움</vt:lpstr>
      <vt:lpstr>Apple SD 산돌고딕 Neo 볼드체</vt:lpstr>
      <vt:lpstr>Apple SD 산돌고딕 Neo 일반체</vt:lpstr>
      <vt:lpstr>한컴돋움</vt:lpstr>
      <vt:lpstr>Office 테마</vt:lpstr>
      <vt:lpstr>문재인 정부의 노인 건강과 돌봄의  공약에 대한 평가와 과제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경청해주셔서 감사합니다!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대학생 66% “새 학기 증후군 겪어”</dc:title>
  <dc:creator>Chunil</dc:creator>
  <cp:lastModifiedBy>main</cp:lastModifiedBy>
  <cp:revision>46</cp:revision>
  <dcterms:created xsi:type="dcterms:W3CDTF">2015-03-03T12:05:21Z</dcterms:created>
  <dcterms:modified xsi:type="dcterms:W3CDTF">2017-06-14T03:01:26Z</dcterms:modified>
</cp:coreProperties>
</file>