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5" r:id="rId1"/>
    <p:sldMasterId id="2147483718" r:id="rId2"/>
  </p:sldMasterIdLst>
  <p:notesMasterIdLst>
    <p:notesMasterId r:id="rId23"/>
  </p:notesMasterIdLst>
  <p:sldIdLst>
    <p:sldId id="265" r:id="rId3"/>
    <p:sldId id="261" r:id="rId4"/>
    <p:sldId id="302" r:id="rId5"/>
    <p:sldId id="281" r:id="rId6"/>
    <p:sldId id="303" r:id="rId7"/>
    <p:sldId id="289" r:id="rId8"/>
    <p:sldId id="267" r:id="rId9"/>
    <p:sldId id="264" r:id="rId10"/>
    <p:sldId id="301" r:id="rId11"/>
    <p:sldId id="274" r:id="rId12"/>
    <p:sldId id="304" r:id="rId13"/>
    <p:sldId id="305" r:id="rId14"/>
    <p:sldId id="306" r:id="rId15"/>
    <p:sldId id="312" r:id="rId16"/>
    <p:sldId id="308" r:id="rId17"/>
    <p:sldId id="298" r:id="rId18"/>
    <p:sldId id="309" r:id="rId19"/>
    <p:sldId id="313" r:id="rId20"/>
    <p:sldId id="295" r:id="rId21"/>
    <p:sldId id="299" r:id="rId22"/>
  </p:sldIdLst>
  <p:sldSz cx="9904413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FF"/>
    <a:srgbClr val="3333FF"/>
    <a:srgbClr val="FF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746" autoAdjust="0"/>
  </p:normalViewPr>
  <p:slideViewPr>
    <p:cSldViewPr>
      <p:cViewPr varScale="1">
        <p:scale>
          <a:sx n="110" d="100"/>
          <a:sy n="110" d="100"/>
        </p:scale>
        <p:origin x="1434" y="10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wnahm\Downloads\Tables%20and%20Figur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49548;&#50689;\Google%20&#46300;&#46972;&#51060;&#48652;\2015-1\%5b&#9733;%5d&#48372;&#54744;&#48169;\The%20South%20Korean%20Welfare%20State\Tables%20and%20Figur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48149;&#49324;&#44284;&#51221;\&#44592;&#53440;\OECD%20&#44397;&#44032;&#48324;%20&#49324;&#54924;&#51648;&#52636;_&#44277;&#44277;,%20&#51032;&#47924;&#48124;&#44036;,%20&#51088;&#48156;&#48124;&#44036;,%202000~201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48149;&#49324;&#44284;&#51221;\&#44592;&#53440;\OECD%20&#44397;&#44032;&#48324;%20&#49324;&#54924;&#51648;&#52636;_&#44277;&#44277;,%20&#51032;&#47924;&#48124;&#44036;,%20&#51088;&#48156;&#48124;&#44036;,%202000~201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48149;&#49324;&#44284;&#51221;\&#44592;&#53440;\OECD%20&#44397;&#44032;&#48324;%20&#49324;&#54924;&#51648;&#52636;_&#44277;&#44277;,%20&#51032;&#47924;&#48124;&#44036;,%20&#51088;&#48156;&#48124;&#44036;,%202000~201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48149;&#49324;&#44284;&#51221;\&#44592;&#53440;\OECD%20&#44397;&#44032;&#48324;%20&#49324;&#54924;&#51648;&#52636;_&#44277;&#44277;,%20&#51032;&#47924;&#48124;&#44036;,%20&#51088;&#48156;&#48124;&#44036;,%202000~20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'9'!$B$3</c:f>
              <c:strCache>
                <c:ptCount val="1"/>
                <c:pt idx="0">
                  <c:v>Gini Coefficient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'9'!$C$2:$AH$2</c:f>
              <c:strCache>
                <c:ptCount val="32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</c:strCache>
            </c:strRef>
          </c:cat>
          <c:val>
            <c:numRef>
              <c:f>'9'!$C$3:$AH$3</c:f>
              <c:numCache>
                <c:formatCode>General</c:formatCode>
                <c:ptCount val="32"/>
                <c:pt idx="0">
                  <c:v>0.2738000000000001</c:v>
                </c:pt>
                <c:pt idx="1">
                  <c:v>0.2708000000000001</c:v>
                </c:pt>
                <c:pt idx="2">
                  <c:v>0.26910000000000001</c:v>
                </c:pt>
                <c:pt idx="3">
                  <c:v>0.26190000000000002</c:v>
                </c:pt>
                <c:pt idx="4">
                  <c:v>0.26</c:v>
                </c:pt>
                <c:pt idx="5">
                  <c:v>0.26629999999999998</c:v>
                </c:pt>
                <c:pt idx="6">
                  <c:v>0.25629999999999997</c:v>
                </c:pt>
                <c:pt idx="7">
                  <c:v>0.25629999999999997</c:v>
                </c:pt>
                <c:pt idx="8" formatCode="#,##0.000">
                  <c:v>0.25600000000000001</c:v>
                </c:pt>
                <c:pt idx="9" formatCode="#,##0.000">
                  <c:v>0.25</c:v>
                </c:pt>
                <c:pt idx="10" formatCode="#,##0.000">
                  <c:v>0.24500000000000005</c:v>
                </c:pt>
                <c:pt idx="11" formatCode="#,##0.000">
                  <c:v>0.25</c:v>
                </c:pt>
                <c:pt idx="12" formatCode="#,##0.000">
                  <c:v>0.24800000000000005</c:v>
                </c:pt>
                <c:pt idx="13" formatCode="#,##0.000">
                  <c:v>0.251</c:v>
                </c:pt>
                <c:pt idx="14" formatCode="#,##0.000">
                  <c:v>0.25700000000000001</c:v>
                </c:pt>
                <c:pt idx="15" formatCode="#,##0.000">
                  <c:v>0.25700000000000001</c:v>
                </c:pt>
                <c:pt idx="16" formatCode="#,##0.000">
                  <c:v>0.28500000000000009</c:v>
                </c:pt>
                <c:pt idx="17" formatCode="#,##0.000">
                  <c:v>0.28800000000000009</c:v>
                </c:pt>
                <c:pt idx="18" formatCode="#,##0.000">
                  <c:v>0.26600000000000001</c:v>
                </c:pt>
                <c:pt idx="19" formatCode="#,##0.000">
                  <c:v>0.27700000000000002</c:v>
                </c:pt>
                <c:pt idx="20" formatCode="#,##0.000">
                  <c:v>0.27900000000000008</c:v>
                </c:pt>
                <c:pt idx="21" formatCode="#,##0.000">
                  <c:v>0.27</c:v>
                </c:pt>
                <c:pt idx="22" formatCode="#,##0.000">
                  <c:v>0.27700000000000002</c:v>
                </c:pt>
                <c:pt idx="23" formatCode="#,##0.000">
                  <c:v>0.28100000000000008</c:v>
                </c:pt>
                <c:pt idx="24" formatCode="#,##0.000">
                  <c:v>0.28500000000000009</c:v>
                </c:pt>
                <c:pt idx="25" formatCode="#,##0.000">
                  <c:v>0.29200000000000009</c:v>
                </c:pt>
                <c:pt idx="26" formatCode="#,##0.000">
                  <c:v>0.29400000000000009</c:v>
                </c:pt>
                <c:pt idx="27" formatCode="#,##0.000">
                  <c:v>0.2950000000000001</c:v>
                </c:pt>
                <c:pt idx="28" formatCode="#,##0.000">
                  <c:v>0.28900000000000009</c:v>
                </c:pt>
                <c:pt idx="29" formatCode="#,##0.000">
                  <c:v>0.28900000000000009</c:v>
                </c:pt>
                <c:pt idx="30" formatCode="#,##0.000">
                  <c:v>0.28500000000000009</c:v>
                </c:pt>
                <c:pt idx="31" formatCode="#,##0.000">
                  <c:v>0.28000000000000008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0687248"/>
        <c:axId val="230685008"/>
      </c:lineChart>
      <c:catAx>
        <c:axId val="23068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ko-KR"/>
          </a:p>
        </c:txPr>
        <c:crossAx val="230685008"/>
        <c:crosses val="autoZero"/>
        <c:auto val="1"/>
        <c:lblAlgn val="ctr"/>
        <c:lblOffset val="100"/>
        <c:noMultiLvlLbl val="0"/>
      </c:catAx>
      <c:valAx>
        <c:axId val="230685008"/>
        <c:scaling>
          <c:orientation val="minMax"/>
          <c:min val="0.2400000000000001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ko-KR"/>
          </a:p>
        </c:txPr>
        <c:crossAx val="230687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'2'!$J$1</c:f>
              <c:strCache>
                <c:ptCount val="1"/>
                <c:pt idx="0">
                  <c:v>Public assistance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'2'!$I$2:$I$25</c:f>
              <c:numCache>
                <c:formatCode>General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'2'!$J$2:$J$25</c:f>
              <c:numCache>
                <c:formatCode>General</c:formatCode>
                <c:ptCount val="24"/>
                <c:pt idx="0">
                  <c:v>0.86100000000000065</c:v>
                </c:pt>
                <c:pt idx="1">
                  <c:v>1.0349999999999977</c:v>
                </c:pt>
                <c:pt idx="2">
                  <c:v>1.127</c:v>
                </c:pt>
                <c:pt idx="3">
                  <c:v>1.258</c:v>
                </c:pt>
                <c:pt idx="4">
                  <c:v>1.3240000000000001</c:v>
                </c:pt>
                <c:pt idx="5">
                  <c:v>1.524</c:v>
                </c:pt>
                <c:pt idx="6">
                  <c:v>1.7809999999999984</c:v>
                </c:pt>
                <c:pt idx="7">
                  <c:v>2.077</c:v>
                </c:pt>
                <c:pt idx="8">
                  <c:v>2.5119999999999987</c:v>
                </c:pt>
                <c:pt idx="9">
                  <c:v>3.3519999999999968</c:v>
                </c:pt>
                <c:pt idx="10">
                  <c:v>3.8099999999999987</c:v>
                </c:pt>
                <c:pt idx="11">
                  <c:v>5.2649999999999917</c:v>
                </c:pt>
                <c:pt idx="12">
                  <c:v>5.2649999999999917</c:v>
                </c:pt>
                <c:pt idx="13">
                  <c:v>6.37</c:v>
                </c:pt>
                <c:pt idx="14">
                  <c:v>7.5449999999999955</c:v>
                </c:pt>
                <c:pt idx="15">
                  <c:v>9.2459999999999987</c:v>
                </c:pt>
                <c:pt idx="16">
                  <c:v>11.043999999999999</c:v>
                </c:pt>
                <c:pt idx="17">
                  <c:v>11.805000000000016</c:v>
                </c:pt>
                <c:pt idx="18">
                  <c:v>16.347999999999999</c:v>
                </c:pt>
                <c:pt idx="19">
                  <c:v>18.497999999999987</c:v>
                </c:pt>
                <c:pt idx="20">
                  <c:v>19.497999999999987</c:v>
                </c:pt>
                <c:pt idx="21">
                  <c:v>21.161999999999999</c:v>
                </c:pt>
                <c:pt idx="22">
                  <c:v>26.016000000000005</c:v>
                </c:pt>
                <c:pt idx="23">
                  <c:v>24.064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'2'!$K$1</c:f>
              <c:strCache>
                <c:ptCount val="1"/>
                <c:pt idx="0">
                  <c:v>Public welfare services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cat>
            <c:numRef>
              <c:f>'2'!$I$2:$I$25</c:f>
              <c:numCache>
                <c:formatCode>General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'2'!$K$2:$K$25</c:f>
              <c:numCache>
                <c:formatCode>General</c:formatCode>
                <c:ptCount val="24"/>
                <c:pt idx="0">
                  <c:v>1.0409999999999977</c:v>
                </c:pt>
                <c:pt idx="1">
                  <c:v>1.24</c:v>
                </c:pt>
                <c:pt idx="2">
                  <c:v>1.46</c:v>
                </c:pt>
                <c:pt idx="3">
                  <c:v>1.633</c:v>
                </c:pt>
                <c:pt idx="4">
                  <c:v>2.0369999999999977</c:v>
                </c:pt>
                <c:pt idx="5">
                  <c:v>2.3659999999999997</c:v>
                </c:pt>
                <c:pt idx="6">
                  <c:v>3.2589999999999999</c:v>
                </c:pt>
                <c:pt idx="7">
                  <c:v>3.9729999999999968</c:v>
                </c:pt>
                <c:pt idx="8">
                  <c:v>4.7629999999999955</c:v>
                </c:pt>
                <c:pt idx="9">
                  <c:v>5.9210000000000003</c:v>
                </c:pt>
                <c:pt idx="10">
                  <c:v>5.1859999999999955</c:v>
                </c:pt>
                <c:pt idx="11">
                  <c:v>4.4630000000000001</c:v>
                </c:pt>
                <c:pt idx="12">
                  <c:v>4.91</c:v>
                </c:pt>
                <c:pt idx="13">
                  <c:v>5.3149999999999915</c:v>
                </c:pt>
                <c:pt idx="14">
                  <c:v>9.0660000000000007</c:v>
                </c:pt>
                <c:pt idx="15">
                  <c:v>9.2580000000000009</c:v>
                </c:pt>
                <c:pt idx="16">
                  <c:v>12.947000000000001</c:v>
                </c:pt>
                <c:pt idx="17">
                  <c:v>13.776</c:v>
                </c:pt>
                <c:pt idx="18">
                  <c:v>15.269</c:v>
                </c:pt>
                <c:pt idx="19">
                  <c:v>18.530999999999999</c:v>
                </c:pt>
                <c:pt idx="20">
                  <c:v>20.929000000000002</c:v>
                </c:pt>
                <c:pt idx="21">
                  <c:v>20.658000000000001</c:v>
                </c:pt>
                <c:pt idx="22">
                  <c:v>22.033999999999999</c:v>
                </c:pt>
                <c:pt idx="23">
                  <c:v>23.626999999999999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'2'!$L$1</c:f>
              <c:strCache>
                <c:ptCount val="1"/>
                <c:pt idx="0">
                  <c:v>Social insurance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cat>
            <c:numRef>
              <c:f>'2'!$I$2:$I$25</c:f>
              <c:numCache>
                <c:formatCode>General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'2'!$L$2:$L$25</c:f>
              <c:numCache>
                <c:formatCode>General</c:formatCode>
                <c:ptCount val="24"/>
                <c:pt idx="0">
                  <c:v>3.5340000000000003</c:v>
                </c:pt>
                <c:pt idx="1">
                  <c:v>4.1149999999999896</c:v>
                </c:pt>
                <c:pt idx="2">
                  <c:v>5.2560000000000002</c:v>
                </c:pt>
                <c:pt idx="3">
                  <c:v>6.1979999999999915</c:v>
                </c:pt>
                <c:pt idx="4">
                  <c:v>7.3340000000000005</c:v>
                </c:pt>
                <c:pt idx="5">
                  <c:v>9.3920000000000048</c:v>
                </c:pt>
                <c:pt idx="6">
                  <c:v>10.685</c:v>
                </c:pt>
                <c:pt idx="7">
                  <c:v>12.592000000000002</c:v>
                </c:pt>
                <c:pt idx="8">
                  <c:v>18.018000000000001</c:v>
                </c:pt>
                <c:pt idx="9">
                  <c:v>23.998999999999963</c:v>
                </c:pt>
                <c:pt idx="10">
                  <c:v>19.579000000000001</c:v>
                </c:pt>
                <c:pt idx="11">
                  <c:v>24.036000000000001</c:v>
                </c:pt>
                <c:pt idx="12">
                  <c:v>25.542000000000002</c:v>
                </c:pt>
                <c:pt idx="13">
                  <c:v>28.916</c:v>
                </c:pt>
                <c:pt idx="14">
                  <c:v>32.765000000000065</c:v>
                </c:pt>
                <c:pt idx="15">
                  <c:v>37.07</c:v>
                </c:pt>
                <c:pt idx="16">
                  <c:v>42.335000000000001</c:v>
                </c:pt>
                <c:pt idx="17">
                  <c:v>47.382999999999996</c:v>
                </c:pt>
                <c:pt idx="18">
                  <c:v>53.806000000000004</c:v>
                </c:pt>
                <c:pt idx="19">
                  <c:v>64.513000000000005</c:v>
                </c:pt>
                <c:pt idx="20">
                  <c:v>66.440000000000026</c:v>
                </c:pt>
                <c:pt idx="21">
                  <c:v>70.762</c:v>
                </c:pt>
                <c:pt idx="22">
                  <c:v>76.064000000000007</c:v>
                </c:pt>
                <c:pt idx="23">
                  <c:v>80.171999999999983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'2'!$M$1</c:f>
              <c:strCache>
                <c:ptCount val="1"/>
                <c:pt idx="0">
                  <c:v>private welfare service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cat>
            <c:numRef>
              <c:f>'2'!$I$2:$I$25</c:f>
              <c:numCache>
                <c:formatCode>General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'2'!$M$2:$M$25</c:f>
              <c:numCache>
                <c:formatCode>General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5.5000000000000014E-2</c:v>
                </c:pt>
                <c:pt idx="6">
                  <c:v>6.8000000000000019E-2</c:v>
                </c:pt>
                <c:pt idx="7">
                  <c:v>9.6000000000000044E-2</c:v>
                </c:pt>
                <c:pt idx="8">
                  <c:v>0.13400000000000001</c:v>
                </c:pt>
                <c:pt idx="9">
                  <c:v>0.17200000000000001</c:v>
                </c:pt>
                <c:pt idx="10">
                  <c:v>0.27200000000000002</c:v>
                </c:pt>
                <c:pt idx="11">
                  <c:v>0.34800000000000031</c:v>
                </c:pt>
                <c:pt idx="12">
                  <c:v>0.43000000000000038</c:v>
                </c:pt>
                <c:pt idx="13">
                  <c:v>0.52500000000000002</c:v>
                </c:pt>
                <c:pt idx="14">
                  <c:v>0.61700000000000099</c:v>
                </c:pt>
                <c:pt idx="15">
                  <c:v>0.71500000000000064</c:v>
                </c:pt>
                <c:pt idx="16">
                  <c:v>0.80300000000000005</c:v>
                </c:pt>
                <c:pt idx="17">
                  <c:v>0.91500000000000004</c:v>
                </c:pt>
                <c:pt idx="18">
                  <c:v>0.4390000000000005</c:v>
                </c:pt>
                <c:pt idx="19">
                  <c:v>0.55700000000000005</c:v>
                </c:pt>
                <c:pt idx="20">
                  <c:v>0.58800000000000008</c:v>
                </c:pt>
                <c:pt idx="21">
                  <c:v>0.59100000000000008</c:v>
                </c:pt>
                <c:pt idx="22">
                  <c:v>0.58800000000000008</c:v>
                </c:pt>
                <c:pt idx="23">
                  <c:v>0.56900000000000062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'2'!$N$1</c:f>
              <c:strCache>
                <c:ptCount val="1"/>
                <c:pt idx="0">
                  <c:v>Occupational welfare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star"/>
            <c:size val="6"/>
            <c:spPr>
              <a:noFill/>
              <a:ln w="9525">
                <a:solidFill>
                  <a:schemeClr val="accent5"/>
                </a:solidFill>
                <a:round/>
              </a:ln>
              <a:effectLst/>
            </c:spPr>
          </c:marker>
          <c:cat>
            <c:numRef>
              <c:f>'2'!$I$2:$I$25</c:f>
              <c:numCache>
                <c:formatCode>General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'2'!$N$2:$N$25</c:f>
              <c:numCache>
                <c:formatCode>General</c:formatCode>
                <c:ptCount val="24"/>
                <c:pt idx="0">
                  <c:v>0.502</c:v>
                </c:pt>
                <c:pt idx="1">
                  <c:v>0.59100000000000008</c:v>
                </c:pt>
                <c:pt idx="2">
                  <c:v>0.71100000000000063</c:v>
                </c:pt>
                <c:pt idx="3">
                  <c:v>0.80200000000000005</c:v>
                </c:pt>
                <c:pt idx="4">
                  <c:v>1.0169999999999979</c:v>
                </c:pt>
                <c:pt idx="5">
                  <c:v>1.22</c:v>
                </c:pt>
                <c:pt idx="6">
                  <c:v>1.3800000000000001</c:v>
                </c:pt>
                <c:pt idx="7">
                  <c:v>2.2989999999999999</c:v>
                </c:pt>
                <c:pt idx="8">
                  <c:v>4.7170000000000005</c:v>
                </c:pt>
                <c:pt idx="9">
                  <c:v>3.21</c:v>
                </c:pt>
                <c:pt idx="10">
                  <c:v>4.1930000000000005</c:v>
                </c:pt>
                <c:pt idx="11">
                  <c:v>3.4789999999999988</c:v>
                </c:pt>
                <c:pt idx="12">
                  <c:v>3.2690000000000001</c:v>
                </c:pt>
                <c:pt idx="13">
                  <c:v>3.8159999999999967</c:v>
                </c:pt>
                <c:pt idx="14">
                  <c:v>4.3289999999999917</c:v>
                </c:pt>
                <c:pt idx="15">
                  <c:v>4.24</c:v>
                </c:pt>
                <c:pt idx="16">
                  <c:v>4.4530000000000003</c:v>
                </c:pt>
                <c:pt idx="17">
                  <c:v>4.8169999999999975</c:v>
                </c:pt>
                <c:pt idx="18">
                  <c:v>5.94</c:v>
                </c:pt>
                <c:pt idx="19">
                  <c:v>8.2109999999999985</c:v>
                </c:pt>
                <c:pt idx="20">
                  <c:v>9.75</c:v>
                </c:pt>
                <c:pt idx="21">
                  <c:v>13.136999999999999</c:v>
                </c:pt>
                <c:pt idx="22">
                  <c:v>19.368000000000002</c:v>
                </c:pt>
                <c:pt idx="23">
                  <c:v>30.558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010368"/>
        <c:axId val="221388144"/>
      </c:lineChart>
      <c:catAx>
        <c:axId val="1730103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520000" spcFirstLastPara="1" vertOverflow="ellipsis" vert="horz" wrap="square" anchor="ctr" anchorCtr="1"/>
          <a:lstStyle/>
          <a:p>
            <a:pPr>
              <a:defRPr sz="11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ko-KR"/>
          </a:p>
        </c:txPr>
        <c:crossAx val="221388144"/>
        <c:crosses val="autoZero"/>
        <c:auto val="1"/>
        <c:lblAlgn val="ctr"/>
        <c:lblOffset val="100"/>
        <c:noMultiLvlLbl val="0"/>
      </c:catAx>
      <c:valAx>
        <c:axId val="22138814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ko-KR" sz="1100" b="1"/>
                  <a:t>Billion us dollar</a:t>
                </a:r>
                <a:endParaRPr lang="ko-KR" sz="1100" b="1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ko-KR"/>
          </a:p>
        </c:txPr>
        <c:crossAx val="17301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ko-KR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Sheet7!$A$2</c:f>
              <c:strCache>
                <c:ptCount val="1"/>
                <c:pt idx="0">
                  <c:v>Austria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Sheet7!$B$2:$M$2</c:f>
              <c:numCache>
                <c:formatCode>General</c:formatCode>
                <c:ptCount val="12"/>
                <c:pt idx="0">
                  <c:v>22.1</c:v>
                </c:pt>
                <c:pt idx="1">
                  <c:v>23.4</c:v>
                </c:pt>
                <c:pt idx="2">
                  <c:v>23.4</c:v>
                </c:pt>
                <c:pt idx="3">
                  <c:v>26.1</c:v>
                </c:pt>
                <c:pt idx="4">
                  <c:v>26.1</c:v>
                </c:pt>
                <c:pt idx="5">
                  <c:v>26.8</c:v>
                </c:pt>
                <c:pt idx="6">
                  <c:v>28.6</c:v>
                </c:pt>
                <c:pt idx="7">
                  <c:v>28.6</c:v>
                </c:pt>
                <c:pt idx="8">
                  <c:v>27.7</c:v>
                </c:pt>
                <c:pt idx="9">
                  <c:v>27.9</c:v>
                </c:pt>
                <c:pt idx="10">
                  <c:v>28.3</c:v>
                </c:pt>
                <c:pt idx="11">
                  <c:v>28.4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Sheet7!$A$3</c:f>
              <c:strCache>
                <c:ptCount val="1"/>
                <c:pt idx="0">
                  <c:v>France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Sheet7!$B$3:$M$3</c:f>
              <c:numCache>
                <c:formatCode>General</c:formatCode>
                <c:ptCount val="12"/>
                <c:pt idx="0">
                  <c:v>20.6</c:v>
                </c:pt>
                <c:pt idx="1">
                  <c:v>25.8</c:v>
                </c:pt>
                <c:pt idx="2">
                  <c:v>24.9</c:v>
                </c:pt>
                <c:pt idx="3">
                  <c:v>29</c:v>
                </c:pt>
                <c:pt idx="4">
                  <c:v>28.4</c:v>
                </c:pt>
                <c:pt idx="5">
                  <c:v>29.6</c:v>
                </c:pt>
                <c:pt idx="6">
                  <c:v>31.5</c:v>
                </c:pt>
                <c:pt idx="7">
                  <c:v>31.7</c:v>
                </c:pt>
                <c:pt idx="8">
                  <c:v>31.4</c:v>
                </c:pt>
                <c:pt idx="9">
                  <c:v>31.5</c:v>
                </c:pt>
                <c:pt idx="10">
                  <c:v>32</c:v>
                </c:pt>
                <c:pt idx="11">
                  <c:v>31.9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Sheet7!$A$4</c:f>
              <c:strCache>
                <c:ptCount val="1"/>
                <c:pt idx="0">
                  <c:v>Germany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Sheet7!$B$4:$M$4</c:f>
              <c:numCache>
                <c:formatCode>General</c:formatCode>
                <c:ptCount val="12"/>
                <c:pt idx="0">
                  <c:v>21.8</c:v>
                </c:pt>
                <c:pt idx="1">
                  <c:v>22.2</c:v>
                </c:pt>
                <c:pt idx="2">
                  <c:v>21.4</c:v>
                </c:pt>
                <c:pt idx="3">
                  <c:v>25.9</c:v>
                </c:pt>
                <c:pt idx="4">
                  <c:v>26.2</c:v>
                </c:pt>
                <c:pt idx="5">
                  <c:v>27</c:v>
                </c:pt>
                <c:pt idx="6">
                  <c:v>27.6</c:v>
                </c:pt>
                <c:pt idx="7">
                  <c:v>26.8</c:v>
                </c:pt>
                <c:pt idx="8">
                  <c:v>25.5</c:v>
                </c:pt>
                <c:pt idx="9">
                  <c:v>25.4</c:v>
                </c:pt>
                <c:pt idx="10">
                  <c:v>25.6</c:v>
                </c:pt>
                <c:pt idx="11">
                  <c:v>25.8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Sheet7!$A$5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Sheet7!$B$5:$M$5</c:f>
              <c:numCache>
                <c:formatCode>General</c:formatCode>
                <c:ptCount val="12"/>
                <c:pt idx="0">
                  <c:v>10.3</c:v>
                </c:pt>
                <c:pt idx="1">
                  <c:v>16.100000000000001</c:v>
                </c:pt>
                <c:pt idx="2">
                  <c:v>16.5</c:v>
                </c:pt>
                <c:pt idx="3">
                  <c:v>17.399999999999999</c:v>
                </c:pt>
                <c:pt idx="4">
                  <c:v>19.2</c:v>
                </c:pt>
                <c:pt idx="5">
                  <c:v>21.1</c:v>
                </c:pt>
                <c:pt idx="6">
                  <c:v>24.4</c:v>
                </c:pt>
                <c:pt idx="7">
                  <c:v>24.2</c:v>
                </c:pt>
                <c:pt idx="8">
                  <c:v>25.7</c:v>
                </c:pt>
                <c:pt idx="9">
                  <c:v>26.1</c:v>
                </c:pt>
                <c:pt idx="10">
                  <c:v>24.3</c:v>
                </c:pt>
                <c:pt idx="11">
                  <c:v>24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Sheet7!$A$6</c:f>
              <c:strCache>
                <c:ptCount val="1"/>
                <c:pt idx="0">
                  <c:v>Italy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Sheet7!$B$6:$M$6</c:f>
              <c:numCache>
                <c:formatCode>General</c:formatCode>
                <c:ptCount val="12"/>
                <c:pt idx="0">
                  <c:v>18</c:v>
                </c:pt>
                <c:pt idx="1">
                  <c:v>20.8</c:v>
                </c:pt>
                <c:pt idx="2">
                  <c:v>21.4</c:v>
                </c:pt>
                <c:pt idx="3">
                  <c:v>21.7</c:v>
                </c:pt>
                <c:pt idx="4">
                  <c:v>23.3</c:v>
                </c:pt>
                <c:pt idx="5">
                  <c:v>24.9</c:v>
                </c:pt>
                <c:pt idx="6">
                  <c:v>27.8</c:v>
                </c:pt>
                <c:pt idx="7">
                  <c:v>27.8</c:v>
                </c:pt>
                <c:pt idx="8">
                  <c:v>27.5</c:v>
                </c:pt>
                <c:pt idx="9">
                  <c:v>28.1</c:v>
                </c:pt>
                <c:pt idx="10">
                  <c:v>28.7</c:v>
                </c:pt>
                <c:pt idx="11">
                  <c:v>28.6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Sheet7!$A$7</c:f>
              <c:strCache>
                <c:ptCount val="1"/>
                <c:pt idx="0">
                  <c:v>Netherlands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Sheet7!$B$7:$M$7</c:f>
              <c:numCache>
                <c:formatCode>General</c:formatCode>
                <c:ptCount val="12"/>
                <c:pt idx="0">
                  <c:v>24.8</c:v>
                </c:pt>
                <c:pt idx="1">
                  <c:v>25.3</c:v>
                </c:pt>
                <c:pt idx="2">
                  <c:v>25.6</c:v>
                </c:pt>
                <c:pt idx="3">
                  <c:v>23.8</c:v>
                </c:pt>
                <c:pt idx="4">
                  <c:v>19.8</c:v>
                </c:pt>
                <c:pt idx="5">
                  <c:v>21.8</c:v>
                </c:pt>
                <c:pt idx="6">
                  <c:v>23.1</c:v>
                </c:pt>
                <c:pt idx="7">
                  <c:v>23.7</c:v>
                </c:pt>
                <c:pt idx="8">
                  <c:v>23.5</c:v>
                </c:pt>
                <c:pt idx="9">
                  <c:v>24.1</c:v>
                </c:pt>
                <c:pt idx="10">
                  <c:v>24.6</c:v>
                </c:pt>
                <c:pt idx="11">
                  <c:v>24.7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Sheet7!$A$8</c:f>
              <c:strCache>
                <c:ptCount val="1"/>
                <c:pt idx="0">
                  <c:v>Norway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Sheet7!$B$8:$M$8</c:f>
              <c:numCache>
                <c:formatCode>General</c:formatCode>
                <c:ptCount val="12"/>
                <c:pt idx="0">
                  <c:v>16.3</c:v>
                </c:pt>
                <c:pt idx="1">
                  <c:v>17.5</c:v>
                </c:pt>
                <c:pt idx="2">
                  <c:v>21.9</c:v>
                </c:pt>
                <c:pt idx="3">
                  <c:v>22.9</c:v>
                </c:pt>
                <c:pt idx="4">
                  <c:v>20.8</c:v>
                </c:pt>
                <c:pt idx="5">
                  <c:v>21.1</c:v>
                </c:pt>
                <c:pt idx="6">
                  <c:v>22.8</c:v>
                </c:pt>
                <c:pt idx="7">
                  <c:v>22.4</c:v>
                </c:pt>
                <c:pt idx="8">
                  <c:v>21.8</c:v>
                </c:pt>
                <c:pt idx="9">
                  <c:v>21.7</c:v>
                </c:pt>
                <c:pt idx="10">
                  <c:v>22</c:v>
                </c:pt>
                <c:pt idx="11">
                  <c:v>22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Sheet7!$A$9</c:f>
              <c:strCache>
                <c:ptCount val="1"/>
                <c:pt idx="0">
                  <c:v>Spain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Sheet7!$B$9:$M$9</c:f>
              <c:numCache>
                <c:formatCode>General</c:formatCode>
                <c:ptCount val="12"/>
                <c:pt idx="0">
                  <c:v>15.4</c:v>
                </c:pt>
                <c:pt idx="1">
                  <c:v>17.600000000000001</c:v>
                </c:pt>
                <c:pt idx="2">
                  <c:v>19.7</c:v>
                </c:pt>
                <c:pt idx="3">
                  <c:v>21.3</c:v>
                </c:pt>
                <c:pt idx="4">
                  <c:v>20</c:v>
                </c:pt>
                <c:pt idx="5">
                  <c:v>20.9</c:v>
                </c:pt>
                <c:pt idx="6">
                  <c:v>26.1</c:v>
                </c:pt>
                <c:pt idx="7">
                  <c:v>26.7</c:v>
                </c:pt>
                <c:pt idx="8">
                  <c:v>26.8</c:v>
                </c:pt>
                <c:pt idx="9">
                  <c:v>27.1</c:v>
                </c:pt>
                <c:pt idx="10">
                  <c:v>27.3</c:v>
                </c:pt>
                <c:pt idx="11">
                  <c:v>26.8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Sheet7!$A$10</c:f>
              <c:strCache>
                <c:ptCount val="1"/>
                <c:pt idx="0">
                  <c:v>Sweden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Sheet7!$B$10:$M$10</c:f>
              <c:numCache>
                <c:formatCode>General</c:formatCode>
                <c:ptCount val="12"/>
                <c:pt idx="0">
                  <c:v>26</c:v>
                </c:pt>
                <c:pt idx="1">
                  <c:v>28.2</c:v>
                </c:pt>
                <c:pt idx="2">
                  <c:v>28.5</c:v>
                </c:pt>
                <c:pt idx="3">
                  <c:v>31.8</c:v>
                </c:pt>
                <c:pt idx="4">
                  <c:v>28.2</c:v>
                </c:pt>
                <c:pt idx="5">
                  <c:v>28.7</c:v>
                </c:pt>
                <c:pt idx="6">
                  <c:v>29.4</c:v>
                </c:pt>
                <c:pt idx="7">
                  <c:v>27.9</c:v>
                </c:pt>
                <c:pt idx="8">
                  <c:v>27.2</c:v>
                </c:pt>
                <c:pt idx="9">
                  <c:v>27.7</c:v>
                </c:pt>
                <c:pt idx="10">
                  <c:v>28.2</c:v>
                </c:pt>
                <c:pt idx="11">
                  <c:v>28.1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Sheet7!$A$11</c:f>
              <c:strCache>
                <c:ptCount val="1"/>
                <c:pt idx="0">
                  <c:v>United Kingdom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Sheet7!$B$11:$M$11</c:f>
              <c:numCache>
                <c:formatCode>General</c:formatCode>
                <c:ptCount val="12"/>
                <c:pt idx="0">
                  <c:v>16.3</c:v>
                </c:pt>
                <c:pt idx="1">
                  <c:v>19.2</c:v>
                </c:pt>
                <c:pt idx="2">
                  <c:v>16.3</c:v>
                </c:pt>
                <c:pt idx="3">
                  <c:v>19.2</c:v>
                </c:pt>
                <c:pt idx="4">
                  <c:v>18.399999999999999</c:v>
                </c:pt>
                <c:pt idx="5">
                  <c:v>20.2</c:v>
                </c:pt>
                <c:pt idx="6">
                  <c:v>23.9</c:v>
                </c:pt>
                <c:pt idx="7">
                  <c:v>22.8</c:v>
                </c:pt>
                <c:pt idx="8">
                  <c:v>22.7</c:v>
                </c:pt>
                <c:pt idx="9">
                  <c:v>23</c:v>
                </c:pt>
                <c:pt idx="10">
                  <c:v>22.5</c:v>
                </c:pt>
                <c:pt idx="11">
                  <c:v>21.7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Sheet7!$A$12</c:f>
              <c:strCache>
                <c:ptCount val="1"/>
                <c:pt idx="0">
                  <c:v>United States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Sheet7!$B$12:$M$12</c:f>
              <c:numCache>
                <c:formatCode>General</c:formatCode>
                <c:ptCount val="12"/>
                <c:pt idx="0">
                  <c:v>12.8</c:v>
                </c:pt>
                <c:pt idx="1">
                  <c:v>12.8</c:v>
                </c:pt>
                <c:pt idx="2">
                  <c:v>13.1</c:v>
                </c:pt>
                <c:pt idx="3">
                  <c:v>15</c:v>
                </c:pt>
                <c:pt idx="4">
                  <c:v>14.2</c:v>
                </c:pt>
                <c:pt idx="5">
                  <c:v>15.5</c:v>
                </c:pt>
                <c:pt idx="6">
                  <c:v>18.5</c:v>
                </c:pt>
                <c:pt idx="7">
                  <c:v>19.3</c:v>
                </c:pt>
                <c:pt idx="8">
                  <c:v>19</c:v>
                </c:pt>
                <c:pt idx="9">
                  <c:v>18.7</c:v>
                </c:pt>
                <c:pt idx="10">
                  <c:v>18.600000000000001</c:v>
                </c:pt>
                <c:pt idx="11">
                  <c:v>19.2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4609360"/>
        <c:axId val="424609920"/>
      </c:lineChart>
      <c:catAx>
        <c:axId val="424609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ko-KR"/>
          </a:p>
        </c:txPr>
        <c:crossAx val="424609920"/>
        <c:crosses val="autoZero"/>
        <c:auto val="1"/>
        <c:lblAlgn val="ctr"/>
        <c:lblOffset val="100"/>
        <c:noMultiLvlLbl val="0"/>
      </c:catAx>
      <c:valAx>
        <c:axId val="424609920"/>
        <c:scaling>
          <c:orientation val="minMax"/>
          <c:min val="1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ko-KR"/>
          </a:p>
        </c:txPr>
        <c:crossAx val="42460936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 b="1"/>
          </a:pPr>
          <a:endParaRPr lang="ko-KR"/>
        </a:p>
      </c:txPr>
    </c:legend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Sheet6!$E$26</c:f>
              <c:strCache>
                <c:ptCount val="1"/>
                <c:pt idx="0">
                  <c:v>공공지출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Sheet6!$F$25:$J$25</c:f>
              <c:strCache>
                <c:ptCount val="5"/>
                <c:pt idx="0">
                  <c:v>스위스</c:v>
                </c:pt>
                <c:pt idx="1">
                  <c:v>독일</c:v>
                </c:pt>
                <c:pt idx="2">
                  <c:v>미국</c:v>
                </c:pt>
                <c:pt idx="3">
                  <c:v>스웨덴</c:v>
                </c:pt>
                <c:pt idx="4">
                  <c:v>네덜란드</c:v>
                </c:pt>
              </c:strCache>
            </c:strRef>
          </c:cat>
          <c:val>
            <c:numRef>
              <c:f>Sheet6!$F$26:$J$26</c:f>
              <c:numCache>
                <c:formatCode>0.0_ </c:formatCode>
                <c:ptCount val="5"/>
                <c:pt idx="0">
                  <c:v>19.3</c:v>
                </c:pt>
                <c:pt idx="1">
                  <c:v>25.5</c:v>
                </c:pt>
                <c:pt idx="2">
                  <c:v>19</c:v>
                </c:pt>
                <c:pt idx="3">
                  <c:v>27.2</c:v>
                </c:pt>
                <c:pt idx="4">
                  <c:v>23.5</c:v>
                </c:pt>
              </c:numCache>
            </c:numRef>
          </c:val>
        </c:ser>
        <c:ser>
          <c:idx val="1"/>
          <c:order val="1"/>
          <c:tx>
            <c:strRef>
              <c:f>Sheet6!$E$27</c:f>
              <c:strCache>
                <c:ptCount val="1"/>
                <c:pt idx="0">
                  <c:v>총지출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FF0000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Sheet6!$F$25:$J$25</c:f>
              <c:strCache>
                <c:ptCount val="5"/>
                <c:pt idx="0">
                  <c:v>스위스</c:v>
                </c:pt>
                <c:pt idx="1">
                  <c:v>독일</c:v>
                </c:pt>
                <c:pt idx="2">
                  <c:v>미국</c:v>
                </c:pt>
                <c:pt idx="3">
                  <c:v>스웨덴</c:v>
                </c:pt>
                <c:pt idx="4">
                  <c:v>네덜란드</c:v>
                </c:pt>
              </c:strCache>
            </c:strRef>
          </c:cat>
          <c:val>
            <c:numRef>
              <c:f>Sheet6!$F$27:$J$27</c:f>
              <c:numCache>
                <c:formatCode>0.0_ </c:formatCode>
                <c:ptCount val="5"/>
                <c:pt idx="0">
                  <c:v>26.3</c:v>
                </c:pt>
                <c:pt idx="1">
                  <c:v>28.7</c:v>
                </c:pt>
                <c:pt idx="2">
                  <c:v>29.8</c:v>
                </c:pt>
                <c:pt idx="3">
                  <c:v>30.4</c:v>
                </c:pt>
                <c:pt idx="4">
                  <c:v>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5333552"/>
        <c:axId val="425336352"/>
      </c:barChart>
      <c:catAx>
        <c:axId val="425333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ko-KR"/>
          </a:p>
        </c:txPr>
        <c:crossAx val="425336352"/>
        <c:crosses val="autoZero"/>
        <c:auto val="1"/>
        <c:lblAlgn val="ctr"/>
        <c:lblOffset val="100"/>
        <c:noMultiLvlLbl val="0"/>
      </c:catAx>
      <c:valAx>
        <c:axId val="425336352"/>
        <c:scaling>
          <c:orientation val="minMax"/>
        </c:scaling>
        <c:delete val="0"/>
        <c:axPos val="b"/>
        <c:majorGridlines/>
        <c:numFmt formatCode="0.0_ 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ko-KR"/>
          </a:p>
        </c:txPr>
        <c:crossAx val="4253335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 b="1"/>
          </a:pPr>
          <a:endParaRPr lang="ko-KR"/>
        </a:p>
      </c:txPr>
    </c:legend>
    <c:plotVisOnly val="1"/>
    <c:dispBlanksAs val="gap"/>
    <c:showDLblsOverMax val="0"/>
  </c:chart>
  <c:spPr>
    <a:solidFill>
      <a:srgbClr val="FFFF99">
        <a:alpha val="62000"/>
      </a:srgbClr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Sheet6!$B$2</c:f>
              <c:strCache>
                <c:ptCount val="1"/>
                <c:pt idx="0">
                  <c:v>공공</c:v>
                </c:pt>
              </c:strCache>
            </c:strRef>
          </c:tx>
          <c:invertIfNegative val="0"/>
          <c:cat>
            <c:strRef>
              <c:f>Sheet6!$A$3:$A$22</c:f>
              <c:strCache>
                <c:ptCount val="20"/>
                <c:pt idx="0">
                  <c:v>Korea</c:v>
                </c:pt>
                <c:pt idx="1">
                  <c:v>Israel</c:v>
                </c:pt>
                <c:pt idx="2">
                  <c:v>Slovak</c:v>
                </c:pt>
                <c:pt idx="3">
                  <c:v>Czech</c:v>
                </c:pt>
                <c:pt idx="4">
                  <c:v>Australia</c:v>
                </c:pt>
                <c:pt idx="5">
                  <c:v>Norway</c:v>
                </c:pt>
                <c:pt idx="6">
                  <c:v>Iceland</c:v>
                </c:pt>
                <c:pt idx="7">
                  <c:v>OECD</c:v>
                </c:pt>
                <c:pt idx="8">
                  <c:v>Switzerland</c:v>
                </c:pt>
                <c:pt idx="9">
                  <c:v>Portugal</c:v>
                </c:pt>
                <c:pt idx="10">
                  <c:v>Japan</c:v>
                </c:pt>
                <c:pt idx="11">
                  <c:v>Germany</c:v>
                </c:pt>
                <c:pt idx="12">
                  <c:v>UK</c:v>
                </c:pt>
                <c:pt idx="13">
                  <c:v>Italy</c:v>
                </c:pt>
                <c:pt idx="14">
                  <c:v>Austria</c:v>
                </c:pt>
                <c:pt idx="15">
                  <c:v>USA</c:v>
                </c:pt>
                <c:pt idx="16">
                  <c:v>Sweden</c:v>
                </c:pt>
                <c:pt idx="17">
                  <c:v>Netherlands</c:v>
                </c:pt>
                <c:pt idx="18">
                  <c:v>France</c:v>
                </c:pt>
                <c:pt idx="19">
                  <c:v>Denmark</c:v>
                </c:pt>
              </c:strCache>
            </c:strRef>
          </c:cat>
          <c:val>
            <c:numRef>
              <c:f>Sheet6!$B$3:$B$22</c:f>
              <c:numCache>
                <c:formatCode>General</c:formatCode>
                <c:ptCount val="20"/>
                <c:pt idx="0">
                  <c:v>9</c:v>
                </c:pt>
                <c:pt idx="1">
                  <c:v>15.6</c:v>
                </c:pt>
                <c:pt idx="2">
                  <c:v>18.100000000000001</c:v>
                </c:pt>
                <c:pt idx="3">
                  <c:v>20.100000000000001</c:v>
                </c:pt>
                <c:pt idx="4">
                  <c:v>17.8</c:v>
                </c:pt>
                <c:pt idx="5">
                  <c:v>21.8</c:v>
                </c:pt>
                <c:pt idx="6">
                  <c:v>18.100000000000001</c:v>
                </c:pt>
                <c:pt idx="7">
                  <c:v>21.4</c:v>
                </c:pt>
                <c:pt idx="8">
                  <c:v>19.3</c:v>
                </c:pt>
                <c:pt idx="9">
                  <c:v>24.8</c:v>
                </c:pt>
                <c:pt idx="10">
                  <c:v>23.1</c:v>
                </c:pt>
                <c:pt idx="11">
                  <c:v>25.5</c:v>
                </c:pt>
                <c:pt idx="12">
                  <c:v>22.7</c:v>
                </c:pt>
                <c:pt idx="13">
                  <c:v>27.5</c:v>
                </c:pt>
                <c:pt idx="14">
                  <c:v>27.7</c:v>
                </c:pt>
                <c:pt idx="15">
                  <c:v>19</c:v>
                </c:pt>
                <c:pt idx="16">
                  <c:v>27.2</c:v>
                </c:pt>
                <c:pt idx="17">
                  <c:v>23.5</c:v>
                </c:pt>
                <c:pt idx="18">
                  <c:v>31.4</c:v>
                </c:pt>
                <c:pt idx="19">
                  <c:v>30.1</c:v>
                </c:pt>
              </c:numCache>
            </c:numRef>
          </c:val>
        </c:ser>
        <c:ser>
          <c:idx val="1"/>
          <c:order val="1"/>
          <c:tx>
            <c:strRef>
              <c:f>Sheet6!$C$2</c:f>
              <c:strCache>
                <c:ptCount val="1"/>
                <c:pt idx="0">
                  <c:v>법정민간</c:v>
                </c:pt>
              </c:strCache>
            </c:strRef>
          </c:tx>
          <c:invertIfNegative val="0"/>
          <c:cat>
            <c:strRef>
              <c:f>Sheet6!$A$3:$A$22</c:f>
              <c:strCache>
                <c:ptCount val="20"/>
                <c:pt idx="0">
                  <c:v>Korea</c:v>
                </c:pt>
                <c:pt idx="1">
                  <c:v>Israel</c:v>
                </c:pt>
                <c:pt idx="2">
                  <c:v>Slovak</c:v>
                </c:pt>
                <c:pt idx="3">
                  <c:v>Czech</c:v>
                </c:pt>
                <c:pt idx="4">
                  <c:v>Australia</c:v>
                </c:pt>
                <c:pt idx="5">
                  <c:v>Norway</c:v>
                </c:pt>
                <c:pt idx="6">
                  <c:v>Iceland</c:v>
                </c:pt>
                <c:pt idx="7">
                  <c:v>OECD</c:v>
                </c:pt>
                <c:pt idx="8">
                  <c:v>Switzerland</c:v>
                </c:pt>
                <c:pt idx="9">
                  <c:v>Portugal</c:v>
                </c:pt>
                <c:pt idx="10">
                  <c:v>Japan</c:v>
                </c:pt>
                <c:pt idx="11">
                  <c:v>Germany</c:v>
                </c:pt>
                <c:pt idx="12">
                  <c:v>UK</c:v>
                </c:pt>
                <c:pt idx="13">
                  <c:v>Italy</c:v>
                </c:pt>
                <c:pt idx="14">
                  <c:v>Austria</c:v>
                </c:pt>
                <c:pt idx="15">
                  <c:v>USA</c:v>
                </c:pt>
                <c:pt idx="16">
                  <c:v>Sweden</c:v>
                </c:pt>
                <c:pt idx="17">
                  <c:v>Netherlands</c:v>
                </c:pt>
                <c:pt idx="18">
                  <c:v>France</c:v>
                </c:pt>
                <c:pt idx="19">
                  <c:v>Denmark</c:v>
                </c:pt>
              </c:strCache>
            </c:strRef>
          </c:cat>
          <c:val>
            <c:numRef>
              <c:f>Sheet6!$C$3:$C$22</c:f>
              <c:numCache>
                <c:formatCode>General</c:formatCode>
                <c:ptCount val="20"/>
                <c:pt idx="0">
                  <c:v>1.2</c:v>
                </c:pt>
                <c:pt idx="1">
                  <c:v>0.2</c:v>
                </c:pt>
                <c:pt idx="2">
                  <c:v>0.2</c:v>
                </c:pt>
                <c:pt idx="3">
                  <c:v>0.60000000000000064</c:v>
                </c:pt>
                <c:pt idx="4">
                  <c:v>0.4</c:v>
                </c:pt>
                <c:pt idx="5">
                  <c:v>1.3</c:v>
                </c:pt>
                <c:pt idx="6">
                  <c:v>1.4</c:v>
                </c:pt>
                <c:pt idx="7">
                  <c:v>1</c:v>
                </c:pt>
                <c:pt idx="8">
                  <c:v>6</c:v>
                </c:pt>
                <c:pt idx="9">
                  <c:v>0.30000000000000032</c:v>
                </c:pt>
                <c:pt idx="10">
                  <c:v>0.70000000000000062</c:v>
                </c:pt>
                <c:pt idx="11">
                  <c:v>1.2</c:v>
                </c:pt>
                <c:pt idx="12">
                  <c:v>1</c:v>
                </c:pt>
                <c:pt idx="13">
                  <c:v>1.4</c:v>
                </c:pt>
                <c:pt idx="14">
                  <c:v>0.9</c:v>
                </c:pt>
                <c:pt idx="15">
                  <c:v>0.30000000000000032</c:v>
                </c:pt>
                <c:pt idx="16">
                  <c:v>0.4</c:v>
                </c:pt>
                <c:pt idx="17">
                  <c:v>0.70000000000000062</c:v>
                </c:pt>
                <c:pt idx="18">
                  <c:v>0.30000000000000032</c:v>
                </c:pt>
                <c:pt idx="19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Sheet6!$D$2</c:f>
              <c:strCache>
                <c:ptCount val="1"/>
                <c:pt idx="0">
                  <c:v>민간</c:v>
                </c:pt>
              </c:strCache>
            </c:strRef>
          </c:tx>
          <c:invertIfNegative val="0"/>
          <c:cat>
            <c:strRef>
              <c:f>Sheet6!$A$3:$A$22</c:f>
              <c:strCache>
                <c:ptCount val="20"/>
                <c:pt idx="0">
                  <c:v>Korea</c:v>
                </c:pt>
                <c:pt idx="1">
                  <c:v>Israel</c:v>
                </c:pt>
                <c:pt idx="2">
                  <c:v>Slovak</c:v>
                </c:pt>
                <c:pt idx="3">
                  <c:v>Czech</c:v>
                </c:pt>
                <c:pt idx="4">
                  <c:v>Australia</c:v>
                </c:pt>
                <c:pt idx="5">
                  <c:v>Norway</c:v>
                </c:pt>
                <c:pt idx="6">
                  <c:v>Iceland</c:v>
                </c:pt>
                <c:pt idx="7">
                  <c:v>OECD</c:v>
                </c:pt>
                <c:pt idx="8">
                  <c:v>Switzerland</c:v>
                </c:pt>
                <c:pt idx="9">
                  <c:v>Portugal</c:v>
                </c:pt>
                <c:pt idx="10">
                  <c:v>Japan</c:v>
                </c:pt>
                <c:pt idx="11">
                  <c:v>Germany</c:v>
                </c:pt>
                <c:pt idx="12">
                  <c:v>UK</c:v>
                </c:pt>
                <c:pt idx="13">
                  <c:v>Italy</c:v>
                </c:pt>
                <c:pt idx="14">
                  <c:v>Austria</c:v>
                </c:pt>
                <c:pt idx="15">
                  <c:v>USA</c:v>
                </c:pt>
                <c:pt idx="16">
                  <c:v>Sweden</c:v>
                </c:pt>
                <c:pt idx="17">
                  <c:v>Netherlands</c:v>
                </c:pt>
                <c:pt idx="18">
                  <c:v>France</c:v>
                </c:pt>
                <c:pt idx="19">
                  <c:v>Denmark</c:v>
                </c:pt>
              </c:strCache>
            </c:strRef>
          </c:cat>
          <c:val>
            <c:numRef>
              <c:f>Sheet6!$D$3:$D$22</c:f>
              <c:numCache>
                <c:formatCode>General</c:formatCode>
                <c:ptCount val="20"/>
                <c:pt idx="0">
                  <c:v>1.5</c:v>
                </c:pt>
                <c:pt idx="1">
                  <c:v>2.1</c:v>
                </c:pt>
                <c:pt idx="2">
                  <c:v>0.8</c:v>
                </c:pt>
                <c:pt idx="3">
                  <c:v>0.2</c:v>
                </c:pt>
                <c:pt idx="4">
                  <c:v>2.9</c:v>
                </c:pt>
                <c:pt idx="5">
                  <c:v>0.9</c:v>
                </c:pt>
                <c:pt idx="6">
                  <c:v>4.5999999999999996</c:v>
                </c:pt>
                <c:pt idx="7">
                  <c:v>2.2000000000000002</c:v>
                </c:pt>
                <c:pt idx="8">
                  <c:v>1</c:v>
                </c:pt>
                <c:pt idx="9">
                  <c:v>1.6</c:v>
                </c:pt>
                <c:pt idx="10">
                  <c:v>3</c:v>
                </c:pt>
                <c:pt idx="11">
                  <c:v>2</c:v>
                </c:pt>
                <c:pt idx="12">
                  <c:v>5.3</c:v>
                </c:pt>
                <c:pt idx="13">
                  <c:v>0.8</c:v>
                </c:pt>
                <c:pt idx="14">
                  <c:v>1.1000000000000001</c:v>
                </c:pt>
                <c:pt idx="15">
                  <c:v>10.5</c:v>
                </c:pt>
                <c:pt idx="16">
                  <c:v>2.8</c:v>
                </c:pt>
                <c:pt idx="17">
                  <c:v>6.8</c:v>
                </c:pt>
                <c:pt idx="18">
                  <c:v>3.3</c:v>
                </c:pt>
                <c:pt idx="19">
                  <c:v>4.9000000000000004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8547088"/>
        <c:axId val="298541488"/>
      </c:barChart>
      <c:catAx>
        <c:axId val="298547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ko-KR"/>
          </a:p>
        </c:txPr>
        <c:crossAx val="298541488"/>
        <c:crosses val="autoZero"/>
        <c:auto val="1"/>
        <c:lblAlgn val="ctr"/>
        <c:lblOffset val="100"/>
        <c:noMultiLvlLbl val="0"/>
      </c:catAx>
      <c:valAx>
        <c:axId val="298541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ko-KR"/>
          </a:p>
        </c:txPr>
        <c:crossAx val="29854708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/>
          </a:pPr>
          <a:endParaRPr lang="ko-KR"/>
        </a:p>
      </c:txPr>
    </c:legend>
    <c:plotVisOnly val="1"/>
    <c:dispBlanksAs val="gap"/>
    <c:showDLblsOverMax val="0"/>
  </c:chart>
  <c:spPr>
    <a:solidFill>
      <a:schemeClr val="accent2">
        <a:lumMod val="20000"/>
        <a:lumOff val="80000"/>
      </a:schemeClr>
    </a:solidFill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Sheet7!$A$2</c:f>
              <c:strCache>
                <c:ptCount val="1"/>
                <c:pt idx="0">
                  <c:v>Austria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Sheet7!$B$2:$M$2</c:f>
              <c:numCache>
                <c:formatCode>General</c:formatCode>
                <c:ptCount val="12"/>
                <c:pt idx="0">
                  <c:v>22.1</c:v>
                </c:pt>
                <c:pt idx="1">
                  <c:v>23.4</c:v>
                </c:pt>
                <c:pt idx="2">
                  <c:v>23.4</c:v>
                </c:pt>
                <c:pt idx="3">
                  <c:v>26.1</c:v>
                </c:pt>
                <c:pt idx="4">
                  <c:v>26.1</c:v>
                </c:pt>
                <c:pt idx="5">
                  <c:v>26.8</c:v>
                </c:pt>
                <c:pt idx="6">
                  <c:v>28.6</c:v>
                </c:pt>
                <c:pt idx="7">
                  <c:v>28.6</c:v>
                </c:pt>
                <c:pt idx="8">
                  <c:v>27.7</c:v>
                </c:pt>
                <c:pt idx="9">
                  <c:v>27.9</c:v>
                </c:pt>
                <c:pt idx="10">
                  <c:v>28.3</c:v>
                </c:pt>
                <c:pt idx="11">
                  <c:v>28.4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Sheet7!$A$3</c:f>
              <c:strCache>
                <c:ptCount val="1"/>
                <c:pt idx="0">
                  <c:v>France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Sheet7!$B$3:$M$3</c:f>
              <c:numCache>
                <c:formatCode>General</c:formatCode>
                <c:ptCount val="12"/>
                <c:pt idx="0">
                  <c:v>20.6</c:v>
                </c:pt>
                <c:pt idx="1">
                  <c:v>25.8</c:v>
                </c:pt>
                <c:pt idx="2">
                  <c:v>24.9</c:v>
                </c:pt>
                <c:pt idx="3">
                  <c:v>29</c:v>
                </c:pt>
                <c:pt idx="4">
                  <c:v>28.4</c:v>
                </c:pt>
                <c:pt idx="5">
                  <c:v>29.6</c:v>
                </c:pt>
                <c:pt idx="6">
                  <c:v>31.5</c:v>
                </c:pt>
                <c:pt idx="7">
                  <c:v>31.7</c:v>
                </c:pt>
                <c:pt idx="8">
                  <c:v>31.4</c:v>
                </c:pt>
                <c:pt idx="9">
                  <c:v>31.5</c:v>
                </c:pt>
                <c:pt idx="10">
                  <c:v>32</c:v>
                </c:pt>
                <c:pt idx="11">
                  <c:v>31.9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Sheet7!$A$4</c:f>
              <c:strCache>
                <c:ptCount val="1"/>
                <c:pt idx="0">
                  <c:v>Germany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Sheet7!$B$4:$M$4</c:f>
              <c:numCache>
                <c:formatCode>General</c:formatCode>
                <c:ptCount val="12"/>
                <c:pt idx="0">
                  <c:v>21.8</c:v>
                </c:pt>
                <c:pt idx="1">
                  <c:v>22.2</c:v>
                </c:pt>
                <c:pt idx="2">
                  <c:v>21.4</c:v>
                </c:pt>
                <c:pt idx="3">
                  <c:v>25.9</c:v>
                </c:pt>
                <c:pt idx="4">
                  <c:v>26.2</c:v>
                </c:pt>
                <c:pt idx="5">
                  <c:v>27</c:v>
                </c:pt>
                <c:pt idx="6">
                  <c:v>27.6</c:v>
                </c:pt>
                <c:pt idx="7">
                  <c:v>26.8</c:v>
                </c:pt>
                <c:pt idx="8">
                  <c:v>25.5</c:v>
                </c:pt>
                <c:pt idx="9">
                  <c:v>25.4</c:v>
                </c:pt>
                <c:pt idx="10">
                  <c:v>25.6</c:v>
                </c:pt>
                <c:pt idx="11">
                  <c:v>25.8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Sheet7!$A$5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Sheet7!$B$5:$M$5</c:f>
              <c:numCache>
                <c:formatCode>General</c:formatCode>
                <c:ptCount val="12"/>
                <c:pt idx="0">
                  <c:v>10.3</c:v>
                </c:pt>
                <c:pt idx="1">
                  <c:v>16.100000000000001</c:v>
                </c:pt>
                <c:pt idx="2">
                  <c:v>16.5</c:v>
                </c:pt>
                <c:pt idx="3">
                  <c:v>17.399999999999999</c:v>
                </c:pt>
                <c:pt idx="4">
                  <c:v>19.2</c:v>
                </c:pt>
                <c:pt idx="5">
                  <c:v>21.1</c:v>
                </c:pt>
                <c:pt idx="6">
                  <c:v>24.4</c:v>
                </c:pt>
                <c:pt idx="7">
                  <c:v>24.2</c:v>
                </c:pt>
                <c:pt idx="8">
                  <c:v>25.7</c:v>
                </c:pt>
                <c:pt idx="9">
                  <c:v>26.1</c:v>
                </c:pt>
                <c:pt idx="10">
                  <c:v>24.3</c:v>
                </c:pt>
                <c:pt idx="11">
                  <c:v>24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Sheet7!$A$6</c:f>
              <c:strCache>
                <c:ptCount val="1"/>
                <c:pt idx="0">
                  <c:v>Italy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Sheet7!$B$6:$M$6</c:f>
              <c:numCache>
                <c:formatCode>General</c:formatCode>
                <c:ptCount val="12"/>
                <c:pt idx="0">
                  <c:v>18</c:v>
                </c:pt>
                <c:pt idx="1">
                  <c:v>20.8</c:v>
                </c:pt>
                <c:pt idx="2">
                  <c:v>21.4</c:v>
                </c:pt>
                <c:pt idx="3">
                  <c:v>21.7</c:v>
                </c:pt>
                <c:pt idx="4">
                  <c:v>23.3</c:v>
                </c:pt>
                <c:pt idx="5">
                  <c:v>24.9</c:v>
                </c:pt>
                <c:pt idx="6">
                  <c:v>27.8</c:v>
                </c:pt>
                <c:pt idx="7">
                  <c:v>27.8</c:v>
                </c:pt>
                <c:pt idx="8">
                  <c:v>27.5</c:v>
                </c:pt>
                <c:pt idx="9">
                  <c:v>28.1</c:v>
                </c:pt>
                <c:pt idx="10">
                  <c:v>28.7</c:v>
                </c:pt>
                <c:pt idx="11">
                  <c:v>28.6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Sheet7!$A$7</c:f>
              <c:strCache>
                <c:ptCount val="1"/>
                <c:pt idx="0">
                  <c:v>Netherlands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Sheet7!$B$7:$M$7</c:f>
              <c:numCache>
                <c:formatCode>General</c:formatCode>
                <c:ptCount val="12"/>
                <c:pt idx="0">
                  <c:v>24.8</c:v>
                </c:pt>
                <c:pt idx="1">
                  <c:v>25.3</c:v>
                </c:pt>
                <c:pt idx="2">
                  <c:v>25.6</c:v>
                </c:pt>
                <c:pt idx="3">
                  <c:v>23.8</c:v>
                </c:pt>
                <c:pt idx="4">
                  <c:v>19.8</c:v>
                </c:pt>
                <c:pt idx="5">
                  <c:v>21.8</c:v>
                </c:pt>
                <c:pt idx="6">
                  <c:v>23.1</c:v>
                </c:pt>
                <c:pt idx="7">
                  <c:v>23.7</c:v>
                </c:pt>
                <c:pt idx="8">
                  <c:v>23.5</c:v>
                </c:pt>
                <c:pt idx="9">
                  <c:v>24.1</c:v>
                </c:pt>
                <c:pt idx="10">
                  <c:v>24.6</c:v>
                </c:pt>
                <c:pt idx="11">
                  <c:v>24.7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Sheet7!$A$8</c:f>
              <c:strCache>
                <c:ptCount val="1"/>
                <c:pt idx="0">
                  <c:v>Norway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Sheet7!$B$8:$M$8</c:f>
              <c:numCache>
                <c:formatCode>General</c:formatCode>
                <c:ptCount val="12"/>
                <c:pt idx="0">
                  <c:v>16.3</c:v>
                </c:pt>
                <c:pt idx="1">
                  <c:v>17.5</c:v>
                </c:pt>
                <c:pt idx="2">
                  <c:v>21.9</c:v>
                </c:pt>
                <c:pt idx="3">
                  <c:v>22.9</c:v>
                </c:pt>
                <c:pt idx="4">
                  <c:v>20.8</c:v>
                </c:pt>
                <c:pt idx="5">
                  <c:v>21.1</c:v>
                </c:pt>
                <c:pt idx="6">
                  <c:v>22.8</c:v>
                </c:pt>
                <c:pt idx="7">
                  <c:v>22.4</c:v>
                </c:pt>
                <c:pt idx="8">
                  <c:v>21.8</c:v>
                </c:pt>
                <c:pt idx="9">
                  <c:v>21.7</c:v>
                </c:pt>
                <c:pt idx="10">
                  <c:v>22</c:v>
                </c:pt>
                <c:pt idx="11">
                  <c:v>22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Sheet7!$A$9</c:f>
              <c:strCache>
                <c:ptCount val="1"/>
                <c:pt idx="0">
                  <c:v>Spain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Sheet7!$B$9:$M$9</c:f>
              <c:numCache>
                <c:formatCode>General</c:formatCode>
                <c:ptCount val="12"/>
                <c:pt idx="0">
                  <c:v>15.4</c:v>
                </c:pt>
                <c:pt idx="1">
                  <c:v>17.600000000000001</c:v>
                </c:pt>
                <c:pt idx="2">
                  <c:v>19.7</c:v>
                </c:pt>
                <c:pt idx="3">
                  <c:v>21.3</c:v>
                </c:pt>
                <c:pt idx="4">
                  <c:v>20</c:v>
                </c:pt>
                <c:pt idx="5">
                  <c:v>20.9</c:v>
                </c:pt>
                <c:pt idx="6">
                  <c:v>26.1</c:v>
                </c:pt>
                <c:pt idx="7">
                  <c:v>26.7</c:v>
                </c:pt>
                <c:pt idx="8">
                  <c:v>26.8</c:v>
                </c:pt>
                <c:pt idx="9">
                  <c:v>27.1</c:v>
                </c:pt>
                <c:pt idx="10">
                  <c:v>27.3</c:v>
                </c:pt>
                <c:pt idx="11">
                  <c:v>26.8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Sheet7!$A$10</c:f>
              <c:strCache>
                <c:ptCount val="1"/>
                <c:pt idx="0">
                  <c:v>Sweden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Sheet7!$B$10:$M$10</c:f>
              <c:numCache>
                <c:formatCode>General</c:formatCode>
                <c:ptCount val="12"/>
                <c:pt idx="0">
                  <c:v>26</c:v>
                </c:pt>
                <c:pt idx="1">
                  <c:v>28.2</c:v>
                </c:pt>
                <c:pt idx="2">
                  <c:v>28.5</c:v>
                </c:pt>
                <c:pt idx="3">
                  <c:v>31.8</c:v>
                </c:pt>
                <c:pt idx="4">
                  <c:v>28.2</c:v>
                </c:pt>
                <c:pt idx="5">
                  <c:v>28.7</c:v>
                </c:pt>
                <c:pt idx="6">
                  <c:v>29.4</c:v>
                </c:pt>
                <c:pt idx="7">
                  <c:v>27.9</c:v>
                </c:pt>
                <c:pt idx="8">
                  <c:v>27.2</c:v>
                </c:pt>
                <c:pt idx="9">
                  <c:v>27.7</c:v>
                </c:pt>
                <c:pt idx="10">
                  <c:v>28.2</c:v>
                </c:pt>
                <c:pt idx="11">
                  <c:v>28.1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Sheet7!$A$11</c:f>
              <c:strCache>
                <c:ptCount val="1"/>
                <c:pt idx="0">
                  <c:v>United Kingdom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Sheet7!$B$11:$M$11</c:f>
              <c:numCache>
                <c:formatCode>General</c:formatCode>
                <c:ptCount val="12"/>
                <c:pt idx="0">
                  <c:v>16.3</c:v>
                </c:pt>
                <c:pt idx="1">
                  <c:v>19.2</c:v>
                </c:pt>
                <c:pt idx="2">
                  <c:v>16.3</c:v>
                </c:pt>
                <c:pt idx="3">
                  <c:v>19.2</c:v>
                </c:pt>
                <c:pt idx="4">
                  <c:v>18.399999999999999</c:v>
                </c:pt>
                <c:pt idx="5">
                  <c:v>20.2</c:v>
                </c:pt>
                <c:pt idx="6">
                  <c:v>23.9</c:v>
                </c:pt>
                <c:pt idx="7">
                  <c:v>22.8</c:v>
                </c:pt>
                <c:pt idx="8">
                  <c:v>22.7</c:v>
                </c:pt>
                <c:pt idx="9">
                  <c:v>23</c:v>
                </c:pt>
                <c:pt idx="10">
                  <c:v>22.5</c:v>
                </c:pt>
                <c:pt idx="11">
                  <c:v>21.7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Sheet7!$A$12</c:f>
              <c:strCache>
                <c:ptCount val="1"/>
                <c:pt idx="0">
                  <c:v>United States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Sheet7!$B$12:$M$12</c:f>
              <c:numCache>
                <c:formatCode>General</c:formatCode>
                <c:ptCount val="12"/>
                <c:pt idx="0">
                  <c:v>12.8</c:v>
                </c:pt>
                <c:pt idx="1">
                  <c:v>12.8</c:v>
                </c:pt>
                <c:pt idx="2">
                  <c:v>13.1</c:v>
                </c:pt>
                <c:pt idx="3">
                  <c:v>15</c:v>
                </c:pt>
                <c:pt idx="4">
                  <c:v>14.2</c:v>
                </c:pt>
                <c:pt idx="5">
                  <c:v>15.5</c:v>
                </c:pt>
                <c:pt idx="6">
                  <c:v>18.5</c:v>
                </c:pt>
                <c:pt idx="7">
                  <c:v>19.3</c:v>
                </c:pt>
                <c:pt idx="8">
                  <c:v>19</c:v>
                </c:pt>
                <c:pt idx="9">
                  <c:v>18.7</c:v>
                </c:pt>
                <c:pt idx="10">
                  <c:v>18.600000000000001</c:v>
                </c:pt>
                <c:pt idx="11">
                  <c:v>19.2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1825312"/>
        <c:axId val="291822512"/>
      </c:lineChart>
      <c:catAx>
        <c:axId val="2918253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ko-KR"/>
          </a:p>
        </c:txPr>
        <c:crossAx val="291822512"/>
        <c:crosses val="autoZero"/>
        <c:auto val="1"/>
        <c:lblAlgn val="ctr"/>
        <c:lblOffset val="100"/>
        <c:noMultiLvlLbl val="0"/>
      </c:catAx>
      <c:valAx>
        <c:axId val="291822512"/>
        <c:scaling>
          <c:orientation val="minMax"/>
          <c:min val="1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ko-KR"/>
          </a:p>
        </c:txPr>
        <c:crossAx val="29182531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 b="1"/>
          </a:pPr>
          <a:endParaRPr lang="ko-KR"/>
        </a:p>
      </c:txPr>
    </c:legend>
    <c:plotVisOnly val="1"/>
    <c:dispBlanksAs val="gap"/>
    <c:showDLblsOverMax val="0"/>
  </c:chart>
  <c:spPr>
    <a:noFill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A03CF-B401-42F7-A71C-2C8E7E948010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54088" y="685800"/>
            <a:ext cx="4949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27ACC-7D05-45B7-9476-A6C21A4548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3028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3303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0769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6812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9226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162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5359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고령화 지수를 부양비율로 보는 것은 과거지향적 사고</a:t>
            </a:r>
            <a:r>
              <a:rPr lang="en-US" altLang="ko-KR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784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6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663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271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2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086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4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226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0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59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9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120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2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76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2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840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199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288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9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838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4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6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725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4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6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051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789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35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2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515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4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216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0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361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413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18513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2613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633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18513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2613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633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6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650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3813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3813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14685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18512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18512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10956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3813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79913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7613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85038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3813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0788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0788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74940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3813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1169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0245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1913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57680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2012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2012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2012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443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3813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381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88287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7263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2500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067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941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2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38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4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27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0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706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389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hyperlink" Target="http://cmsdv.yonsei.ac.kr/grsocialwelfare/index.asp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hyperlink" Target="http://cmsdv.yonsei.ac.kr/grsocialwelfare/index.asp" TargetMode="Externa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6" name="Picture 2" descr="http://cmsdv.yonsei.ac.kr/grsocialwelfare/images/common/top_logo.jpg">
            <a:hlinkClick r:id="rId30"/>
          </p:cNvPr>
          <p:cNvPicPr>
            <a:picLocks noChangeAspect="1" noChangeArrowheads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295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2" r:id="rId2"/>
    <p:sldLayoutId id="2147483699" r:id="rId3"/>
    <p:sldLayoutId id="2147483649" r:id="rId4"/>
    <p:sldLayoutId id="2147483651" r:id="rId5"/>
    <p:sldLayoutId id="2147483652" r:id="rId6"/>
    <p:sldLayoutId id="2147483653" r:id="rId7"/>
    <p:sldLayoutId id="2147483654" r:id="rId8"/>
    <p:sldLayoutId id="2147483660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  <p:sldLayoutId id="2147483730" r:id="rId28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물결 8"/>
          <p:cNvSpPr/>
          <p:nvPr userDrawn="1"/>
        </p:nvSpPr>
        <p:spPr>
          <a:xfrm>
            <a:off x="-3646" y="3954264"/>
            <a:ext cx="9904413" cy="1080120"/>
          </a:xfrm>
          <a:prstGeom prst="wave">
            <a:avLst>
              <a:gd name="adj1" fmla="val 20000"/>
              <a:gd name="adj2" fmla="val 0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 userDrawn="1"/>
        </p:nvSpPr>
        <p:spPr>
          <a:xfrm>
            <a:off x="0" y="3666232"/>
            <a:ext cx="9904413" cy="1080120"/>
          </a:xfrm>
          <a:prstGeom prst="wave">
            <a:avLst>
              <a:gd name="adj1" fmla="val 20000"/>
              <a:gd name="adj2" fmla="val 0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Picture 2" descr="http://cmsdv.yonsei.ac.kr/grsocialwelfare/images/common/top_logo.jpg">
            <a:hlinkClick r:id="rId13"/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3" y="6309321"/>
            <a:ext cx="2045415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20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742950" y="2204864"/>
            <a:ext cx="8418513" cy="866527"/>
          </a:xfrm>
        </p:spPr>
        <p:txBody>
          <a:bodyPr/>
          <a:lstStyle/>
          <a:p>
            <a:r>
              <a:rPr lang="ko-KR" altLang="en-US" dirty="0" smtClean="0">
                <a:latin typeface="HY수평선B" pitchFamily="18" charset="-127"/>
                <a:ea typeface="HY수평선B" pitchFamily="18" charset="-127"/>
              </a:rPr>
              <a:t>사회복지 미래와 과제</a:t>
            </a:r>
            <a:r>
              <a:rPr lang="en-US" altLang="ko-KR" dirty="0" smtClean="0">
                <a:latin typeface="HY수평선B" pitchFamily="18" charset="-127"/>
                <a:ea typeface="HY수평선B" pitchFamily="18" charset="-127"/>
              </a:rPr>
              <a:t/>
            </a:r>
            <a:br>
              <a:rPr lang="en-US" altLang="ko-KR" dirty="0" smtClean="0">
                <a:latin typeface="HY수평선B" pitchFamily="18" charset="-127"/>
                <a:ea typeface="HY수평선B" pitchFamily="18" charset="-127"/>
              </a:rPr>
            </a:br>
            <a:r>
              <a:rPr lang="en-US" altLang="ko-KR" dirty="0" smtClean="0">
                <a:latin typeface="HY수평선B" pitchFamily="18" charset="-127"/>
                <a:ea typeface="HY수평선B" pitchFamily="18" charset="-127"/>
              </a:rPr>
              <a:t/>
            </a:r>
            <a:br>
              <a:rPr lang="en-US" altLang="ko-KR" dirty="0" smtClean="0">
                <a:latin typeface="HY수평선B" pitchFamily="18" charset="-127"/>
                <a:ea typeface="HY수평선B" pitchFamily="18" charset="-127"/>
              </a:rPr>
            </a:br>
            <a:r>
              <a:rPr lang="ko-KR" altLang="en-US" sz="2800" dirty="0" smtClean="0">
                <a:latin typeface="HY수평선B" pitchFamily="18" charset="-127"/>
                <a:ea typeface="HY수평선B" pitchFamily="18" charset="-127"/>
              </a:rPr>
              <a:t>선진사회복지연구회</a:t>
            </a:r>
            <a:r>
              <a:rPr lang="en-US" altLang="ko-KR" sz="2800" dirty="0" smtClean="0">
                <a:latin typeface="HY수평선B" pitchFamily="18" charset="-127"/>
                <a:ea typeface="HY수평선B" pitchFamily="18" charset="-127"/>
              </a:rPr>
              <a:t/>
            </a:r>
            <a:br>
              <a:rPr lang="en-US" altLang="ko-KR" sz="2800" dirty="0" smtClean="0">
                <a:latin typeface="HY수평선B" pitchFamily="18" charset="-127"/>
                <a:ea typeface="HY수평선B" pitchFamily="18" charset="-127"/>
              </a:rPr>
            </a:br>
            <a:r>
              <a:rPr lang="ko-KR" altLang="en-US" sz="2800" dirty="0" smtClean="0">
                <a:latin typeface="HY수평선B" pitchFamily="18" charset="-127"/>
                <a:ea typeface="HY수평선B" pitchFamily="18" charset="-127"/>
              </a:rPr>
              <a:t> </a:t>
            </a:r>
            <a:r>
              <a:rPr lang="en-US" altLang="ko-KR" sz="2800" dirty="0" smtClean="0">
                <a:latin typeface="HY수평선B" pitchFamily="18" charset="-127"/>
                <a:ea typeface="HY수평선B" pitchFamily="18" charset="-127"/>
              </a:rPr>
              <a:t/>
            </a:r>
            <a:br>
              <a:rPr lang="en-US" altLang="ko-KR" sz="2800" dirty="0" smtClean="0">
                <a:latin typeface="HY수평선B" pitchFamily="18" charset="-127"/>
                <a:ea typeface="HY수평선B" pitchFamily="18" charset="-127"/>
              </a:rPr>
            </a:br>
            <a:r>
              <a:rPr lang="en-US" altLang="ko-KR" sz="2800" smtClean="0">
                <a:latin typeface="HY수평선B" pitchFamily="18" charset="-127"/>
                <a:ea typeface="HY수평선B" pitchFamily="18" charset="-127"/>
              </a:rPr>
              <a:t>2017</a:t>
            </a:r>
            <a:r>
              <a:rPr lang="en-US" altLang="ko-KR" sz="2800" smtClean="0">
                <a:latin typeface="HY수평선B" pitchFamily="18" charset="-127"/>
                <a:ea typeface="HY수평선B" pitchFamily="18" charset="-127"/>
              </a:rPr>
              <a:t>. 2</a:t>
            </a:r>
            <a:endParaRPr lang="ko-KR" altLang="en-US" sz="2800" dirty="0"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5" name="제목 2"/>
          <p:cNvSpPr txBox="1">
            <a:spLocks/>
          </p:cNvSpPr>
          <p:nvPr/>
        </p:nvSpPr>
        <p:spPr>
          <a:xfrm>
            <a:off x="1430237" y="5013176"/>
            <a:ext cx="8418513" cy="866527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ko-KR" altLang="en-US" sz="2400" b="1" dirty="0" smtClean="0"/>
              <a:t>연세대학교 사회복지대학원</a:t>
            </a:r>
            <a:endParaRPr lang="en-US" altLang="ko-KR" sz="2400" b="1" dirty="0" smtClean="0"/>
          </a:p>
          <a:p>
            <a:pPr algn="r"/>
            <a:r>
              <a:rPr lang="ko-KR" altLang="en-US" sz="2400" b="1" dirty="0" smtClean="0"/>
              <a:t>김진수 교수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0695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utoShape 7"/>
          <p:cNvSpPr>
            <a:spLocks noChangeArrowheads="1"/>
          </p:cNvSpPr>
          <p:nvPr/>
        </p:nvSpPr>
        <p:spPr bwMode="auto">
          <a:xfrm>
            <a:off x="451612" y="1681282"/>
            <a:ext cx="4949403" cy="4462362"/>
          </a:xfrm>
          <a:prstGeom prst="roundRect">
            <a:avLst>
              <a:gd name="adj" fmla="val 3926"/>
            </a:avLst>
          </a:prstGeom>
          <a:solidFill>
            <a:srgbClr val="FFFFFF"/>
          </a:solidFill>
          <a:ln w="9525" algn="ctr">
            <a:solidFill>
              <a:srgbClr val="808080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>
              <a:tabLst>
                <a:tab pos="0" algn="l"/>
                <a:tab pos="93663" algn="l"/>
              </a:tabLst>
            </a:pPr>
            <a:r>
              <a:rPr lang="en-US" altLang="ko-KR" sz="1600" b="1" dirty="0" smtClean="0"/>
              <a:t>Ⅱ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사회복지 기능의 변화</a:t>
            </a:r>
            <a:endParaRPr lang="ko-KR" altLang="en-US" sz="16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소득양극화의 영향은 사회안정성 관련 분야에서도 사회복지와 연계된 새로운 이론적 설명이 가능</a:t>
            </a: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 </a:t>
            </a: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  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99771" y="5787263"/>
            <a:ext cx="542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금액</a:t>
            </a:r>
            <a:endParaRPr lang="ko-KR" altLang="en-US" sz="1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33389" y="2701143"/>
            <a:ext cx="542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가치</a:t>
            </a:r>
            <a:endParaRPr lang="ko-KR" altLang="en-US" sz="1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70657" y="5715825"/>
            <a:ext cx="542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0</a:t>
            </a:r>
            <a:endParaRPr lang="ko-KR" altLang="en-US" sz="1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656777" y="3295688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0000FF"/>
                </a:solidFill>
              </a:rPr>
              <a:t>실질가치</a:t>
            </a:r>
            <a:endParaRPr lang="ko-KR" altLang="en-US" sz="1200" b="1" dirty="0">
              <a:solidFill>
                <a:srgbClr val="0000FF"/>
              </a:solidFill>
            </a:endParaRPr>
          </a:p>
        </p:txBody>
      </p:sp>
      <p:cxnSp>
        <p:nvCxnSpPr>
          <p:cNvPr id="7" name="직선 화살표 연결선 6"/>
          <p:cNvCxnSpPr/>
          <p:nvPr/>
        </p:nvCxnSpPr>
        <p:spPr>
          <a:xfrm rot="5400000" flipH="1" flipV="1">
            <a:off x="-613388" y="4313022"/>
            <a:ext cx="3224552" cy="7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/>
          <p:cNvCxnSpPr/>
          <p:nvPr/>
        </p:nvCxnSpPr>
        <p:spPr>
          <a:xfrm>
            <a:off x="999267" y="5925694"/>
            <a:ext cx="3672000" cy="14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999267" y="3278440"/>
            <a:ext cx="2814562" cy="2660453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자유형 17"/>
          <p:cNvSpPr/>
          <p:nvPr/>
        </p:nvSpPr>
        <p:spPr>
          <a:xfrm>
            <a:off x="1004727" y="3022039"/>
            <a:ext cx="2647503" cy="2903639"/>
          </a:xfrm>
          <a:custGeom>
            <a:avLst/>
            <a:gdLst>
              <a:gd name="connsiteX0" fmla="*/ 0 w 3257550"/>
              <a:gd name="connsiteY0" fmla="*/ 3400425 h 3400425"/>
              <a:gd name="connsiteX1" fmla="*/ 842963 w 3257550"/>
              <a:gd name="connsiteY1" fmla="*/ 3057525 h 3400425"/>
              <a:gd name="connsiteX2" fmla="*/ 1257300 w 3257550"/>
              <a:gd name="connsiteY2" fmla="*/ 2286000 h 3400425"/>
              <a:gd name="connsiteX3" fmla="*/ 1928813 w 3257550"/>
              <a:gd name="connsiteY3" fmla="*/ 771525 h 3400425"/>
              <a:gd name="connsiteX4" fmla="*/ 3257550 w 3257550"/>
              <a:gd name="connsiteY4" fmla="*/ 0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7550" h="3400425">
                <a:moveTo>
                  <a:pt x="0" y="3400425"/>
                </a:moveTo>
                <a:cubicBezTo>
                  <a:pt x="316706" y="3321843"/>
                  <a:pt x="633413" y="3243262"/>
                  <a:pt x="842963" y="3057525"/>
                </a:cubicBezTo>
                <a:cubicBezTo>
                  <a:pt x="1052513" y="2871788"/>
                  <a:pt x="1076325" y="2667000"/>
                  <a:pt x="1257300" y="2286000"/>
                </a:cubicBezTo>
                <a:cubicBezTo>
                  <a:pt x="1438275" y="1905000"/>
                  <a:pt x="1595438" y="1152525"/>
                  <a:pt x="1928813" y="771525"/>
                </a:cubicBezTo>
                <a:cubicBezTo>
                  <a:pt x="2262188" y="390525"/>
                  <a:pt x="2759869" y="195262"/>
                  <a:pt x="3257550" y="0"/>
                </a:cubicBezTo>
              </a:path>
            </a:pathLst>
          </a:cu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자유형 19"/>
          <p:cNvSpPr/>
          <p:nvPr/>
        </p:nvSpPr>
        <p:spPr>
          <a:xfrm>
            <a:off x="1004727" y="4975398"/>
            <a:ext cx="1047215" cy="937082"/>
          </a:xfrm>
          <a:custGeom>
            <a:avLst/>
            <a:gdLst>
              <a:gd name="connsiteX0" fmla="*/ 0 w 1071563"/>
              <a:gd name="connsiteY0" fmla="*/ 1014412 h 1014412"/>
              <a:gd name="connsiteX1" fmla="*/ 1071563 w 1071563"/>
              <a:gd name="connsiteY1" fmla="*/ 0 h 1014412"/>
              <a:gd name="connsiteX2" fmla="*/ 857250 w 1071563"/>
              <a:gd name="connsiteY2" fmla="*/ 542925 h 1014412"/>
              <a:gd name="connsiteX3" fmla="*/ 700088 w 1071563"/>
              <a:gd name="connsiteY3" fmla="*/ 757237 h 1014412"/>
              <a:gd name="connsiteX4" fmla="*/ 414338 w 1071563"/>
              <a:gd name="connsiteY4" fmla="*/ 914400 h 1014412"/>
              <a:gd name="connsiteX5" fmla="*/ 0 w 1071563"/>
              <a:gd name="connsiteY5" fmla="*/ 1014412 h 1014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1563" h="1014412">
                <a:moveTo>
                  <a:pt x="0" y="1014412"/>
                </a:moveTo>
                <a:lnTo>
                  <a:pt x="1071563" y="0"/>
                </a:lnTo>
                <a:lnTo>
                  <a:pt x="857250" y="542925"/>
                </a:lnTo>
                <a:lnTo>
                  <a:pt x="700088" y="757237"/>
                </a:lnTo>
                <a:lnTo>
                  <a:pt x="414338" y="914400"/>
                </a:lnTo>
                <a:lnTo>
                  <a:pt x="0" y="1014412"/>
                </a:lnTo>
                <a:close/>
              </a:path>
            </a:pathLst>
          </a:custGeom>
          <a:solidFill>
            <a:srgbClr val="0000FF">
              <a:alpha val="34000"/>
            </a:srgb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자유형 20"/>
          <p:cNvSpPr/>
          <p:nvPr/>
        </p:nvSpPr>
        <p:spPr>
          <a:xfrm>
            <a:off x="2013705" y="3009935"/>
            <a:ext cx="1703470" cy="1940156"/>
          </a:xfrm>
          <a:custGeom>
            <a:avLst/>
            <a:gdLst>
              <a:gd name="connsiteX0" fmla="*/ 0 w 1743075"/>
              <a:gd name="connsiteY0" fmla="*/ 2100262 h 2100262"/>
              <a:gd name="connsiteX1" fmla="*/ 1743075 w 1743075"/>
              <a:gd name="connsiteY1" fmla="*/ 428625 h 2100262"/>
              <a:gd name="connsiteX2" fmla="*/ 1728788 w 1743075"/>
              <a:gd name="connsiteY2" fmla="*/ 0 h 2100262"/>
              <a:gd name="connsiteX3" fmla="*/ 1200150 w 1743075"/>
              <a:gd name="connsiteY3" fmla="*/ 242887 h 2100262"/>
              <a:gd name="connsiteX4" fmla="*/ 785813 w 1743075"/>
              <a:gd name="connsiteY4" fmla="*/ 528637 h 2100262"/>
              <a:gd name="connsiteX5" fmla="*/ 471488 w 1743075"/>
              <a:gd name="connsiteY5" fmla="*/ 828675 h 2100262"/>
              <a:gd name="connsiteX6" fmla="*/ 300038 w 1743075"/>
              <a:gd name="connsiteY6" fmla="*/ 1243012 h 2100262"/>
              <a:gd name="connsiteX7" fmla="*/ 142875 w 1743075"/>
              <a:gd name="connsiteY7" fmla="*/ 1757362 h 2100262"/>
              <a:gd name="connsiteX8" fmla="*/ 0 w 1743075"/>
              <a:gd name="connsiteY8" fmla="*/ 2100262 h 2100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3075" h="2100262">
                <a:moveTo>
                  <a:pt x="0" y="2100262"/>
                </a:moveTo>
                <a:lnTo>
                  <a:pt x="1743075" y="428625"/>
                </a:lnTo>
                <a:lnTo>
                  <a:pt x="1728788" y="0"/>
                </a:lnTo>
                <a:lnTo>
                  <a:pt x="1200150" y="242887"/>
                </a:lnTo>
                <a:lnTo>
                  <a:pt x="785813" y="528637"/>
                </a:lnTo>
                <a:lnTo>
                  <a:pt x="471488" y="828675"/>
                </a:lnTo>
                <a:lnTo>
                  <a:pt x="300038" y="1243012"/>
                </a:lnTo>
                <a:lnTo>
                  <a:pt x="142875" y="1757362"/>
                </a:lnTo>
                <a:lnTo>
                  <a:pt x="0" y="2100262"/>
                </a:lnTo>
                <a:close/>
              </a:path>
            </a:pathLst>
          </a:custGeom>
          <a:solidFill>
            <a:srgbClr val="FF0000">
              <a:alpha val="30000"/>
            </a:srgb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설명선 2 22"/>
          <p:cNvSpPr/>
          <p:nvPr/>
        </p:nvSpPr>
        <p:spPr>
          <a:xfrm>
            <a:off x="2428047" y="5330061"/>
            <a:ext cx="1285884" cy="500066"/>
          </a:xfrm>
          <a:prstGeom prst="borderCallout2">
            <a:avLst>
              <a:gd name="adj1" fmla="val 18750"/>
              <a:gd name="adj2" fmla="val -2083"/>
              <a:gd name="adj3" fmla="val 18750"/>
              <a:gd name="adj4" fmla="val -16667"/>
              <a:gd name="adj5" fmla="val 42537"/>
              <a:gd name="adj6" fmla="val -62292"/>
            </a:avLst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위험 선호 영역 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보험 </a:t>
            </a:r>
            <a:r>
              <a:rPr lang="ko-KR" altLang="en-US" sz="1200" b="1" dirty="0" err="1" smtClean="0"/>
              <a:t>미가입</a:t>
            </a:r>
            <a:r>
              <a:rPr lang="en-US" altLang="ko-KR" sz="1200" b="1" dirty="0" smtClean="0"/>
              <a:t>)</a:t>
            </a:r>
            <a:endParaRPr lang="ko-KR" altLang="en-US" sz="1200" b="1" dirty="0"/>
          </a:p>
        </p:txBody>
      </p:sp>
      <p:sp>
        <p:nvSpPr>
          <p:cNvPr id="24" name="설명선 2 23"/>
          <p:cNvSpPr/>
          <p:nvPr/>
        </p:nvSpPr>
        <p:spPr>
          <a:xfrm>
            <a:off x="3533785" y="4021138"/>
            <a:ext cx="1285884" cy="500066"/>
          </a:xfrm>
          <a:prstGeom prst="borderCallout2">
            <a:avLst>
              <a:gd name="adj1" fmla="val 18750"/>
              <a:gd name="adj2" fmla="val -2083"/>
              <a:gd name="adj3" fmla="val 21607"/>
              <a:gd name="adj4" fmla="val -21111"/>
              <a:gd name="adj5" fmla="val -63176"/>
              <a:gd name="adj6" fmla="val -46736"/>
            </a:avLst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위험 회피 영역 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보험 가입</a:t>
            </a:r>
            <a:r>
              <a:rPr lang="en-US" altLang="ko-KR" sz="1200" b="1" dirty="0" smtClean="0"/>
              <a:t>)</a:t>
            </a:r>
            <a:endParaRPr lang="ko-KR" altLang="en-US" sz="1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785235" y="2844019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</a:rPr>
              <a:t>효용가치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1462083" y="1459764"/>
            <a:ext cx="3002440" cy="44926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72000" tIns="72000" rIns="72000" bIns="72000" anchor="ctr"/>
          <a:lstStyle/>
          <a:p>
            <a:pPr algn="ctr"/>
            <a:r>
              <a:rPr lang="en-US" altLang="ko-KR" sz="1400" b="1" dirty="0"/>
              <a:t>【 </a:t>
            </a:r>
            <a:r>
              <a:rPr lang="en-US" altLang="ko-KR" sz="1400" b="1" dirty="0" smtClean="0"/>
              <a:t>Game Theory</a:t>
            </a:r>
            <a:r>
              <a:rPr lang="ko-KR" altLang="en-US" sz="1400" b="1" dirty="0" smtClean="0"/>
              <a:t>로 본 보험 가입</a:t>
            </a:r>
            <a:r>
              <a:rPr lang="en-US" altLang="ko-KR" sz="1400" b="1" dirty="0" smtClean="0"/>
              <a:t> 】</a:t>
            </a:r>
            <a:endParaRPr lang="en-US" altLang="ko-KR" sz="1400" b="1" dirty="0"/>
          </a:p>
        </p:txBody>
      </p:sp>
      <p:sp>
        <p:nvSpPr>
          <p:cNvPr id="33" name="AutoShape 3"/>
          <p:cNvSpPr>
            <a:spLocks noChangeArrowheads="1"/>
          </p:cNvSpPr>
          <p:nvPr/>
        </p:nvSpPr>
        <p:spPr bwMode="auto">
          <a:xfrm>
            <a:off x="752387" y="1919406"/>
            <a:ext cx="4354768" cy="739278"/>
          </a:xfrm>
          <a:prstGeom prst="roundRect">
            <a:avLst>
              <a:gd name="adj" fmla="val 19012"/>
            </a:avLst>
          </a:prstGeom>
          <a:solidFill>
            <a:srgbClr val="EAEAEA"/>
          </a:solidFill>
          <a:ln w="12700">
            <a:noFill/>
            <a:round/>
            <a:headEnd/>
            <a:tailEnd/>
          </a:ln>
        </p:spPr>
        <p:txBody>
          <a:bodyPr lIns="90488" tIns="44450" rIns="90488" bIns="44450" anchor="ctr" anchorCtr="1"/>
          <a:lstStyle/>
          <a:p>
            <a:pPr algn="ctr">
              <a:lnSpc>
                <a:spcPct val="120000"/>
              </a:lnSpc>
            </a:pPr>
            <a:r>
              <a:rPr kumimoji="0" lang="ko-KR" altLang="en-US" sz="1400" b="1" i="1" dirty="0" smtClean="0">
                <a:solidFill>
                  <a:srgbClr val="000000"/>
                </a:solidFill>
                <a:cs typeface="Arial" pitchFamily="34" charset="0"/>
              </a:rPr>
              <a:t>실질가치</a:t>
            </a:r>
            <a:r>
              <a:rPr kumimoji="0" lang="en-US" altLang="ko-KR" sz="1400" b="1" i="1" dirty="0" smtClean="0">
                <a:solidFill>
                  <a:srgbClr val="000000"/>
                </a:solidFill>
                <a:cs typeface="Arial" pitchFamily="34" charset="0"/>
              </a:rPr>
              <a:t>(real value)</a:t>
            </a:r>
            <a:r>
              <a:rPr kumimoji="0" lang="ko-KR" altLang="en-US" sz="1400" b="1" i="1" dirty="0" smtClean="0">
                <a:solidFill>
                  <a:srgbClr val="000000"/>
                </a:solidFill>
                <a:cs typeface="Arial" pitchFamily="34" charset="0"/>
              </a:rPr>
              <a:t>와 효용가치</a:t>
            </a:r>
            <a:r>
              <a:rPr kumimoji="0" lang="en-US" altLang="ko-KR" sz="1400" b="1" i="1" dirty="0" smtClean="0">
                <a:solidFill>
                  <a:srgbClr val="000000"/>
                </a:solidFill>
                <a:cs typeface="Arial" pitchFamily="34" charset="0"/>
              </a:rPr>
              <a:t>(utility value)</a:t>
            </a:r>
            <a:r>
              <a:rPr kumimoji="0" lang="ko-KR" altLang="en-US" sz="1400" b="1" i="1" dirty="0" smtClean="0">
                <a:solidFill>
                  <a:srgbClr val="000000"/>
                </a:solidFill>
                <a:cs typeface="Arial" pitchFamily="34" charset="0"/>
              </a:rPr>
              <a:t>의 차이로 보험가입을 설명 </a:t>
            </a:r>
            <a:r>
              <a:rPr kumimoji="0" lang="en-US" altLang="ko-KR" sz="1400" b="1" i="1" dirty="0" smtClean="0">
                <a:solidFill>
                  <a:srgbClr val="000000"/>
                </a:solidFill>
                <a:cs typeface="Arial" pitchFamily="34" charset="0"/>
              </a:rPr>
              <a:t>(Morgenstern</a:t>
            </a:r>
            <a:r>
              <a:rPr kumimoji="0" lang="ko-KR" altLang="en-US" sz="1400" b="1" i="1" dirty="0" smtClean="0">
                <a:solidFill>
                  <a:srgbClr val="000000"/>
                </a:solidFill>
                <a:cs typeface="Arial" pitchFamily="34" charset="0"/>
              </a:rPr>
              <a:t>의 효용함수</a:t>
            </a:r>
            <a:r>
              <a:rPr kumimoji="0" lang="en-US" altLang="ko-KR" sz="1400" b="1" i="1" dirty="0" smtClean="0">
                <a:solidFill>
                  <a:srgbClr val="000000"/>
                </a:solidFill>
                <a:cs typeface="Arial" pitchFamily="34" charset="0"/>
              </a:rPr>
              <a:t>)</a:t>
            </a:r>
            <a:endParaRPr kumimoji="0" lang="ko-KR" altLang="en-US" sz="1400" b="1" i="1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이등변 삼각형 33"/>
          <p:cNvSpPr/>
          <p:nvPr/>
        </p:nvSpPr>
        <p:spPr>
          <a:xfrm rot="16200000" flipV="1">
            <a:off x="4457875" y="3952183"/>
            <a:ext cx="2378592" cy="360000"/>
          </a:xfrm>
          <a:prstGeom prst="triangle">
            <a:avLst/>
          </a:prstGeom>
          <a:gradFill rotWithShape="1">
            <a:gsLst>
              <a:gs pos="0">
                <a:srgbClr val="6B95C7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rot="10800000" wrap="none" anchor="ctr"/>
          <a:lstStyle/>
          <a:p>
            <a:pPr eaLnBrk="1" fontAlgn="auto" latinLnBrk="0" hangingPunct="1">
              <a:lnSpc>
                <a:spcPct val="100000"/>
              </a:lnSpc>
              <a:buSzTx/>
              <a:defRPr/>
            </a:pPr>
            <a:endParaRPr lang="ko-KR" altLang="en-US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36" name="Rectangle 213"/>
          <p:cNvSpPr>
            <a:spLocks noChangeArrowheads="1"/>
          </p:cNvSpPr>
          <p:nvPr/>
        </p:nvSpPr>
        <p:spPr bwMode="auto">
          <a:xfrm>
            <a:off x="5901952" y="1763696"/>
            <a:ext cx="3620653" cy="342376"/>
          </a:xfrm>
          <a:prstGeom prst="rect">
            <a:avLst/>
          </a:prstGeom>
          <a:solidFill>
            <a:srgbClr val="385D8A"/>
          </a:solidFill>
          <a:ln w="9525" algn="ctr">
            <a:solidFill>
              <a:srgbClr val="385D8A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18000" rIns="18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ea typeface="+mn-ea"/>
              </a:rPr>
              <a:t>사회안정성 선호</a:t>
            </a:r>
            <a:endParaRPr kumimoji="0" lang="en-US" altLang="ko-KR" sz="16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ea typeface="+mn-ea"/>
            </a:endParaRPr>
          </a:p>
        </p:txBody>
      </p:sp>
      <p:sp>
        <p:nvSpPr>
          <p:cNvPr id="37" name="Rectangle 38"/>
          <p:cNvSpPr>
            <a:spLocks noChangeArrowheads="1"/>
          </p:cNvSpPr>
          <p:nvPr/>
        </p:nvSpPr>
        <p:spPr bwMode="auto">
          <a:xfrm>
            <a:off x="5903988" y="2120886"/>
            <a:ext cx="3620250" cy="400052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86356" tIns="43178" rIns="86356" bIns="43178">
            <a:noAutofit/>
          </a:bodyPr>
          <a:lstStyle/>
          <a:p>
            <a:pPr marL="179388" indent="-179388" latinLnBrk="0">
              <a:lnSpc>
                <a:spcPct val="120000"/>
              </a:lnSpc>
            </a:pPr>
            <a:endParaRPr lang="en-US" altLang="ko-KR" sz="1300" dirty="0" smtClean="0"/>
          </a:p>
        </p:txBody>
      </p:sp>
      <p:sp>
        <p:nvSpPr>
          <p:cNvPr id="38" name="Text Box 54"/>
          <p:cNvSpPr txBox="1">
            <a:spLocks noChangeArrowheads="1"/>
          </p:cNvSpPr>
          <p:nvPr/>
        </p:nvSpPr>
        <p:spPr bwMode="auto">
          <a:xfrm>
            <a:off x="6105553" y="2635238"/>
            <a:ext cx="69532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빈곤의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증가</a:t>
            </a:r>
            <a:endParaRPr lang="en-US" altLang="ko-KR" sz="1200" b="1" dirty="0" smtClean="0"/>
          </a:p>
        </p:txBody>
      </p:sp>
      <p:sp>
        <p:nvSpPr>
          <p:cNvPr id="39" name="Text Box 54"/>
          <p:cNvSpPr txBox="1">
            <a:spLocks noChangeArrowheads="1"/>
          </p:cNvSpPr>
          <p:nvPr/>
        </p:nvSpPr>
        <p:spPr bwMode="auto">
          <a:xfrm>
            <a:off x="8595544" y="2292336"/>
            <a:ext cx="64294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범죄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증가</a:t>
            </a:r>
            <a:endParaRPr lang="en-US" altLang="ko-KR" sz="1200" b="1" dirty="0" smtClean="0"/>
          </a:p>
        </p:txBody>
      </p:sp>
      <p:sp>
        <p:nvSpPr>
          <p:cNvPr id="40" name="Text Box 54"/>
          <p:cNvSpPr txBox="1">
            <a:spLocks noChangeArrowheads="1"/>
          </p:cNvSpPr>
          <p:nvPr/>
        </p:nvSpPr>
        <p:spPr bwMode="auto">
          <a:xfrm>
            <a:off x="8595544" y="3006716"/>
            <a:ext cx="64294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폭동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증가</a:t>
            </a:r>
            <a:endParaRPr lang="en-US" altLang="ko-KR" sz="1200" b="1" dirty="0" smtClean="0"/>
          </a:p>
        </p:txBody>
      </p:sp>
      <p:sp>
        <p:nvSpPr>
          <p:cNvPr id="42" name="Text Box 54"/>
          <p:cNvSpPr txBox="1">
            <a:spLocks noChangeArrowheads="1"/>
          </p:cNvSpPr>
          <p:nvPr/>
        </p:nvSpPr>
        <p:spPr bwMode="auto">
          <a:xfrm>
            <a:off x="7075096" y="2635240"/>
            <a:ext cx="69532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위험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선호</a:t>
            </a:r>
            <a:endParaRPr lang="en-US" altLang="ko-KR" sz="1200" b="1" dirty="0" smtClean="0"/>
          </a:p>
        </p:txBody>
      </p:sp>
      <p:cxnSp>
        <p:nvCxnSpPr>
          <p:cNvPr id="46" name="꺾인 연결선 45"/>
          <p:cNvCxnSpPr>
            <a:stCxn id="42" idx="3"/>
            <a:endCxn id="39" idx="1"/>
          </p:cNvCxnSpPr>
          <p:nvPr/>
        </p:nvCxnSpPr>
        <p:spPr>
          <a:xfrm flipV="1">
            <a:off x="7770418" y="2542369"/>
            <a:ext cx="825126" cy="34290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꺾인 연결선 49"/>
          <p:cNvCxnSpPr>
            <a:stCxn id="42" idx="3"/>
            <a:endCxn id="40" idx="1"/>
          </p:cNvCxnSpPr>
          <p:nvPr/>
        </p:nvCxnSpPr>
        <p:spPr>
          <a:xfrm>
            <a:off x="7770418" y="2885273"/>
            <a:ext cx="825126" cy="37147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Box 54"/>
          <p:cNvSpPr txBox="1">
            <a:spLocks noChangeArrowheads="1"/>
          </p:cNvSpPr>
          <p:nvPr/>
        </p:nvSpPr>
        <p:spPr bwMode="auto">
          <a:xfrm>
            <a:off x="6146402" y="3721092"/>
            <a:ext cx="3143272" cy="357190"/>
          </a:xfrm>
          <a:prstGeom prst="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사회불안정</a:t>
            </a:r>
            <a:endParaRPr lang="en-US" altLang="ko-KR" sz="1200" b="1" dirty="0" smtClean="0"/>
          </a:p>
        </p:txBody>
      </p:sp>
      <p:cxnSp>
        <p:nvCxnSpPr>
          <p:cNvPr id="61" name="직선 화살표 연결선 60"/>
          <p:cNvCxnSpPr>
            <a:stCxn id="38" idx="3"/>
            <a:endCxn id="42" idx="1"/>
          </p:cNvCxnSpPr>
          <p:nvPr/>
        </p:nvCxnSpPr>
        <p:spPr>
          <a:xfrm>
            <a:off x="6800875" y="2885271"/>
            <a:ext cx="274221" cy="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7924026" y="2306624"/>
            <a:ext cx="6429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smtClean="0"/>
              <a:t>개인적</a:t>
            </a:r>
            <a:endParaRPr lang="ko-KR" altLang="en-US" sz="10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7924026" y="3217699"/>
            <a:ext cx="6429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/>
              <a:t>집단적</a:t>
            </a:r>
            <a:endParaRPr lang="ko-KR" altLang="en-US" sz="1000" b="1" dirty="0"/>
          </a:p>
        </p:txBody>
      </p:sp>
      <p:sp>
        <p:nvSpPr>
          <p:cNvPr id="64" name="아래쪽 화살표 63"/>
          <p:cNvSpPr/>
          <p:nvPr/>
        </p:nvSpPr>
        <p:spPr>
          <a:xfrm>
            <a:off x="7309660" y="3421054"/>
            <a:ext cx="857256" cy="21431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Text Box 54"/>
          <p:cNvSpPr txBox="1">
            <a:spLocks noChangeArrowheads="1"/>
          </p:cNvSpPr>
          <p:nvPr/>
        </p:nvSpPr>
        <p:spPr bwMode="auto">
          <a:xfrm>
            <a:off x="5995198" y="4621216"/>
            <a:ext cx="69532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사회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보장</a:t>
            </a:r>
            <a:endParaRPr lang="en-US" altLang="ko-KR" sz="1200" b="1" dirty="0" smtClean="0"/>
          </a:p>
        </p:txBody>
      </p:sp>
      <p:sp>
        <p:nvSpPr>
          <p:cNvPr id="66" name="Text Box 54"/>
          <p:cNvSpPr txBox="1">
            <a:spLocks noChangeArrowheads="1"/>
          </p:cNvSpPr>
          <p:nvPr/>
        </p:nvSpPr>
        <p:spPr bwMode="auto">
          <a:xfrm>
            <a:off x="6909602" y="4621216"/>
            <a:ext cx="69532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빈곤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감소</a:t>
            </a:r>
            <a:endParaRPr lang="en-US" altLang="ko-KR" sz="1200" b="1" dirty="0" smtClean="0"/>
          </a:p>
        </p:txBody>
      </p:sp>
      <p:cxnSp>
        <p:nvCxnSpPr>
          <p:cNvPr id="68" name="직선 화살표 연결선 67"/>
          <p:cNvCxnSpPr>
            <a:stCxn id="65" idx="3"/>
            <a:endCxn id="66" idx="1"/>
          </p:cNvCxnSpPr>
          <p:nvPr/>
        </p:nvCxnSpPr>
        <p:spPr>
          <a:xfrm>
            <a:off x="6690520" y="4871249"/>
            <a:ext cx="21908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 Box 54"/>
          <p:cNvSpPr txBox="1">
            <a:spLocks noChangeArrowheads="1"/>
          </p:cNvSpPr>
          <p:nvPr/>
        </p:nvSpPr>
        <p:spPr bwMode="auto">
          <a:xfrm>
            <a:off x="7809724" y="4606928"/>
            <a:ext cx="69532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위험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회피</a:t>
            </a:r>
            <a:endParaRPr lang="en-US" altLang="ko-KR" sz="1200" b="1" dirty="0" smtClean="0"/>
          </a:p>
        </p:txBody>
      </p:sp>
      <p:cxnSp>
        <p:nvCxnSpPr>
          <p:cNvPr id="72" name="직선 화살표 연결선 71"/>
          <p:cNvCxnSpPr>
            <a:stCxn id="66" idx="3"/>
            <a:endCxn id="70" idx="1"/>
          </p:cNvCxnSpPr>
          <p:nvPr/>
        </p:nvCxnSpPr>
        <p:spPr>
          <a:xfrm flipV="1">
            <a:off x="7604924" y="4856961"/>
            <a:ext cx="204800" cy="142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Box 54"/>
          <p:cNvSpPr txBox="1">
            <a:spLocks noChangeArrowheads="1"/>
          </p:cNvSpPr>
          <p:nvPr/>
        </p:nvSpPr>
        <p:spPr bwMode="auto">
          <a:xfrm>
            <a:off x="8714612" y="4606928"/>
            <a:ext cx="69532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범죄</a:t>
            </a:r>
            <a:r>
              <a:rPr lang="en-US" altLang="ko-KR" sz="1200" b="1" dirty="0" smtClean="0"/>
              <a:t>/</a:t>
            </a:r>
            <a:r>
              <a:rPr lang="ko-KR" altLang="en-US" sz="1200" b="1" dirty="0" smtClean="0"/>
              <a:t>폭동 감소</a:t>
            </a:r>
            <a:endParaRPr lang="en-US" altLang="ko-KR" sz="1200" b="1" dirty="0" smtClean="0"/>
          </a:p>
        </p:txBody>
      </p:sp>
      <p:cxnSp>
        <p:nvCxnSpPr>
          <p:cNvPr id="75" name="직선 화살표 연결선 74"/>
          <p:cNvCxnSpPr>
            <a:stCxn id="70" idx="3"/>
            <a:endCxn id="73" idx="1"/>
          </p:cNvCxnSpPr>
          <p:nvPr/>
        </p:nvCxnSpPr>
        <p:spPr>
          <a:xfrm>
            <a:off x="8505046" y="4856961"/>
            <a:ext cx="20956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 Box 54"/>
          <p:cNvSpPr txBox="1">
            <a:spLocks noChangeArrowheads="1"/>
          </p:cNvSpPr>
          <p:nvPr/>
        </p:nvSpPr>
        <p:spPr bwMode="auto">
          <a:xfrm>
            <a:off x="6152364" y="5549910"/>
            <a:ext cx="3143272" cy="357190"/>
          </a:xfrm>
          <a:prstGeom prst="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사회안정 증대</a:t>
            </a:r>
            <a:endParaRPr lang="en-US" altLang="ko-KR" sz="1200" b="1" dirty="0" smtClean="0"/>
          </a:p>
        </p:txBody>
      </p:sp>
      <p:sp>
        <p:nvSpPr>
          <p:cNvPr id="77" name="아래쪽 화살표 76"/>
          <p:cNvSpPr/>
          <p:nvPr/>
        </p:nvSpPr>
        <p:spPr>
          <a:xfrm>
            <a:off x="7309660" y="5264158"/>
            <a:ext cx="857256" cy="21431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442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-16346" y="772153"/>
            <a:ext cx="9965439" cy="780095"/>
          </a:xfrm>
          <a:prstGeom prst="rect">
            <a:avLst/>
          </a:prstGeom>
          <a:solidFill>
            <a:srgbClr val="31859C">
              <a:alpha val="20000"/>
            </a:srgb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686" y="874167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o-KR" altLang="en-US" b="1" dirty="0" smtClean="0"/>
              <a:t>한국의 사회복지 지출은 사회보험을 중심으로 지속적으로 증가해 왔으며</a:t>
            </a:r>
            <a:r>
              <a:rPr lang="en-US" altLang="ko-KR" b="1" dirty="0" smtClean="0"/>
              <a:t>, </a:t>
            </a:r>
          </a:p>
          <a:p>
            <a:pPr algn="ctr"/>
            <a:r>
              <a:rPr lang="ko-KR" altLang="en-US" b="1" dirty="0" smtClean="0"/>
              <a:t>현재 사회보험은 전체 사회복지 지출의 </a:t>
            </a:r>
            <a:r>
              <a:rPr lang="en-US" altLang="ko-KR" b="1" dirty="0" smtClean="0"/>
              <a:t>80% </a:t>
            </a:r>
            <a:r>
              <a:rPr lang="ko-KR" altLang="en-US" b="1" dirty="0" smtClean="0"/>
              <a:t>이상을 점유하고 있음</a:t>
            </a:r>
            <a:r>
              <a:rPr lang="en-US" altLang="ko-KR" b="1" dirty="0" smtClean="0"/>
              <a:t> </a:t>
            </a:r>
            <a:r>
              <a:rPr lang="en-US" altLang="ko-KR" b="1" i="1" dirty="0" smtClean="0"/>
              <a:t> </a:t>
            </a:r>
            <a:endParaRPr lang="ko-KR" altLang="ko-KR" b="1" dirty="0" smtClean="0"/>
          </a:p>
          <a:p>
            <a:pPr algn="ctr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ko-KR" altLang="en-US" b="1" dirty="0">
              <a:solidFill>
                <a:srgbClr val="0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309000" y="1714488"/>
            <a:ext cx="4949825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ko-KR" sz="1400" b="1" dirty="0" smtClean="0"/>
              <a:t>[Trends of social welfare expenditure (1990-2013)]</a:t>
            </a:r>
            <a:endParaRPr lang="ko-KR" altLang="en-US" sz="1400" b="1" dirty="0"/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/>
              <a:t>Ⅱ. </a:t>
            </a:r>
            <a:r>
              <a:rPr lang="ko-KR" altLang="en-US" sz="1600" b="1" dirty="0" smtClean="0"/>
              <a:t>사회복지의 </a:t>
            </a:r>
            <a:r>
              <a:rPr lang="ko-KR" altLang="en-US" sz="1600" b="1" dirty="0" smtClean="0"/>
              <a:t>변화</a:t>
            </a:r>
            <a:endParaRPr lang="en-US" altLang="ko-KR" sz="1600" b="1" dirty="0"/>
          </a:p>
        </p:txBody>
      </p:sp>
      <p:graphicFrame>
        <p:nvGraphicFramePr>
          <p:cNvPr id="10" name="차트 9"/>
          <p:cNvGraphicFramePr/>
          <p:nvPr/>
        </p:nvGraphicFramePr>
        <p:xfrm>
          <a:off x="523050" y="2214554"/>
          <a:ext cx="9072626" cy="4191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768630" y="2348880"/>
            <a:ext cx="12651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chemeClr val="accent3">
                    <a:lumMod val="50000"/>
                  </a:schemeClr>
                </a:solidFill>
              </a:rPr>
              <a:t>사회보험</a:t>
            </a:r>
            <a:endParaRPr lang="ko-KR" altLang="en-US" sz="1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23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다리꼴 4"/>
          <p:cNvSpPr/>
          <p:nvPr/>
        </p:nvSpPr>
        <p:spPr>
          <a:xfrm rot="4969236">
            <a:off x="2666620" y="4943"/>
            <a:ext cx="3100477" cy="6897930"/>
          </a:xfrm>
          <a:custGeom>
            <a:avLst/>
            <a:gdLst>
              <a:gd name="connsiteX0" fmla="*/ 0 w 3115701"/>
              <a:gd name="connsiteY0" fmla="*/ 6384920 h 6384920"/>
              <a:gd name="connsiteX1" fmla="*/ 845508 w 3115701"/>
              <a:gd name="connsiteY1" fmla="*/ 0 h 6384920"/>
              <a:gd name="connsiteX2" fmla="*/ 2270193 w 3115701"/>
              <a:gd name="connsiteY2" fmla="*/ 0 h 6384920"/>
              <a:gd name="connsiteX3" fmla="*/ 3115701 w 3115701"/>
              <a:gd name="connsiteY3" fmla="*/ 6384920 h 6384920"/>
              <a:gd name="connsiteX4" fmla="*/ 0 w 3115701"/>
              <a:gd name="connsiteY4" fmla="*/ 6384920 h 6384920"/>
              <a:gd name="connsiteX0" fmla="*/ 0 w 3083205"/>
              <a:gd name="connsiteY0" fmla="*/ 6005002 h 6384920"/>
              <a:gd name="connsiteX1" fmla="*/ 813012 w 3083205"/>
              <a:gd name="connsiteY1" fmla="*/ 0 h 6384920"/>
              <a:gd name="connsiteX2" fmla="*/ 2237697 w 3083205"/>
              <a:gd name="connsiteY2" fmla="*/ 0 h 6384920"/>
              <a:gd name="connsiteX3" fmla="*/ 3083205 w 3083205"/>
              <a:gd name="connsiteY3" fmla="*/ 6384920 h 6384920"/>
              <a:gd name="connsiteX4" fmla="*/ 0 w 3083205"/>
              <a:gd name="connsiteY4" fmla="*/ 6005002 h 6384920"/>
              <a:gd name="connsiteX0" fmla="*/ 0 w 3083205"/>
              <a:gd name="connsiteY0" fmla="*/ 6005002 h 6384920"/>
              <a:gd name="connsiteX1" fmla="*/ 813012 w 3083205"/>
              <a:gd name="connsiteY1" fmla="*/ 0 h 6384920"/>
              <a:gd name="connsiteX2" fmla="*/ 2331996 w 3083205"/>
              <a:gd name="connsiteY2" fmla="*/ 226924 h 6384920"/>
              <a:gd name="connsiteX3" fmla="*/ 3083205 w 3083205"/>
              <a:gd name="connsiteY3" fmla="*/ 6384920 h 6384920"/>
              <a:gd name="connsiteX4" fmla="*/ 0 w 3083205"/>
              <a:gd name="connsiteY4" fmla="*/ 6005002 h 6384920"/>
              <a:gd name="connsiteX0" fmla="*/ 0 w 2822347"/>
              <a:gd name="connsiteY0" fmla="*/ 6005002 h 6382782"/>
              <a:gd name="connsiteX1" fmla="*/ 813012 w 2822347"/>
              <a:gd name="connsiteY1" fmla="*/ 0 h 6382782"/>
              <a:gd name="connsiteX2" fmla="*/ 2331996 w 2822347"/>
              <a:gd name="connsiteY2" fmla="*/ 226924 h 6382782"/>
              <a:gd name="connsiteX3" fmla="*/ 2822347 w 2822347"/>
              <a:gd name="connsiteY3" fmla="*/ 6382782 h 6382782"/>
              <a:gd name="connsiteX4" fmla="*/ 0 w 2822347"/>
              <a:gd name="connsiteY4" fmla="*/ 6005002 h 6382782"/>
              <a:gd name="connsiteX0" fmla="*/ 0 w 2822347"/>
              <a:gd name="connsiteY0" fmla="*/ 5993575 h 6371355"/>
              <a:gd name="connsiteX1" fmla="*/ 903735 w 2822347"/>
              <a:gd name="connsiteY1" fmla="*/ 0 h 6371355"/>
              <a:gd name="connsiteX2" fmla="*/ 2331996 w 2822347"/>
              <a:gd name="connsiteY2" fmla="*/ 215497 h 6371355"/>
              <a:gd name="connsiteX3" fmla="*/ 2822347 w 2822347"/>
              <a:gd name="connsiteY3" fmla="*/ 6371355 h 6371355"/>
              <a:gd name="connsiteX4" fmla="*/ 0 w 2822347"/>
              <a:gd name="connsiteY4" fmla="*/ 5993575 h 6371355"/>
              <a:gd name="connsiteX0" fmla="*/ 0 w 3071568"/>
              <a:gd name="connsiteY0" fmla="*/ 6005515 h 6371355"/>
              <a:gd name="connsiteX1" fmla="*/ 1152956 w 3071568"/>
              <a:gd name="connsiteY1" fmla="*/ 0 h 6371355"/>
              <a:gd name="connsiteX2" fmla="*/ 2581217 w 3071568"/>
              <a:gd name="connsiteY2" fmla="*/ 215497 h 6371355"/>
              <a:gd name="connsiteX3" fmla="*/ 3071568 w 3071568"/>
              <a:gd name="connsiteY3" fmla="*/ 6371355 h 6371355"/>
              <a:gd name="connsiteX4" fmla="*/ 0 w 3071568"/>
              <a:gd name="connsiteY4" fmla="*/ 6005515 h 6371355"/>
              <a:gd name="connsiteX0" fmla="*/ 0 w 3071568"/>
              <a:gd name="connsiteY0" fmla="*/ 5977491 h 6343331"/>
              <a:gd name="connsiteX1" fmla="*/ 1382416 w 3071568"/>
              <a:gd name="connsiteY1" fmla="*/ 0 h 6343331"/>
              <a:gd name="connsiteX2" fmla="*/ 2581217 w 3071568"/>
              <a:gd name="connsiteY2" fmla="*/ 187473 h 6343331"/>
              <a:gd name="connsiteX3" fmla="*/ 3071568 w 3071568"/>
              <a:gd name="connsiteY3" fmla="*/ 6343331 h 6343331"/>
              <a:gd name="connsiteX4" fmla="*/ 0 w 3071568"/>
              <a:gd name="connsiteY4" fmla="*/ 5977491 h 6343331"/>
              <a:gd name="connsiteX0" fmla="*/ 0 w 3071568"/>
              <a:gd name="connsiteY0" fmla="*/ 5977491 h 6343331"/>
              <a:gd name="connsiteX1" fmla="*/ 1382416 w 3071568"/>
              <a:gd name="connsiteY1" fmla="*/ 0 h 6343331"/>
              <a:gd name="connsiteX2" fmla="*/ 2419852 w 3071568"/>
              <a:gd name="connsiteY2" fmla="*/ 196016 h 6343331"/>
              <a:gd name="connsiteX3" fmla="*/ 3071568 w 3071568"/>
              <a:gd name="connsiteY3" fmla="*/ 6343331 h 6343331"/>
              <a:gd name="connsiteX4" fmla="*/ 0 w 3071568"/>
              <a:gd name="connsiteY4" fmla="*/ 5977491 h 6343331"/>
              <a:gd name="connsiteX0" fmla="*/ 0 w 2940689"/>
              <a:gd name="connsiteY0" fmla="*/ 5979350 h 6343331"/>
              <a:gd name="connsiteX1" fmla="*/ 1251537 w 2940689"/>
              <a:gd name="connsiteY1" fmla="*/ 0 h 6343331"/>
              <a:gd name="connsiteX2" fmla="*/ 2288973 w 2940689"/>
              <a:gd name="connsiteY2" fmla="*/ 196016 h 6343331"/>
              <a:gd name="connsiteX3" fmla="*/ 2940689 w 2940689"/>
              <a:gd name="connsiteY3" fmla="*/ 6343331 h 6343331"/>
              <a:gd name="connsiteX4" fmla="*/ 0 w 2940689"/>
              <a:gd name="connsiteY4" fmla="*/ 5979350 h 634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0689" h="6343331">
                <a:moveTo>
                  <a:pt x="0" y="5979350"/>
                </a:moveTo>
                <a:lnTo>
                  <a:pt x="1251537" y="0"/>
                </a:lnTo>
                <a:lnTo>
                  <a:pt x="2288973" y="196016"/>
                </a:lnTo>
                <a:lnTo>
                  <a:pt x="2940689" y="6343331"/>
                </a:lnTo>
                <a:lnTo>
                  <a:pt x="0" y="5979350"/>
                </a:lnTo>
                <a:close/>
              </a:path>
            </a:pathLst>
          </a:custGeom>
          <a:solidFill>
            <a:srgbClr val="92D050">
              <a:alpha val="29020"/>
            </a:srgbClr>
          </a:solidFill>
          <a:ln w="22225">
            <a:noFill/>
          </a:ln>
          <a:effectLst>
            <a:softEdge rad="3175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>
                <a:latin typeface="맑은 고딕"/>
                <a:ea typeface="맑은 고딕"/>
              </a:rPr>
              <a:t>Ⅲ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국제적 </a:t>
            </a:r>
            <a:r>
              <a:rPr lang="ko-KR" altLang="en-US" sz="1600" b="1" dirty="0" smtClean="0"/>
              <a:t>경향과 함의</a:t>
            </a:r>
            <a:endParaRPr lang="en-US" altLang="ko-KR" sz="1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20000"/>
              </a:lnSpc>
              <a:spcBef>
                <a:spcPts val="336"/>
              </a:spcBef>
            </a:pPr>
            <a:r>
              <a:rPr lang="en-US" altLang="ko-KR" sz="1500" b="1" dirty="0" smtClean="0">
                <a:solidFill>
                  <a:srgbClr val="000000"/>
                </a:solidFill>
              </a:rPr>
              <a:t>GDP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대비 공공사회복지 지출비중은 국가별 격차가 크지만 점차 격차는 감소하는 추이를 보임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451876" y="1357298"/>
            <a:ext cx="63167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/>
              <a:t>[OECD </a:t>
            </a:r>
            <a:r>
              <a:rPr lang="ko-KR" altLang="en-US" sz="1400" b="1" dirty="0" smtClean="0"/>
              <a:t>주요국의 </a:t>
            </a:r>
            <a:r>
              <a:rPr lang="en-US" altLang="ko-KR" sz="1400" b="1" dirty="0" smtClean="0"/>
              <a:t>GDP </a:t>
            </a:r>
            <a:r>
              <a:rPr lang="ko-KR" altLang="en-US" sz="1400" b="1" dirty="0" smtClean="0"/>
              <a:t>대비 사회복지지출추이</a:t>
            </a:r>
            <a:r>
              <a:rPr lang="en-US" altLang="ko-KR" sz="1400" b="1" dirty="0" smtClean="0"/>
              <a:t>(1980~2014)]</a:t>
            </a:r>
            <a:endParaRPr lang="ko-KR" altLang="en-US" sz="1400" b="1" dirty="0"/>
          </a:p>
        </p:txBody>
      </p:sp>
      <p:sp>
        <p:nvSpPr>
          <p:cNvPr id="10" name="직사각형 9"/>
          <p:cNvSpPr/>
          <p:nvPr/>
        </p:nvSpPr>
        <p:spPr>
          <a:xfrm>
            <a:off x="7881164" y="6488388"/>
            <a:ext cx="14072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출처</a:t>
            </a:r>
            <a:r>
              <a:rPr lang="en-US" altLang="ko-KR" sz="1200" dirty="0" smtClean="0"/>
              <a:t>: OECD Stats.</a:t>
            </a:r>
            <a:endParaRPr lang="ko-KR" altLang="en-US" sz="1200" dirty="0"/>
          </a:p>
        </p:txBody>
      </p:sp>
      <p:graphicFrame>
        <p:nvGraphicFramePr>
          <p:cNvPr id="12" name="차트 11"/>
          <p:cNvGraphicFramePr/>
          <p:nvPr>
            <p:extLst/>
          </p:nvPr>
        </p:nvGraphicFramePr>
        <p:xfrm>
          <a:off x="523050" y="1714488"/>
          <a:ext cx="8858312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38"/>
          <p:cNvSpPr>
            <a:spLocks noChangeArrowheads="1"/>
          </p:cNvSpPr>
          <p:nvPr/>
        </p:nvSpPr>
        <p:spPr bwMode="auto">
          <a:xfrm>
            <a:off x="951678" y="5715016"/>
            <a:ext cx="8501122" cy="6042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6356" tIns="43178" rIns="86356" bIns="43178">
            <a:spAutoFit/>
          </a:bodyPr>
          <a:lstStyle/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공공 사회복지 지출의 지속적 증가는 더 이상 일반적이지 않으며</a:t>
            </a:r>
            <a:r>
              <a:rPr lang="en-US" altLang="ko-KR" sz="1400" b="1" dirty="0" smtClean="0"/>
              <a:t>, </a:t>
            </a:r>
            <a:r>
              <a:rPr lang="en-US" altLang="ko-KR" sz="1400" b="1" u="sng" dirty="0" smtClean="0"/>
              <a:t>20~25% </a:t>
            </a:r>
            <a:r>
              <a:rPr lang="ko-KR" altLang="en-US" sz="1400" b="1" u="sng" dirty="0" smtClean="0"/>
              <a:t>수준으로 수렴하는 경향</a:t>
            </a:r>
            <a:endParaRPr lang="en-US" altLang="ko-KR" sz="1400" b="1" u="sng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사회복지 개혁을 통해 근본적인 </a:t>
            </a:r>
            <a:r>
              <a:rPr lang="ko-KR" altLang="en-US" sz="1400" b="1" dirty="0" err="1" smtClean="0"/>
              <a:t>사회안전망의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체계화 경향이 나타남</a:t>
            </a:r>
            <a:endParaRPr lang="en-US" altLang="ko-KR" sz="1400" b="1" dirty="0" smtClean="0"/>
          </a:p>
        </p:txBody>
      </p:sp>
    </p:spTree>
    <p:extLst>
      <p:ext uri="{BB962C8B-B14F-4D97-AF65-F5344CB8AC3E}">
        <p14:creationId xmlns:p14="http://schemas.microsoft.com/office/powerpoint/2010/main" val="304667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오각형 12"/>
          <p:cNvSpPr/>
          <p:nvPr/>
        </p:nvSpPr>
        <p:spPr>
          <a:xfrm>
            <a:off x="-9742" y="4455922"/>
            <a:ext cx="2657692" cy="2357454"/>
          </a:xfrm>
          <a:prstGeom prst="homePlate">
            <a:avLst>
              <a:gd name="adj" fmla="val 9816"/>
            </a:avLst>
          </a:prstGeom>
          <a:solidFill>
            <a:schemeClr val="bg1"/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>
                <a:latin typeface="맑은 고딕"/>
                <a:ea typeface="맑은 고딕"/>
              </a:rPr>
              <a:t>Ⅲ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국제적 </a:t>
            </a:r>
            <a:r>
              <a:rPr lang="ko-KR" altLang="en-US" sz="1600" b="1" dirty="0" smtClean="0"/>
              <a:t>경향과 함의</a:t>
            </a:r>
            <a:endParaRPr lang="en-US" altLang="ko-KR" sz="16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60362" y="802159"/>
            <a:ext cx="10297144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latinLnBrk="0">
              <a:lnSpc>
                <a:spcPct val="120000"/>
              </a:lnSpc>
              <a:spcBef>
                <a:spcPts val="336"/>
              </a:spcBef>
            </a:pPr>
            <a:r>
              <a:rPr lang="ko-KR" altLang="en-US" b="1" u="sng" dirty="0" smtClean="0">
                <a:solidFill>
                  <a:srgbClr val="000000"/>
                </a:solidFill>
              </a:rPr>
              <a:t>총 복지지출</a:t>
            </a:r>
            <a:r>
              <a:rPr lang="en-US" altLang="ko-KR" b="1" u="sng" dirty="0" smtClean="0">
                <a:solidFill>
                  <a:srgbClr val="000000"/>
                </a:solidFill>
              </a:rPr>
              <a:t>(</a:t>
            </a:r>
            <a:r>
              <a:rPr lang="ko-KR" altLang="en-US" b="1" u="sng" dirty="0" smtClean="0">
                <a:solidFill>
                  <a:srgbClr val="000000"/>
                </a:solidFill>
              </a:rPr>
              <a:t>공공</a:t>
            </a:r>
            <a:r>
              <a:rPr lang="en-US" altLang="ko-KR" b="1" u="sng" dirty="0" smtClean="0">
                <a:solidFill>
                  <a:srgbClr val="000000"/>
                </a:solidFill>
              </a:rPr>
              <a:t>+</a:t>
            </a:r>
            <a:r>
              <a:rPr lang="ko-KR" altLang="en-US" b="1" u="sng" dirty="0" smtClean="0">
                <a:solidFill>
                  <a:srgbClr val="000000"/>
                </a:solidFill>
              </a:rPr>
              <a:t>민간</a:t>
            </a:r>
            <a:r>
              <a:rPr lang="en-US" altLang="ko-KR" b="1" u="sng" dirty="0" smtClean="0">
                <a:solidFill>
                  <a:srgbClr val="000000"/>
                </a:solidFill>
              </a:rPr>
              <a:t>)</a:t>
            </a:r>
            <a:r>
              <a:rPr lang="ko-KR" altLang="en-US" b="1" u="sng" dirty="0" smtClean="0">
                <a:solidFill>
                  <a:srgbClr val="000000"/>
                </a:solidFill>
              </a:rPr>
              <a:t> 기준</a:t>
            </a:r>
            <a:r>
              <a:rPr lang="en-US" altLang="ko-KR" b="1" u="sng" dirty="0" smtClean="0">
                <a:solidFill>
                  <a:srgbClr val="000000"/>
                </a:solidFill>
              </a:rPr>
              <a:t>, </a:t>
            </a:r>
            <a:r>
              <a:rPr lang="ko-KR" altLang="en-US" b="1" u="sng" dirty="0" smtClean="0">
                <a:solidFill>
                  <a:srgbClr val="000000"/>
                </a:solidFill>
              </a:rPr>
              <a:t>국가별 차이는 감소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. </a:t>
            </a:r>
            <a:r>
              <a:rPr lang="ko-KR" altLang="en-US" sz="1600" b="1" dirty="0" smtClean="0">
                <a:solidFill>
                  <a:srgbClr val="000000"/>
                </a:solidFill>
              </a:rPr>
              <a:t>그 예로 스웨덴 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(30.1%)</a:t>
            </a:r>
            <a:r>
              <a:rPr lang="ko-KR" altLang="en-US" sz="1600" b="1" dirty="0" smtClean="0">
                <a:solidFill>
                  <a:srgbClr val="000000"/>
                </a:solidFill>
              </a:rPr>
              <a:t>과 미국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(29.8%)</a:t>
            </a:r>
            <a:r>
              <a:rPr lang="ko-KR" altLang="en-US" sz="1600" b="1" dirty="0" smtClean="0">
                <a:solidFill>
                  <a:srgbClr val="000000"/>
                </a:solidFill>
              </a:rPr>
              <a:t>의 </a:t>
            </a:r>
            <a:r>
              <a:rPr lang="ko-KR" altLang="en-US" sz="1600" b="1" dirty="0" err="1" smtClean="0">
                <a:solidFill>
                  <a:srgbClr val="000000"/>
                </a:solidFill>
              </a:rPr>
              <a:t>총복지지출이</a:t>
            </a:r>
            <a:r>
              <a:rPr lang="ko-KR" altLang="en-US" sz="1600" b="1" dirty="0" smtClean="0">
                <a:solidFill>
                  <a:srgbClr val="000000"/>
                </a:solidFill>
              </a:rPr>
              <a:t> 거의 비슷한 수준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. </a:t>
            </a:r>
            <a:r>
              <a:rPr lang="ko-KR" altLang="en-US" sz="1600" b="1" dirty="0" smtClean="0">
                <a:solidFill>
                  <a:srgbClr val="000000"/>
                </a:solidFill>
              </a:rPr>
              <a:t>각 국가는 국가와 국민 간 유형에 따른 재정구조를 구축하는 경향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.</a:t>
            </a:r>
            <a:endParaRPr lang="ko-KR" altLang="en-US" sz="1600" b="1" dirty="0">
              <a:solidFill>
                <a:srgbClr val="000000"/>
              </a:solidFill>
            </a:endParaRPr>
          </a:p>
        </p:txBody>
      </p:sp>
      <p:sp>
        <p:nvSpPr>
          <p:cNvPr id="14" name="오각형 13"/>
          <p:cNvSpPr/>
          <p:nvPr/>
        </p:nvSpPr>
        <p:spPr>
          <a:xfrm>
            <a:off x="451612" y="1714488"/>
            <a:ext cx="1500198" cy="2286016"/>
          </a:xfrm>
          <a:prstGeom prst="homePlate">
            <a:avLst>
              <a:gd name="adj" fmla="val 7850"/>
            </a:avLst>
          </a:prstGeom>
          <a:solidFill>
            <a:schemeClr val="bg1">
              <a:lumMod val="85000"/>
            </a:scheme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각형 14"/>
          <p:cNvSpPr/>
          <p:nvPr/>
        </p:nvSpPr>
        <p:spPr>
          <a:xfrm>
            <a:off x="451612" y="4286256"/>
            <a:ext cx="1500198" cy="2357454"/>
          </a:xfrm>
          <a:prstGeom prst="homePlate">
            <a:avLst>
              <a:gd name="adj" fmla="val 9816"/>
            </a:avLst>
          </a:prstGeom>
          <a:solidFill>
            <a:schemeClr val="bg1">
              <a:lumMod val="85000"/>
            </a:scheme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51612" y="2329757"/>
            <a:ext cx="1483098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 smtClean="0"/>
              <a:t>2011</a:t>
            </a:r>
            <a:r>
              <a:rPr lang="ko-KR" altLang="en-US" sz="1400" b="1" dirty="0" smtClean="0"/>
              <a:t>년 </a:t>
            </a:r>
            <a:r>
              <a:rPr lang="en-US" altLang="ko-KR" sz="1400" b="1" dirty="0" smtClean="0"/>
              <a:t>OECD</a:t>
            </a:r>
          </a:p>
          <a:p>
            <a:pPr algn="ctr"/>
            <a:r>
              <a:rPr lang="ko-KR" altLang="en-US" sz="1400" b="1" dirty="0" smtClean="0"/>
              <a:t>주요국의</a:t>
            </a:r>
            <a:endParaRPr lang="en-US" altLang="ko-KR" sz="1400" b="1" dirty="0" smtClean="0"/>
          </a:p>
          <a:p>
            <a:pPr algn="ctr"/>
            <a:r>
              <a:rPr lang="en-US" altLang="ko-KR" sz="1400" b="1" dirty="0" smtClean="0"/>
              <a:t>GDP </a:t>
            </a:r>
            <a:r>
              <a:rPr lang="ko-KR" altLang="en-US" sz="1400" b="1" dirty="0" smtClean="0"/>
              <a:t>대비 </a:t>
            </a:r>
            <a:endParaRPr lang="en-US" altLang="ko-KR" sz="1400" b="1" dirty="0" smtClean="0"/>
          </a:p>
          <a:p>
            <a:pPr algn="ctr"/>
            <a:r>
              <a:rPr lang="ko-KR" altLang="en-US" sz="1400" b="1" dirty="0" smtClean="0"/>
              <a:t>사회복지지출</a:t>
            </a:r>
            <a:endParaRPr lang="en-US" altLang="ko-KR" sz="1400" b="1" dirty="0" smtClean="0"/>
          </a:p>
          <a:p>
            <a:pPr algn="ctr"/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공공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법정민간</a:t>
            </a:r>
            <a:r>
              <a:rPr lang="en-US" altLang="ko-KR" sz="1400" b="1" dirty="0" smtClean="0"/>
              <a:t>/</a:t>
            </a:r>
          </a:p>
          <a:p>
            <a:pPr algn="ctr"/>
            <a:r>
              <a:rPr lang="ko-KR" altLang="en-US" sz="1400" b="1" dirty="0" smtClean="0"/>
              <a:t>민간 구분</a:t>
            </a:r>
            <a:r>
              <a:rPr lang="en-US" altLang="ko-KR" sz="1400" b="1" dirty="0" smtClean="0"/>
              <a:t>, %)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451612" y="4974093"/>
            <a:ext cx="150019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 smtClean="0"/>
              <a:t>4</a:t>
            </a:r>
            <a:r>
              <a:rPr lang="ko-KR" altLang="en-US" sz="1400" b="1" dirty="0" smtClean="0"/>
              <a:t>개국의 공공</a:t>
            </a:r>
            <a:endParaRPr lang="en-US" altLang="ko-KR" sz="1400" b="1" dirty="0" smtClean="0"/>
          </a:p>
          <a:p>
            <a:pPr algn="ctr"/>
            <a:r>
              <a:rPr lang="ko-KR" altLang="en-US" sz="1400" b="1" dirty="0" smtClean="0"/>
              <a:t>사회복지지출 및</a:t>
            </a:r>
            <a:endParaRPr lang="en-US" altLang="ko-KR" sz="1400" b="1" dirty="0" smtClean="0"/>
          </a:p>
          <a:p>
            <a:pPr algn="ctr"/>
            <a:r>
              <a:rPr lang="ko-KR" altLang="en-US" sz="1400" b="1" dirty="0" err="1" smtClean="0"/>
              <a:t>총사회복지지출</a:t>
            </a:r>
            <a:endParaRPr lang="en-US" altLang="ko-KR" sz="1400" b="1" dirty="0" smtClean="0"/>
          </a:p>
          <a:p>
            <a:pPr algn="ctr"/>
            <a:r>
              <a:rPr lang="ko-KR" altLang="en-US" sz="1400" b="1" dirty="0" smtClean="0"/>
              <a:t>비중 비교</a:t>
            </a:r>
            <a:endParaRPr lang="en-US" altLang="ko-KR" sz="1400" b="1" dirty="0" smtClean="0"/>
          </a:p>
          <a:p>
            <a:pPr algn="ctr"/>
            <a:r>
              <a:rPr lang="en-US" altLang="ko-KR" sz="1400" b="1" dirty="0" smtClean="0"/>
              <a:t>(2011</a:t>
            </a:r>
            <a:r>
              <a:rPr lang="ko-KR" altLang="en-US" sz="1400" b="1" dirty="0" smtClean="0"/>
              <a:t>년</a:t>
            </a:r>
            <a:r>
              <a:rPr lang="en-US" altLang="ko-KR" sz="1400" b="1" dirty="0" smtClean="0"/>
              <a:t>, %)</a:t>
            </a:r>
            <a:endParaRPr lang="ko-KR" altLang="en-US" sz="1400" b="1" dirty="0"/>
          </a:p>
        </p:txBody>
      </p:sp>
      <p:graphicFrame>
        <p:nvGraphicFramePr>
          <p:cNvPr id="19" name="차트 18"/>
          <p:cNvGraphicFramePr/>
          <p:nvPr>
            <p:extLst/>
          </p:nvPr>
        </p:nvGraphicFramePr>
        <p:xfrm>
          <a:off x="1998663" y="4186238"/>
          <a:ext cx="7597013" cy="2528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직사각형 8"/>
          <p:cNvSpPr/>
          <p:nvPr/>
        </p:nvSpPr>
        <p:spPr>
          <a:xfrm>
            <a:off x="8238354" y="6509587"/>
            <a:ext cx="14072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출처</a:t>
            </a:r>
            <a:r>
              <a:rPr lang="en-US" altLang="ko-KR" sz="1200" dirty="0" smtClean="0"/>
              <a:t>: OECD Stats.</a:t>
            </a:r>
            <a:endParaRPr lang="ko-KR" altLang="en-US" sz="1200" dirty="0"/>
          </a:p>
        </p:txBody>
      </p:sp>
      <p:graphicFrame>
        <p:nvGraphicFramePr>
          <p:cNvPr id="20" name="차트 19"/>
          <p:cNvGraphicFramePr/>
          <p:nvPr/>
        </p:nvGraphicFramePr>
        <p:xfrm>
          <a:off x="2023248" y="1714489"/>
          <a:ext cx="7572428" cy="2357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직사각형 11"/>
          <p:cNvSpPr/>
          <p:nvPr/>
        </p:nvSpPr>
        <p:spPr>
          <a:xfrm>
            <a:off x="8166916" y="3794943"/>
            <a:ext cx="14072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출처</a:t>
            </a:r>
            <a:r>
              <a:rPr lang="en-US" altLang="ko-KR" sz="1200" dirty="0" smtClean="0"/>
              <a:t>: OECD Stats.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8766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4664174" y="2636912"/>
            <a:ext cx="4714908" cy="316835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72000" tIns="72000" rIns="72000" bIns="72000"/>
          <a:lstStyle/>
          <a:p>
            <a:pPr marL="187325" indent="-187325" eaLnBrk="1" hangingPunct="1">
              <a:spcBef>
                <a:spcPct val="20000"/>
              </a:spcBef>
              <a:buClr>
                <a:srgbClr val="5F5F5F"/>
              </a:buClr>
              <a:buSzPct val="85000"/>
              <a:buFont typeface="Wingdings" pitchFamily="2" charset="2"/>
              <a:buNone/>
              <a:defRPr/>
            </a:pPr>
            <a:r>
              <a:rPr kumimoji="1" lang="en-GB" altLang="ko-KR" sz="1000" b="0"/>
              <a:t> </a:t>
            </a:r>
          </a:p>
        </p:txBody>
      </p:sp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>
                <a:latin typeface="맑은 고딕"/>
                <a:ea typeface="맑은 고딕"/>
              </a:rPr>
              <a:t>Ⅲ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국제적 </a:t>
            </a:r>
            <a:r>
              <a:rPr lang="ko-KR" altLang="en-US" sz="1600" b="1" dirty="0" smtClean="0"/>
              <a:t>경향과 함의</a:t>
            </a:r>
            <a:endParaRPr lang="en-US" altLang="ko-KR" sz="1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20000"/>
              </a:lnSpc>
              <a:spcBef>
                <a:spcPts val="336"/>
              </a:spcBef>
            </a:pPr>
            <a:r>
              <a:rPr lang="ko-KR" altLang="en-US" sz="1500" b="1" dirty="0" smtClean="0">
                <a:solidFill>
                  <a:srgbClr val="000000"/>
                </a:solidFill>
              </a:rPr>
              <a:t>선진국의 경향은 우리에게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(1)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사회복지지출의 무조건적 증가가 아닌 일정 수준으로의 수렴 및 사회 </a:t>
            </a:r>
            <a:r>
              <a:rPr lang="ko-KR" altLang="en-US" sz="1500" b="1" dirty="0" err="1" smtClean="0">
                <a:solidFill>
                  <a:srgbClr val="000000"/>
                </a:solidFill>
              </a:rPr>
              <a:t>안전망의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체계화 추이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,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(2)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공공부문과 민간부문 제원의 적정한 혼합 필요성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(Welfare Mix)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제시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(3)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한국적 특성을 반영한 사회복지체제 구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축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65926" y="2571744"/>
            <a:ext cx="3000396" cy="1143008"/>
          </a:xfrm>
          <a:prstGeom prst="rect">
            <a:avLst/>
          </a:prstGeom>
          <a:solidFill>
            <a:schemeClr val="tx2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0" tIns="0" rIns="0" bIns="0" anchor="ctr" anchorCtr="1"/>
          <a:lstStyle/>
          <a:p>
            <a:pPr algn="ctr">
              <a:spcBef>
                <a:spcPct val="50000"/>
              </a:spcBef>
              <a:defRPr/>
            </a:pPr>
            <a:r>
              <a:rPr lang="ko-KR" altLang="en-US" sz="1400" b="1" dirty="0" smtClean="0">
                <a:solidFill>
                  <a:schemeClr val="bg1"/>
                </a:solidFill>
              </a:rPr>
              <a:t>사회복지지출 수준의 수렴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664174" y="2204864"/>
            <a:ext cx="4714908" cy="431801"/>
          </a:xfrm>
          <a:prstGeom prst="rect">
            <a:avLst/>
          </a:prstGeom>
          <a:solidFill>
            <a:schemeClr val="accent2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0" tIns="0" rIns="0" bIns="0" anchor="ctr" anchorCtr="1"/>
          <a:lstStyle/>
          <a:p>
            <a:pPr algn="ctr">
              <a:spcBef>
                <a:spcPct val="50000"/>
              </a:spcBef>
              <a:defRPr/>
            </a:pPr>
            <a:r>
              <a:rPr lang="ko-KR" altLang="en-US" sz="1600" b="1" dirty="0" smtClean="0">
                <a:solidFill>
                  <a:schemeClr val="bg1"/>
                </a:solidFill>
              </a:rPr>
              <a:t>한국에 대한 함의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0" name="Rectangle 38"/>
          <p:cNvSpPr>
            <a:spLocks noChangeArrowheads="1"/>
          </p:cNvSpPr>
          <p:nvPr/>
        </p:nvSpPr>
        <p:spPr bwMode="auto">
          <a:xfrm>
            <a:off x="4666454" y="1844824"/>
            <a:ext cx="4643470" cy="39282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6356" tIns="43178" rIns="86356" bIns="43178">
            <a:spAutoFit/>
          </a:bodyPr>
          <a:lstStyle/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endParaRPr lang="en-US" altLang="ko-KR" sz="16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endParaRPr lang="en-US" altLang="ko-KR" sz="16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</a:pPr>
            <a:endParaRPr lang="en-US" altLang="ko-KR" sz="16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en-US" altLang="ko-KR" sz="1600" b="1" dirty="0" smtClean="0"/>
              <a:t> </a:t>
            </a:r>
            <a:r>
              <a:rPr lang="ko-KR" altLang="en-US" sz="1400" b="1" dirty="0" smtClean="0"/>
              <a:t>장기적으로 사회복지 재정을 선진국 수준 </a:t>
            </a:r>
            <a:r>
              <a:rPr lang="en-US" altLang="ko-KR" sz="1400" b="1" dirty="0" smtClean="0"/>
              <a:t>(20~25%)</a:t>
            </a:r>
            <a:r>
              <a:rPr lang="ko-KR" altLang="en-US" sz="1400" b="1" dirty="0" smtClean="0"/>
              <a:t>으로 발달시키되 무조건적 증가가 이루어지지 않도록 시행착오 예방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</a:pPr>
            <a:r>
              <a:rPr lang="en-US" altLang="ko-KR" sz="1400" b="1" dirty="0" smtClean="0"/>
              <a:t>   (</a:t>
            </a:r>
            <a:r>
              <a:rPr lang="ko-KR" altLang="en-US" sz="1400" b="1" dirty="0" smtClean="0"/>
              <a:t>지출구조의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건전성 확보</a:t>
            </a:r>
            <a:r>
              <a:rPr lang="en-US" altLang="ko-KR" sz="1400" b="1" dirty="0" smtClean="0"/>
              <a:t>)</a:t>
            </a:r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err="1" smtClean="0"/>
              <a:t>사회안전망의</a:t>
            </a:r>
            <a:r>
              <a:rPr lang="ko-KR" altLang="en-US" sz="1400" b="1" dirty="0" smtClean="0"/>
              <a:t> 체계적 구축을 정책 우선 순위로 하여 근본적 </a:t>
            </a:r>
            <a:r>
              <a:rPr lang="ko-KR" altLang="en-US" sz="1400" b="1" dirty="0" err="1" smtClean="0"/>
              <a:t>사회안전망</a:t>
            </a:r>
            <a:r>
              <a:rPr lang="ko-KR" altLang="en-US" sz="1400" b="1" dirty="0" smtClean="0"/>
              <a:t> 작동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endParaRPr lang="en-US" altLang="ko-KR" sz="1400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한국의 사회적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문화적 토대에 맞는 복지 공공과 민간의 역할분담 정착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</a:pPr>
            <a:r>
              <a:rPr lang="en-US" altLang="ko-KR" sz="1400" b="1" dirty="0" smtClean="0"/>
              <a:t>  (</a:t>
            </a:r>
            <a:r>
              <a:rPr lang="ko-KR" altLang="en-US" sz="1400" b="1" dirty="0" smtClean="0"/>
              <a:t>국가별 문화적 배경과 상황에 따른 적정성</a:t>
            </a:r>
            <a:r>
              <a:rPr lang="en-US" altLang="ko-KR" sz="1400" b="1" dirty="0" smtClean="0"/>
              <a:t>)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665925" y="4286256"/>
            <a:ext cx="3000396" cy="1143008"/>
          </a:xfrm>
          <a:prstGeom prst="rect">
            <a:avLst/>
          </a:prstGeom>
          <a:solidFill>
            <a:schemeClr val="tx2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0" tIns="0" rIns="0" bIns="0" anchor="ctr" anchorCtr="1"/>
          <a:lstStyle/>
          <a:p>
            <a:pPr algn="ctr">
              <a:spcBef>
                <a:spcPct val="50000"/>
              </a:spcBef>
              <a:defRPr/>
            </a:pPr>
            <a:r>
              <a:rPr lang="ko-KR" altLang="en-US" sz="1400" b="1" dirty="0" smtClean="0">
                <a:solidFill>
                  <a:schemeClr val="bg1"/>
                </a:solidFill>
              </a:rPr>
              <a:t>공공과 민간부문 재원의</a:t>
            </a:r>
            <a:endParaRPr lang="en-US" altLang="ko-KR" sz="1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ko-KR" altLang="en-US" sz="1400" b="1" dirty="0" smtClean="0">
                <a:solidFill>
                  <a:schemeClr val="bg1"/>
                </a:solidFill>
              </a:rPr>
              <a:t>혼합 </a:t>
            </a:r>
            <a:r>
              <a:rPr lang="en-US" altLang="ko-KR" sz="1400" b="1" dirty="0" smtClean="0">
                <a:solidFill>
                  <a:schemeClr val="bg1"/>
                </a:solidFill>
              </a:rPr>
              <a:t>(Welfare Mix)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cxnSp>
        <p:nvCxnSpPr>
          <p:cNvPr id="22" name="꺾인 연결선 21"/>
          <p:cNvCxnSpPr>
            <a:stCxn id="6" idx="3"/>
            <a:endCxn id="9" idx="1"/>
          </p:cNvCxnSpPr>
          <p:nvPr/>
        </p:nvCxnSpPr>
        <p:spPr>
          <a:xfrm>
            <a:off x="3666322" y="3143248"/>
            <a:ext cx="997852" cy="1077840"/>
          </a:xfrm>
          <a:prstGeom prst="bentConnector3">
            <a:avLst>
              <a:gd name="adj1" fmla="val 50000"/>
            </a:avLst>
          </a:prstGeom>
          <a:ln w="9525" cap="rnd">
            <a:solidFill>
              <a:srgbClr val="FF0000"/>
            </a:solidFill>
            <a:prstDash val="dash"/>
            <a:headEnd type="none" w="lg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꺾인 연결선 23"/>
          <p:cNvCxnSpPr>
            <a:stCxn id="18" idx="3"/>
            <a:endCxn id="9" idx="1"/>
          </p:cNvCxnSpPr>
          <p:nvPr/>
        </p:nvCxnSpPr>
        <p:spPr>
          <a:xfrm flipV="1">
            <a:off x="3666321" y="4221088"/>
            <a:ext cx="997853" cy="636672"/>
          </a:xfrm>
          <a:prstGeom prst="bentConnector3">
            <a:avLst>
              <a:gd name="adj1" fmla="val 50000"/>
            </a:avLst>
          </a:prstGeom>
          <a:ln w="9525" cap="rnd">
            <a:solidFill>
              <a:srgbClr val="FF0000"/>
            </a:solidFill>
            <a:prstDash val="dash"/>
            <a:headEnd type="none" w="lg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4448150" y="4721573"/>
            <a:ext cx="5112568" cy="1011683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881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>
                <a:latin typeface="맑은 고딕"/>
                <a:ea typeface="맑은 고딕"/>
              </a:rPr>
              <a:t>Ⅲ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국제적 </a:t>
            </a:r>
            <a:r>
              <a:rPr lang="ko-KR" altLang="en-US" sz="1600" b="1" dirty="0" smtClean="0"/>
              <a:t>경향과 함의</a:t>
            </a:r>
            <a:endParaRPr lang="en-US" altLang="ko-KR" sz="1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20000"/>
              </a:lnSpc>
              <a:spcBef>
                <a:spcPts val="336"/>
              </a:spcBef>
            </a:pPr>
            <a:r>
              <a:rPr lang="en-US" altLang="ko-KR" sz="1500" b="1" dirty="0" smtClean="0">
                <a:solidFill>
                  <a:srgbClr val="000000"/>
                </a:solidFill>
              </a:rPr>
              <a:t>GDP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대비 공공사회복지 지출비중은 국가별 격차가 크지만 점차 격차는 감소하는 추이를 보임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451876" y="1357298"/>
            <a:ext cx="63167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/>
              <a:t>[OECD </a:t>
            </a:r>
            <a:r>
              <a:rPr lang="ko-KR" altLang="en-US" sz="1400" b="1" dirty="0" smtClean="0"/>
              <a:t>주요국의 </a:t>
            </a:r>
            <a:r>
              <a:rPr lang="en-US" altLang="ko-KR" sz="1400" b="1" dirty="0" smtClean="0"/>
              <a:t>GDP </a:t>
            </a:r>
            <a:r>
              <a:rPr lang="ko-KR" altLang="en-US" sz="1400" b="1" dirty="0" smtClean="0"/>
              <a:t>대비 사회복지지출추이</a:t>
            </a:r>
            <a:r>
              <a:rPr lang="en-US" altLang="ko-KR" sz="1400" b="1" dirty="0" smtClean="0"/>
              <a:t>(1980~2014)]</a:t>
            </a:r>
            <a:endParaRPr lang="ko-KR" altLang="en-US" sz="1400" b="1" dirty="0"/>
          </a:p>
        </p:txBody>
      </p:sp>
      <p:sp>
        <p:nvSpPr>
          <p:cNvPr id="10" name="직사각형 9"/>
          <p:cNvSpPr/>
          <p:nvPr/>
        </p:nvSpPr>
        <p:spPr>
          <a:xfrm>
            <a:off x="7881164" y="6488388"/>
            <a:ext cx="14072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출처</a:t>
            </a:r>
            <a:r>
              <a:rPr lang="en-US" altLang="ko-KR" sz="1200" dirty="0" smtClean="0"/>
              <a:t>: OECD Stats.</a:t>
            </a:r>
            <a:endParaRPr lang="ko-KR" altLang="en-US" sz="1200" dirty="0"/>
          </a:p>
        </p:txBody>
      </p:sp>
      <p:graphicFrame>
        <p:nvGraphicFramePr>
          <p:cNvPr id="12" name="차트 11"/>
          <p:cNvGraphicFramePr/>
          <p:nvPr>
            <p:extLst/>
          </p:nvPr>
        </p:nvGraphicFramePr>
        <p:xfrm>
          <a:off x="523050" y="1714488"/>
          <a:ext cx="8858312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38"/>
          <p:cNvSpPr>
            <a:spLocks noChangeArrowheads="1"/>
          </p:cNvSpPr>
          <p:nvPr/>
        </p:nvSpPr>
        <p:spPr bwMode="auto">
          <a:xfrm>
            <a:off x="951678" y="5715016"/>
            <a:ext cx="8501122" cy="6042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6356" tIns="43178" rIns="86356" bIns="43178">
            <a:spAutoFit/>
          </a:bodyPr>
          <a:lstStyle/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공공 사회복지 지출의 지속적 증가는 더 이상 일반적이지 않으며</a:t>
            </a:r>
            <a:r>
              <a:rPr lang="en-US" altLang="ko-KR" sz="1400" b="1" dirty="0" smtClean="0"/>
              <a:t>, 20~25% </a:t>
            </a:r>
            <a:r>
              <a:rPr lang="ko-KR" altLang="en-US" sz="1400" b="1" dirty="0" smtClean="0"/>
              <a:t>수준으로 수렴하는 경향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사회복지 개혁을 통해 근본적인 </a:t>
            </a:r>
            <a:r>
              <a:rPr lang="ko-KR" altLang="en-US" sz="1400" b="1" dirty="0" err="1" smtClean="0"/>
              <a:t>사회안전망의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체계화 경향이 나타남</a:t>
            </a:r>
            <a:endParaRPr lang="en-US" altLang="ko-KR" sz="1400" b="1" dirty="0" smtClean="0"/>
          </a:p>
        </p:txBody>
      </p:sp>
      <p:sp>
        <p:nvSpPr>
          <p:cNvPr id="9" name="자유형 8"/>
          <p:cNvSpPr/>
          <p:nvPr/>
        </p:nvSpPr>
        <p:spPr>
          <a:xfrm rot="1023476">
            <a:off x="1568607" y="2783589"/>
            <a:ext cx="5418484" cy="3272674"/>
          </a:xfrm>
          <a:custGeom>
            <a:avLst/>
            <a:gdLst>
              <a:gd name="connsiteX0" fmla="*/ 1053 w 2805213"/>
              <a:gd name="connsiteY0" fmla="*/ 1874520 h 1874520"/>
              <a:gd name="connsiteX1" fmla="*/ 458253 w 2805213"/>
              <a:gd name="connsiteY1" fmla="*/ 441960 h 1874520"/>
              <a:gd name="connsiteX2" fmla="*/ 2805213 w 2805213"/>
              <a:gd name="connsiteY2" fmla="*/ 0 h 1874520"/>
              <a:gd name="connsiteX0" fmla="*/ 69 w 2804229"/>
              <a:gd name="connsiteY0" fmla="*/ 1874520 h 1874520"/>
              <a:gd name="connsiteX1" fmla="*/ 741155 w 2804229"/>
              <a:gd name="connsiteY1" fmla="*/ 541089 h 1874520"/>
              <a:gd name="connsiteX2" fmla="*/ 2804229 w 2804229"/>
              <a:gd name="connsiteY2" fmla="*/ 0 h 1874520"/>
              <a:gd name="connsiteX0" fmla="*/ 69 w 2837836"/>
              <a:gd name="connsiteY0" fmla="*/ 2299270 h 2299270"/>
              <a:gd name="connsiteX1" fmla="*/ 741155 w 2837836"/>
              <a:gd name="connsiteY1" fmla="*/ 965839 h 2299270"/>
              <a:gd name="connsiteX2" fmla="*/ 2837836 w 2837836"/>
              <a:gd name="connsiteY2" fmla="*/ 0 h 2299270"/>
              <a:gd name="connsiteX0" fmla="*/ 43 w 2837810"/>
              <a:gd name="connsiteY0" fmla="*/ 2299270 h 2299270"/>
              <a:gd name="connsiteX1" fmla="*/ 915942 w 2837810"/>
              <a:gd name="connsiteY1" fmla="*/ 1032681 h 2299270"/>
              <a:gd name="connsiteX2" fmla="*/ 2837810 w 2837810"/>
              <a:gd name="connsiteY2" fmla="*/ 0 h 2299270"/>
              <a:gd name="connsiteX0" fmla="*/ 45 w 2972270"/>
              <a:gd name="connsiteY0" fmla="*/ 2078344 h 2078344"/>
              <a:gd name="connsiteX1" fmla="*/ 915944 w 2972270"/>
              <a:gd name="connsiteY1" fmla="*/ 811755 h 2078344"/>
              <a:gd name="connsiteX2" fmla="*/ 2972270 w 2972270"/>
              <a:gd name="connsiteY2" fmla="*/ 0 h 2078344"/>
              <a:gd name="connsiteX0" fmla="*/ 47 w 3090348"/>
              <a:gd name="connsiteY0" fmla="*/ 2218291 h 2218291"/>
              <a:gd name="connsiteX1" fmla="*/ 915946 w 3090348"/>
              <a:gd name="connsiteY1" fmla="*/ 951702 h 2218291"/>
              <a:gd name="connsiteX2" fmla="*/ 3090348 w 3090348"/>
              <a:gd name="connsiteY2" fmla="*/ 0 h 2218291"/>
              <a:gd name="connsiteX0" fmla="*/ 47 w 3090348"/>
              <a:gd name="connsiteY0" fmla="*/ 2218291 h 2218291"/>
              <a:gd name="connsiteX1" fmla="*/ 915946 w 3090348"/>
              <a:gd name="connsiteY1" fmla="*/ 951702 h 2218291"/>
              <a:gd name="connsiteX2" fmla="*/ 3090348 w 3090348"/>
              <a:gd name="connsiteY2" fmla="*/ 0 h 2218291"/>
              <a:gd name="connsiteX0" fmla="*/ 47 w 3041769"/>
              <a:gd name="connsiteY0" fmla="*/ 2299469 h 2299469"/>
              <a:gd name="connsiteX1" fmla="*/ 915946 w 3041769"/>
              <a:gd name="connsiteY1" fmla="*/ 1032880 h 2299469"/>
              <a:gd name="connsiteX2" fmla="*/ 3041769 w 3041769"/>
              <a:gd name="connsiteY2" fmla="*/ 0 h 2299469"/>
              <a:gd name="connsiteX0" fmla="*/ 45 w 2933590"/>
              <a:gd name="connsiteY0" fmla="*/ 2468789 h 2468789"/>
              <a:gd name="connsiteX1" fmla="*/ 915944 w 2933590"/>
              <a:gd name="connsiteY1" fmla="*/ 1202200 h 2468789"/>
              <a:gd name="connsiteX2" fmla="*/ 2933590 w 2933590"/>
              <a:gd name="connsiteY2" fmla="*/ 0 h 2468789"/>
              <a:gd name="connsiteX0" fmla="*/ 48 w 3135765"/>
              <a:gd name="connsiteY0" fmla="*/ 2256884 h 2256884"/>
              <a:gd name="connsiteX1" fmla="*/ 915947 w 3135765"/>
              <a:gd name="connsiteY1" fmla="*/ 990295 h 2256884"/>
              <a:gd name="connsiteX2" fmla="*/ 3135765 w 3135765"/>
              <a:gd name="connsiteY2" fmla="*/ 0 h 2256884"/>
              <a:gd name="connsiteX0" fmla="*/ 48 w 3135765"/>
              <a:gd name="connsiteY0" fmla="*/ 2256884 h 2256884"/>
              <a:gd name="connsiteX1" fmla="*/ 915947 w 3135765"/>
              <a:gd name="connsiteY1" fmla="*/ 990295 h 2256884"/>
              <a:gd name="connsiteX2" fmla="*/ 3135765 w 3135765"/>
              <a:gd name="connsiteY2" fmla="*/ 0 h 225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35765" h="2256884">
                <a:moveTo>
                  <a:pt x="48" y="2256884"/>
                </a:moveTo>
                <a:cubicBezTo>
                  <a:pt x="-5032" y="1696814"/>
                  <a:pt x="393327" y="1366442"/>
                  <a:pt x="915947" y="990295"/>
                </a:cubicBezTo>
                <a:cubicBezTo>
                  <a:pt x="1438567" y="614148"/>
                  <a:pt x="2840298" y="92852"/>
                  <a:pt x="3135765" y="0"/>
                </a:cubicBezTo>
              </a:path>
            </a:pathLst>
          </a:custGeom>
          <a:noFill/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951678" y="5294007"/>
            <a:ext cx="6929486" cy="158418"/>
          </a:xfrm>
          <a:prstGeom prst="roundRect">
            <a:avLst/>
          </a:prstGeom>
          <a:solidFill>
            <a:schemeClr val="bg1"/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 flipV="1">
            <a:off x="1207789" y="2924944"/>
            <a:ext cx="6140120" cy="2232248"/>
          </a:xfrm>
          <a:prstGeom prst="line">
            <a:avLst/>
          </a:prstGeom>
          <a:ln w="38100" cap="rnd">
            <a:solidFill>
              <a:srgbClr val="0000FF"/>
            </a:solidFill>
            <a:prstDash val="sysDot"/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5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92125" y="188913"/>
            <a:ext cx="554037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>
              <a:tabLst>
                <a:tab pos="0" algn="l"/>
                <a:tab pos="93663" algn="l"/>
              </a:tabLst>
            </a:pPr>
            <a:r>
              <a:rPr lang="en-US" altLang="ko-KR" sz="1600" b="1" dirty="0" smtClean="0"/>
              <a:t>Ⅳ. </a:t>
            </a:r>
            <a:r>
              <a:rPr lang="ko-KR" altLang="en-US" sz="1600" b="1" dirty="0" smtClean="0"/>
              <a:t>한국 사회보장의 정책 과제</a:t>
            </a:r>
          </a:p>
          <a:p>
            <a:pPr marL="179388" indent="-179388" algn="l">
              <a:lnSpc>
                <a:spcPct val="100000"/>
              </a:lnSpc>
              <a:tabLst>
                <a:tab pos="0" algn="l"/>
                <a:tab pos="93663" algn="l"/>
              </a:tabLst>
            </a:pPr>
            <a:endParaRPr lang="ko-KR" altLang="en-US" sz="1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 rot="21600000"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양극화 시대에 대비한 정책적 과제는 사회복지체제의 근본적 역할을 수행하는 합리성과 효율성을 갖춘 체제를 구축하는데 있으며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,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이를 위한 철학적 가치를 포괄하는 원칙의 수립이 필요함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pic>
        <p:nvPicPr>
          <p:cNvPr id="77826" name="Picture 2" descr="http://cfile25.uf.tistory.com/image/15314F4B4F4CD23E09BE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6784" y="4143380"/>
            <a:ext cx="2495550" cy="2257428"/>
          </a:xfrm>
          <a:prstGeom prst="rect">
            <a:avLst/>
          </a:prstGeom>
          <a:noFill/>
        </p:spPr>
      </p:pic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3507122" y="1603960"/>
            <a:ext cx="5588488" cy="667742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사회보험</a:t>
            </a:r>
            <a:r>
              <a:rPr kumimoji="0" lang="en-US" altLang="ko-KR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(1</a:t>
            </a: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차 </a:t>
            </a:r>
            <a:r>
              <a:rPr kumimoji="0" lang="ko-KR" altLang="en-US" sz="1300" b="1" u="sng" dirty="0" err="1" smtClean="0">
                <a:solidFill>
                  <a:schemeClr val="tx2"/>
                </a:solidFill>
                <a:latin typeface="+mn-ea"/>
                <a:ea typeface="+mn-ea"/>
              </a:rPr>
              <a:t>안전망</a:t>
            </a:r>
            <a:r>
              <a:rPr kumimoji="0" lang="en-US" altLang="ko-KR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)</a:t>
            </a: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을 우선 제공하고 탈락자에 대하여 사회부조</a:t>
            </a:r>
            <a:endParaRPr kumimoji="0" lang="en-US" altLang="ko-KR" sz="1300" b="1" u="sng" dirty="0" smtClean="0">
              <a:solidFill>
                <a:schemeClr val="tx2"/>
              </a:solidFill>
              <a:latin typeface="+mn-ea"/>
              <a:ea typeface="+mn-ea"/>
            </a:endParaRPr>
          </a:p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및 </a:t>
            </a:r>
            <a:r>
              <a:rPr lang="ko-KR" altLang="en-US" sz="1300" b="1" u="sng" dirty="0" smtClean="0">
                <a:solidFill>
                  <a:schemeClr val="tx2"/>
                </a:solidFill>
                <a:latin typeface="+mn-ea"/>
              </a:rPr>
              <a:t>사회복지서비스 </a:t>
            </a:r>
            <a:r>
              <a:rPr lang="en-US" altLang="ko-KR" sz="1300" b="1" u="sng" dirty="0" smtClean="0">
                <a:solidFill>
                  <a:schemeClr val="tx2"/>
                </a:solidFill>
                <a:latin typeface="+mn-ea"/>
              </a:rPr>
              <a:t>(2</a:t>
            </a:r>
            <a:r>
              <a:rPr lang="ko-KR" altLang="en-US" sz="1300" b="1" u="sng" dirty="0" smtClean="0">
                <a:solidFill>
                  <a:schemeClr val="tx2"/>
                </a:solidFill>
                <a:latin typeface="+mn-ea"/>
              </a:rPr>
              <a:t>차 </a:t>
            </a:r>
            <a:r>
              <a:rPr lang="ko-KR" altLang="en-US" sz="1300" b="1" u="sng" dirty="0" err="1" smtClean="0">
                <a:solidFill>
                  <a:schemeClr val="tx2"/>
                </a:solidFill>
                <a:latin typeface="+mn-ea"/>
              </a:rPr>
              <a:t>안전망</a:t>
            </a:r>
            <a:r>
              <a:rPr lang="en-US" altLang="ko-KR" sz="1300" b="1" u="sng" dirty="0" smtClean="0">
                <a:solidFill>
                  <a:schemeClr val="tx2"/>
                </a:solidFill>
                <a:latin typeface="+mn-ea"/>
              </a:rPr>
              <a:t>)</a:t>
            </a:r>
            <a:r>
              <a:rPr lang="ko-KR" altLang="en-US" sz="1300" b="1" u="sng" dirty="0" smtClean="0">
                <a:solidFill>
                  <a:schemeClr val="tx2"/>
                </a:solidFill>
                <a:latin typeface="+mn-ea"/>
              </a:rPr>
              <a:t>에서  보완 기능을 수행하도록 함</a:t>
            </a:r>
            <a:endParaRPr kumimoji="0" lang="ko-KR" altLang="en-US" sz="1300" b="1" u="sng" dirty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8" name="순서도: 연결자 7"/>
          <p:cNvSpPr/>
          <p:nvPr/>
        </p:nvSpPr>
        <p:spPr bwMode="auto">
          <a:xfrm>
            <a:off x="3380570" y="1812913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>
                <a:solidFill>
                  <a:srgbClr val="FFFFFF"/>
                </a:solidFill>
                <a:latin typeface="+mn-ea"/>
              </a:rPr>
              <a:t>1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3507122" y="2457440"/>
            <a:ext cx="5588488" cy="614370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dirty="0" err="1" smtClean="0">
                <a:solidFill>
                  <a:srgbClr val="000000"/>
                </a:solidFill>
                <a:latin typeface="+mn-ea"/>
                <a:ea typeface="+mn-ea"/>
              </a:rPr>
              <a:t>공적영역에서</a:t>
            </a:r>
            <a:r>
              <a:rPr kumimoji="0" lang="ko-KR" altLang="en-US" sz="1300" b="1" dirty="0" smtClean="0">
                <a:solidFill>
                  <a:srgbClr val="000000"/>
                </a:solidFill>
                <a:latin typeface="+mn-ea"/>
                <a:ea typeface="+mn-ea"/>
              </a:rPr>
              <a:t> 기초생계 보장을 위한 빈곤위험 제거를 우선으로</a:t>
            </a:r>
            <a:r>
              <a:rPr kumimoji="0" lang="en-US" altLang="ko-KR" sz="1300" b="1" dirty="0" smtClean="0">
                <a:solidFill>
                  <a:srgbClr val="000000"/>
                </a:solidFill>
                <a:latin typeface="+mn-ea"/>
                <a:ea typeface="+mn-ea"/>
              </a:rPr>
              <a:t>, </a:t>
            </a:r>
          </a:p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lang="ko-KR" altLang="en-US" sz="1300" b="1" dirty="0" smtClean="0">
                <a:solidFill>
                  <a:srgbClr val="000000"/>
                </a:solidFill>
                <a:latin typeface="+mn-ea"/>
              </a:rPr>
              <a:t>단계적 </a:t>
            </a:r>
            <a:r>
              <a:rPr kumimoji="0" lang="ko-KR" altLang="en-US" sz="1300" b="1" dirty="0" smtClean="0">
                <a:solidFill>
                  <a:srgbClr val="000000"/>
                </a:solidFill>
                <a:latin typeface="+mn-ea"/>
                <a:ea typeface="+mn-ea"/>
              </a:rPr>
              <a:t>상위욕구 보장은 기업 또는 개인자율</a:t>
            </a:r>
            <a:r>
              <a:rPr kumimoji="0" lang="en-US" altLang="ko-KR" sz="1300" b="1" dirty="0" smtClean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kumimoji="0" lang="ko-KR" altLang="en-US" sz="1300" b="1" dirty="0" smtClean="0">
                <a:solidFill>
                  <a:srgbClr val="000000"/>
                </a:solidFill>
                <a:latin typeface="+mn-ea"/>
                <a:ea typeface="+mn-ea"/>
              </a:rPr>
              <a:t>최소한의 규정</a:t>
            </a:r>
            <a:r>
              <a:rPr kumimoji="0" lang="en-US" altLang="ko-KR" sz="1300" b="1" dirty="0" smtClean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r>
              <a:rPr kumimoji="0" lang="ko-KR" altLang="en-US" sz="1300" b="1" dirty="0" smtClean="0">
                <a:solidFill>
                  <a:srgbClr val="000000"/>
                </a:solidFill>
                <a:latin typeface="+mn-ea"/>
                <a:ea typeface="+mn-ea"/>
              </a:rPr>
              <a:t>로 추진함</a:t>
            </a:r>
            <a:endParaRPr kumimoji="0" lang="ko-KR" altLang="en-US" sz="1300" b="1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10" name="순서도: 연결자 9"/>
          <p:cNvSpPr/>
          <p:nvPr/>
        </p:nvSpPr>
        <p:spPr bwMode="auto">
          <a:xfrm>
            <a:off x="3380570" y="2623527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2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063774" y="1556792"/>
            <a:ext cx="2143140" cy="1471628"/>
          </a:xfrm>
          <a:prstGeom prst="roundRect">
            <a:avLst/>
          </a:prstGeom>
          <a:solidFill>
            <a:schemeClr val="accent2"/>
          </a:solidFill>
          <a:ln w="25400">
            <a:solidFill>
              <a:schemeClr val="tx1"/>
            </a:solidFill>
          </a:ln>
          <a:effectLst>
            <a:innerShdw blurRad="114300">
              <a:schemeClr val="bg1"/>
            </a:innerShdw>
          </a:effectLst>
          <a:scene3d>
            <a:camera prst="orthographicFront"/>
            <a:lightRig rig="threePt" dir="t"/>
          </a:scene3d>
          <a:sp3d extrusionH="76200">
            <a:bevelT w="88900" h="88900"/>
            <a:extrusionClr>
              <a:schemeClr val="bg1"/>
            </a:extrusion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</a:rPr>
              <a:t>사회보장 정책</a:t>
            </a:r>
            <a:endParaRPr lang="en-US" altLang="ko-KR" sz="2000" b="1" dirty="0" smtClean="0">
              <a:solidFill>
                <a:schemeClr val="bg1"/>
              </a:solidFill>
            </a:endParaRPr>
          </a:p>
          <a:p>
            <a:pPr algn="ctr"/>
            <a:r>
              <a:rPr lang="en-US" altLang="ko-KR" sz="2000" b="1" dirty="0" smtClean="0">
                <a:solidFill>
                  <a:schemeClr val="bg1"/>
                </a:solidFill>
              </a:rPr>
              <a:t>8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가지 원칙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21"/>
          <p:cNvSpPr>
            <a:spLocks noChangeArrowheads="1"/>
          </p:cNvSpPr>
          <p:nvPr/>
        </p:nvSpPr>
        <p:spPr bwMode="auto">
          <a:xfrm>
            <a:off x="1279798" y="3284984"/>
            <a:ext cx="5588488" cy="385764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사회보장의 정책순위는 예방 </a:t>
            </a:r>
            <a:r>
              <a:rPr kumimoji="0" lang="en-US" altLang="ko-KR" sz="1300" b="1" u="sng" dirty="0" smtClean="0">
                <a:solidFill>
                  <a:schemeClr val="tx2"/>
                </a:solidFill>
                <a:latin typeface="+mn-ea"/>
                <a:ea typeface="+mn-ea"/>
                <a:sym typeface="Wingdings" pitchFamily="2" charset="2"/>
              </a:rPr>
              <a:t> </a:t>
            </a: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  <a:sym typeface="Wingdings" pitchFamily="2" charset="2"/>
              </a:rPr>
              <a:t>재활 </a:t>
            </a:r>
            <a:r>
              <a:rPr kumimoji="0" lang="en-US" altLang="ko-KR" sz="1300" b="1" u="sng" dirty="0" smtClean="0">
                <a:solidFill>
                  <a:schemeClr val="tx2"/>
                </a:solidFill>
                <a:latin typeface="+mn-ea"/>
                <a:ea typeface="+mn-ea"/>
                <a:sym typeface="Wingdings" pitchFamily="2" charset="2"/>
              </a:rPr>
              <a:t> </a:t>
            </a: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  <a:sym typeface="Wingdings" pitchFamily="2" charset="2"/>
              </a:rPr>
              <a:t>보호 순으로 접근함</a:t>
            </a:r>
            <a:r>
              <a:rPr kumimoji="0" lang="en-US" altLang="ko-KR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 </a:t>
            </a:r>
          </a:p>
        </p:txBody>
      </p:sp>
      <p:sp>
        <p:nvSpPr>
          <p:cNvPr id="13" name="순서도: 연결자 12"/>
          <p:cNvSpPr/>
          <p:nvPr/>
        </p:nvSpPr>
        <p:spPr bwMode="auto">
          <a:xfrm>
            <a:off x="1151706" y="3371850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3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24" name="Rectangle 21"/>
          <p:cNvSpPr>
            <a:spLocks noChangeArrowheads="1"/>
          </p:cNvSpPr>
          <p:nvPr/>
        </p:nvSpPr>
        <p:spPr bwMode="auto">
          <a:xfrm>
            <a:off x="1278262" y="3814764"/>
            <a:ext cx="5588488" cy="385764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비용 손실의 보장은 소득 손실의 보장에 우선함</a:t>
            </a:r>
            <a:endParaRPr kumimoji="0" lang="en-US" altLang="ko-KR" sz="1300" b="1" u="sng" dirty="0" smtClean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25" name="순서도: 연결자 24"/>
          <p:cNvSpPr/>
          <p:nvPr/>
        </p:nvSpPr>
        <p:spPr bwMode="auto">
          <a:xfrm>
            <a:off x="1151710" y="3886202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4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26" name="Rectangle 21"/>
          <p:cNvSpPr>
            <a:spLocks noChangeArrowheads="1"/>
          </p:cNvSpPr>
          <p:nvPr/>
        </p:nvSpPr>
        <p:spPr bwMode="auto">
          <a:xfrm>
            <a:off x="1292544" y="4343406"/>
            <a:ext cx="5588488" cy="385764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이익집단이나 정치적 압력의 구축이 어려운 계층을 우선 보호함</a:t>
            </a:r>
            <a:endParaRPr kumimoji="0" lang="en-US" altLang="ko-KR" sz="1300" b="1" u="sng" dirty="0" smtClean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27" name="순서도: 연결자 26"/>
          <p:cNvSpPr/>
          <p:nvPr/>
        </p:nvSpPr>
        <p:spPr bwMode="auto">
          <a:xfrm>
            <a:off x="1165992" y="4414844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5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28" name="Rectangle 21"/>
          <p:cNvSpPr>
            <a:spLocks noChangeArrowheads="1"/>
          </p:cNvSpPr>
          <p:nvPr/>
        </p:nvSpPr>
        <p:spPr bwMode="auto">
          <a:xfrm>
            <a:off x="1292548" y="4857758"/>
            <a:ext cx="5588488" cy="385764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사회보장 결과로 소득계층 상하순위 변동이 없도록 함</a:t>
            </a:r>
            <a:endParaRPr kumimoji="0" lang="en-US" altLang="ko-KR" sz="1300" b="1" u="sng" dirty="0" smtClean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29" name="순서도: 연결자 28"/>
          <p:cNvSpPr/>
          <p:nvPr/>
        </p:nvSpPr>
        <p:spPr bwMode="auto">
          <a:xfrm>
            <a:off x="1165996" y="4929196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6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30" name="Rectangle 21"/>
          <p:cNvSpPr>
            <a:spLocks noChangeArrowheads="1"/>
          </p:cNvSpPr>
          <p:nvPr/>
        </p:nvSpPr>
        <p:spPr bwMode="auto">
          <a:xfrm>
            <a:off x="1292548" y="5357828"/>
            <a:ext cx="5588488" cy="385764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dirty="0" smtClean="0">
                <a:solidFill>
                  <a:srgbClr val="000000"/>
                </a:solidFill>
                <a:latin typeface="+mn-ea"/>
                <a:ea typeface="+mn-ea"/>
              </a:rPr>
              <a:t>사회보장에 의한 부의 축적현상이 없도록 함</a:t>
            </a:r>
            <a:endParaRPr kumimoji="0" lang="en-US" altLang="ko-KR" sz="1300" b="1" dirty="0" smtClean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31" name="순서도: 연결자 30"/>
          <p:cNvSpPr/>
          <p:nvPr/>
        </p:nvSpPr>
        <p:spPr bwMode="auto">
          <a:xfrm>
            <a:off x="1165996" y="5429266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7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32" name="Rectangle 21"/>
          <p:cNvSpPr>
            <a:spLocks noChangeArrowheads="1"/>
          </p:cNvSpPr>
          <p:nvPr/>
        </p:nvSpPr>
        <p:spPr bwMode="auto">
          <a:xfrm>
            <a:off x="1292552" y="5872180"/>
            <a:ext cx="5588488" cy="385764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과소 및 과잉보장의 요소를 제거함으로써 보장의 적절성을 확보함</a:t>
            </a:r>
            <a:endParaRPr kumimoji="0" lang="en-US" altLang="ko-KR" sz="1300" b="1" u="sng" dirty="0" smtClean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33" name="순서도: 연결자 32"/>
          <p:cNvSpPr/>
          <p:nvPr/>
        </p:nvSpPr>
        <p:spPr bwMode="auto">
          <a:xfrm>
            <a:off x="1166000" y="5943618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8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1666058" y="6357958"/>
            <a:ext cx="53578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1100" dirty="0" smtClean="0"/>
              <a:t>자료</a:t>
            </a:r>
            <a:r>
              <a:rPr lang="en-US" altLang="ko-KR" sz="1100" dirty="0" smtClean="0"/>
              <a:t>: </a:t>
            </a:r>
            <a:r>
              <a:rPr lang="en-US" altLang="ko-KR" sz="1100" dirty="0" err="1" smtClean="0"/>
              <a:t>kimjinsoo</a:t>
            </a:r>
            <a:r>
              <a:rPr lang="en-US" altLang="ko-KR" sz="1100" dirty="0" smtClean="0"/>
              <a:t>, ISSA(2010) international conference Social policy &amp; Strategy.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/>
              <a:t>Ⅳ. </a:t>
            </a:r>
            <a:r>
              <a:rPr lang="ko-KR" altLang="en-US" sz="1600" b="1" dirty="0"/>
              <a:t>한국 사회보장의 정책 </a:t>
            </a:r>
            <a:r>
              <a:rPr lang="ko-KR" altLang="en-US" sz="1600" b="1" dirty="0" smtClean="0"/>
              <a:t>과제</a:t>
            </a:r>
            <a:endParaRPr lang="ko-KR" altLang="en-US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71686" y="692696"/>
            <a:ext cx="993073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+mn-ea"/>
              </a:rPr>
              <a:t>  </a:t>
            </a:r>
            <a:r>
              <a:rPr lang="en-US" altLang="ko-KR" b="1" dirty="0" smtClean="0">
                <a:latin typeface="+mn-ea"/>
              </a:rPr>
              <a:t>1. </a:t>
            </a:r>
            <a:r>
              <a:rPr lang="ko-KR" altLang="en-US" b="1" dirty="0" smtClean="0">
                <a:latin typeface="+mn-ea"/>
              </a:rPr>
              <a:t>국민연금</a:t>
            </a:r>
            <a:r>
              <a:rPr lang="en-US" altLang="ko-KR" b="1" dirty="0" smtClean="0">
                <a:latin typeface="+mn-ea"/>
              </a:rPr>
              <a:t>: </a:t>
            </a:r>
            <a:r>
              <a:rPr lang="ko-KR" altLang="en-US" b="1" dirty="0" smtClean="0">
                <a:latin typeface="+mn-ea"/>
              </a:rPr>
              <a:t>노후보장기능과 재정안정기능의 </a:t>
            </a:r>
            <a:r>
              <a:rPr lang="ko-KR" altLang="en-US" b="1" dirty="0" smtClean="0">
                <a:latin typeface="+mn-ea"/>
              </a:rPr>
              <a:t>조화</a:t>
            </a:r>
            <a:endParaRPr lang="en-US" altLang="ko-KR" b="1" dirty="0" smtClean="0">
              <a:latin typeface="+mn-e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cs typeface="함초롬돋움" panose="020B0604000101010101" pitchFamily="50" charset="-127"/>
              </a:rPr>
              <a:t>현재 </a:t>
            </a:r>
            <a:r>
              <a:rPr lang="ko-KR" altLang="en-US" sz="1600" dirty="0" smtClean="0">
                <a:cs typeface="함초롬돋움" panose="020B0604000101010101" pitchFamily="50" charset="-127"/>
              </a:rPr>
              <a:t>국민연금 급여수준은 매우 낮음 </a:t>
            </a:r>
            <a:r>
              <a:rPr lang="en-US" altLang="ko-KR" sz="1600" dirty="0" smtClean="0">
                <a:cs typeface="함초롬돋움" panose="020B0604000101010101" pitchFamily="50" charset="-127"/>
              </a:rPr>
              <a:t>: </a:t>
            </a:r>
            <a:r>
              <a:rPr lang="ko-KR" altLang="en-US" sz="1600" dirty="0" smtClean="0">
                <a:cs typeface="함초롬돋움" panose="020B0604000101010101" pitchFamily="50" charset="-127"/>
              </a:rPr>
              <a:t>수급자의 절반 이상이 최저생계비 이하</a:t>
            </a:r>
            <a:endParaRPr lang="en-US" altLang="ko-KR" sz="1600" dirty="0" smtClean="0">
              <a:cs typeface="함초롬돋움" panose="020B0604000101010101" pitchFamily="50" charset="-127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cs typeface="함초롬돋움" panose="020B0604000101010101" pitchFamily="50" charset="-127"/>
              </a:rPr>
              <a:t>재정적자 발생 예상 </a:t>
            </a:r>
            <a:r>
              <a:rPr lang="en-US" altLang="ko-KR" sz="1600" dirty="0" smtClean="0">
                <a:cs typeface="함초롬돋움" panose="020B0604000101010101" pitchFamily="50" charset="-127"/>
              </a:rPr>
              <a:t>(2045</a:t>
            </a:r>
            <a:r>
              <a:rPr lang="ko-KR" altLang="en-US" sz="1600" dirty="0" smtClean="0">
                <a:cs typeface="함초롬돋움" panose="020B0604000101010101" pitchFamily="50" charset="-127"/>
              </a:rPr>
              <a:t>년 적자</a:t>
            </a:r>
            <a:r>
              <a:rPr lang="en-US" altLang="ko-KR" sz="1600" dirty="0" smtClean="0">
                <a:cs typeface="함초롬돋움" panose="020B0604000101010101" pitchFamily="50" charset="-127"/>
              </a:rPr>
              <a:t>, 2063</a:t>
            </a:r>
            <a:r>
              <a:rPr lang="ko-KR" altLang="en-US" sz="1600" dirty="0" smtClean="0">
                <a:cs typeface="함초롬돋움" panose="020B0604000101010101" pitchFamily="50" charset="-127"/>
              </a:rPr>
              <a:t>년 기금고갈</a:t>
            </a:r>
            <a:r>
              <a:rPr lang="en-US" altLang="ko-KR" sz="1600" dirty="0" smtClean="0">
                <a:cs typeface="함초롬돋움" panose="020B0604000101010101" pitchFamily="50" charset="-127"/>
              </a:rPr>
              <a:t>)</a:t>
            </a:r>
          </a:p>
          <a:p>
            <a:pPr lvl="1"/>
            <a:r>
              <a:rPr lang="en-US" altLang="ko-KR" sz="1600" dirty="0"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cs typeface="함초롬돋움" panose="020B0604000101010101" pitchFamily="50" charset="-127"/>
              </a:rPr>
              <a:t>   - </a:t>
            </a:r>
            <a:r>
              <a:rPr lang="ko-KR" altLang="en-US" sz="1600" dirty="0" err="1" smtClean="0">
                <a:cs typeface="함초롬돋움" panose="020B0604000101010101" pitchFamily="50" charset="-127"/>
              </a:rPr>
              <a:t>보험료율</a:t>
            </a:r>
            <a:r>
              <a:rPr lang="ko-KR" altLang="en-US" sz="1600" dirty="0" smtClean="0"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cs typeface="함초롬돋움" panose="020B0604000101010101" pitchFamily="50" charset="-127"/>
              </a:rPr>
              <a:t>9%</a:t>
            </a:r>
            <a:r>
              <a:rPr lang="ko-KR" altLang="en-US" sz="1600" dirty="0" smtClean="0">
                <a:cs typeface="함초롬돋움" panose="020B0604000101010101" pitchFamily="50" charset="-127"/>
              </a:rPr>
              <a:t>에서</a:t>
            </a:r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13%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로의 인상은 시행착오적 발상일 수 있음</a:t>
            </a:r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.</a:t>
            </a:r>
            <a:endParaRPr lang="en-US" altLang="ko-KR" sz="1600" dirty="0"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pPr lvl="1"/>
            <a:endParaRPr lang="en-US" altLang="ko-KR" sz="1600" dirty="0" smtClean="0"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pPr lvl="1"/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1) 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부과대상소득 </a:t>
            </a:r>
            <a:r>
              <a:rPr lang="ko-KR" altLang="en-US" sz="1600" dirty="0" err="1" smtClean="0">
                <a:cs typeface="함초롬돋움" panose="020B0604000101010101" pitchFamily="50" charset="-127"/>
                <a:sym typeface="Wingdings" panose="05000000000000000000" pitchFamily="2" charset="2"/>
              </a:rPr>
              <a:t>상한액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‘434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만원</a:t>
            </a:r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’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을 </a:t>
            </a:r>
            <a:r>
              <a:rPr lang="en-US" altLang="ko-KR" sz="1600" b="1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2</a:t>
            </a:r>
            <a:r>
              <a:rPr lang="ko-KR" altLang="en-US" sz="1600" b="1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배로 </a:t>
            </a:r>
            <a:r>
              <a:rPr lang="ko-KR" altLang="en-US" sz="1600" b="1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인상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하면 </a:t>
            </a:r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u="sng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</a:t>
            </a:r>
            <a:r>
              <a:rPr lang="ko-KR" altLang="en-US" sz="1600" u="sng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600" u="sng" dirty="0" err="1" smtClean="0">
                <a:cs typeface="함초롬돋움" panose="020B0604000101010101" pitchFamily="50" charset="-127"/>
                <a:sym typeface="Wingdings" panose="05000000000000000000" pitchFamily="2" charset="2"/>
              </a:rPr>
              <a:t>보험료율</a:t>
            </a:r>
            <a:r>
              <a:rPr lang="ko-KR" altLang="en-US" sz="1600" u="sng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u="sng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3 - 4%</a:t>
            </a:r>
            <a:r>
              <a:rPr lang="ko-KR" altLang="en-US" sz="1600" u="sng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인상효과</a:t>
            </a:r>
            <a:endParaRPr lang="en-US" altLang="ko-KR" sz="1600" u="sng" dirty="0" smtClean="0"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pPr lvl="1"/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2) </a:t>
            </a:r>
            <a:r>
              <a:rPr lang="ko-KR" altLang="en-US" sz="1600" b="1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최저연금과 최고연금제도 </a:t>
            </a:r>
            <a:r>
              <a:rPr lang="ko-KR" altLang="en-US" sz="1600" b="1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도입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재정문제 해결</a:t>
            </a:r>
            <a:endParaRPr lang="en-US" altLang="ko-KR" sz="1600" dirty="0" smtClean="0"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pPr lvl="1"/>
            <a:endParaRPr lang="en-US" altLang="ko-KR" sz="1600" dirty="0"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r>
              <a:rPr lang="en-US" altLang="ko-KR" b="1" dirty="0" smtClean="0">
                <a:latin typeface="+mn-ea"/>
              </a:rPr>
              <a:t>  2</a:t>
            </a:r>
            <a:r>
              <a:rPr lang="en-US" altLang="ko-KR" b="1" dirty="0">
                <a:latin typeface="+mn-ea"/>
              </a:rPr>
              <a:t>. </a:t>
            </a:r>
            <a:r>
              <a:rPr lang="ko-KR" altLang="en-US" b="1" dirty="0" smtClean="0">
                <a:latin typeface="+mn-ea"/>
              </a:rPr>
              <a:t>건강보험</a:t>
            </a:r>
            <a:endParaRPr lang="en-US" altLang="ko-KR" b="1" dirty="0" smtClean="0">
              <a:latin typeface="+mn-ea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latin typeface="+mn-ea"/>
                <a:ea typeface="함초롬돋움" panose="020B0604000101010101" pitchFamily="50" charset="-127"/>
                <a:cs typeface="함초롬돋움" panose="020B0604000101010101" pitchFamily="50" charset="-127"/>
              </a:rPr>
              <a:t>본</a:t>
            </a:r>
            <a:r>
              <a:rPr lang="ko-KR" altLang="en-US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</a:rPr>
              <a:t>인부담비중의 과다 </a:t>
            </a:r>
            <a:r>
              <a:rPr lang="en-US" altLang="ko-KR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</a:rPr>
              <a:t>전체 </a:t>
            </a:r>
            <a:r>
              <a:rPr lang="ko-KR" altLang="en-US" sz="1600" b="1" dirty="0">
                <a:ea typeface="함초롬돋움" panose="020B0604000101010101" pitchFamily="50" charset="-127"/>
                <a:cs typeface="함초롬돋움" panose="020B0604000101010101" pitchFamily="50" charset="-127"/>
              </a:rPr>
              <a:t>진료비의 </a:t>
            </a:r>
            <a:r>
              <a:rPr lang="en-US" altLang="ko-KR" sz="1600" b="1" dirty="0">
                <a:ea typeface="함초롬돋움" panose="020B0604000101010101" pitchFamily="50" charset="-127"/>
                <a:cs typeface="함초롬돋움" panose="020B0604000101010101" pitchFamily="50" charset="-127"/>
              </a:rPr>
              <a:t>35%</a:t>
            </a:r>
            <a:r>
              <a:rPr lang="ko-KR" altLang="en-US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</a:rPr>
              <a:t>이상</a:t>
            </a:r>
            <a:r>
              <a:rPr lang="en-US" altLang="ko-KR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</a:rPr>
              <a:t>  </a:t>
            </a:r>
            <a:endParaRPr lang="en-US" altLang="ko-KR" sz="1600" b="1" dirty="0" smtClean="0"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endParaRPr lang="en-US" altLang="ko-KR" sz="1600" dirty="0" smtClean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r>
              <a:rPr lang="en-US" altLang="ko-KR" sz="1600" dirty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  1) 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본인부담 </a:t>
            </a:r>
            <a:r>
              <a:rPr lang="ko-KR" altLang="en-US" sz="1600" dirty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상한제의 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활성화</a:t>
            </a:r>
            <a:endParaRPr lang="en-US" altLang="ko-KR" sz="1600" dirty="0" smtClean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r>
              <a:rPr lang="en-US" altLang="ko-KR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     - 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현행 </a:t>
            </a:r>
            <a:r>
              <a:rPr lang="ko-KR" altLang="en-US" sz="1600" dirty="0" err="1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소득분위별</a:t>
            </a:r>
            <a:r>
              <a:rPr lang="ko-KR" altLang="en-US" sz="1600" dirty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본인부담 </a:t>
            </a:r>
            <a:r>
              <a:rPr lang="ko-KR" altLang="en-US" sz="1600" dirty="0" err="1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상한제는</a:t>
            </a:r>
            <a:r>
              <a:rPr lang="ko-KR" altLang="en-US" sz="1600" dirty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실제 수급자의 </a:t>
            </a:r>
            <a:r>
              <a:rPr lang="en-US" altLang="ko-KR" sz="1600" dirty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1</a:t>
            </a:r>
            <a:r>
              <a:rPr lang="en-US" altLang="ko-KR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%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에서 </a:t>
            </a:r>
            <a:r>
              <a:rPr lang="en-US" altLang="ko-KR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10% 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수준으로 확대</a:t>
            </a:r>
            <a:endParaRPr lang="en-US" altLang="ko-KR" sz="1600" dirty="0" smtClean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r>
              <a:rPr lang="en-US" altLang="ko-KR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   2) 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본인부담비중의 </a:t>
            </a:r>
            <a:r>
              <a:rPr lang="en-US" altLang="ko-KR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20% 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수준 축소</a:t>
            </a:r>
            <a:r>
              <a:rPr lang="en-US" altLang="ko-KR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  </a:t>
            </a:r>
          </a:p>
          <a:p>
            <a:endParaRPr lang="en-US" altLang="ko-KR" sz="1600" dirty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r>
              <a:rPr lang="en-US" altLang="ko-KR" b="1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  3. </a:t>
            </a:r>
            <a:r>
              <a:rPr lang="ko-KR" altLang="en-US" b="1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산재보험</a:t>
            </a:r>
            <a:endParaRPr lang="en-US" altLang="ko-KR" b="1" dirty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산재보험을 사회보험으로 운영하는 국가는 산재예방으로 재정안정 해결</a:t>
            </a:r>
            <a:endParaRPr lang="en-US" altLang="ko-KR" sz="1600" dirty="0" smtClean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endParaRPr lang="en-US" altLang="ko-KR" dirty="0" smtClean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r>
              <a:rPr lang="en-US" altLang="ko-KR" b="1" dirty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</a:t>
            </a:r>
            <a:r>
              <a:rPr lang="en-US" altLang="ko-KR" b="1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 4. </a:t>
            </a:r>
            <a:r>
              <a:rPr lang="ko-KR" altLang="en-US" b="1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고용보험</a:t>
            </a:r>
            <a:endParaRPr lang="en-US" altLang="ko-KR" b="1" dirty="0" smtClean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실업급여 및 실업수당 그리고 </a:t>
            </a:r>
            <a:r>
              <a:rPr lang="ko-KR" altLang="en-US" sz="1600" dirty="0" err="1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싷업부조의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조화로운 연계 및 조정</a:t>
            </a:r>
            <a:endParaRPr lang="en-US" altLang="ko-KR" sz="1600" dirty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6605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/>
              <a:t>Ⅳ. </a:t>
            </a:r>
            <a:r>
              <a:rPr lang="ko-KR" altLang="en-US" sz="1600" b="1" dirty="0"/>
              <a:t>한국 사회보장의 정책 과제</a:t>
            </a:r>
          </a:p>
          <a:p>
            <a:pPr>
              <a:spcBef>
                <a:spcPct val="0"/>
              </a:spcBef>
              <a:defRPr/>
            </a:pPr>
            <a:endParaRPr lang="en-US" altLang="ko-KR" sz="1600" b="1" dirty="0"/>
          </a:p>
        </p:txBody>
      </p:sp>
      <p:grpSp>
        <p:nvGrpSpPr>
          <p:cNvPr id="5" name="그룹 4"/>
          <p:cNvGrpSpPr/>
          <p:nvPr/>
        </p:nvGrpSpPr>
        <p:grpSpPr>
          <a:xfrm>
            <a:off x="-4899645" y="1456621"/>
            <a:ext cx="4968552" cy="2135778"/>
            <a:chOff x="4304134" y="1844824"/>
            <a:chExt cx="4968552" cy="2135778"/>
          </a:xfrm>
        </p:grpSpPr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4304134" y="2636912"/>
              <a:ext cx="4714908" cy="134369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4D4D4D"/>
              </a:outerShdw>
            </a:effectLst>
          </p:spPr>
          <p:txBody>
            <a:bodyPr lIns="72000" tIns="72000" rIns="72000" bIns="72000"/>
            <a:lstStyle/>
            <a:p>
              <a:pPr marL="187325" indent="-187325" eaLnBrk="1" hangingPunct="1">
                <a:spcBef>
                  <a:spcPct val="20000"/>
                </a:spcBef>
                <a:buClr>
                  <a:srgbClr val="5F5F5F"/>
                </a:buClr>
                <a:buSzPct val="85000"/>
                <a:buFont typeface="Wingdings" pitchFamily="2" charset="2"/>
                <a:buNone/>
                <a:defRPr/>
              </a:pPr>
              <a:r>
                <a:rPr kumimoji="1" lang="en-GB" altLang="ko-KR" sz="1000" b="0"/>
                <a:t> </a:t>
              </a:r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4304134" y="2204864"/>
              <a:ext cx="4714908" cy="431801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4D4D4D"/>
              </a:outerShdw>
            </a:effectLst>
          </p:spPr>
          <p:txBody>
            <a:bodyPr lIns="0" tIns="0" rIns="0" bIns="0" anchor="ctr" anchorCtr="1"/>
            <a:lstStyle/>
            <a:p>
              <a:pPr algn="ctr">
                <a:spcBef>
                  <a:spcPct val="50000"/>
                </a:spcBef>
                <a:defRPr/>
              </a:pPr>
              <a:r>
                <a:rPr lang="ko-KR" altLang="en-US" sz="1600" b="1" dirty="0" smtClean="0">
                  <a:solidFill>
                    <a:schemeClr val="bg1"/>
                  </a:solidFill>
                </a:rPr>
                <a:t>한국에 대한 함의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Rectangle 38"/>
            <p:cNvSpPr>
              <a:spLocks noChangeArrowheads="1"/>
            </p:cNvSpPr>
            <p:nvPr/>
          </p:nvSpPr>
          <p:spPr bwMode="auto">
            <a:xfrm>
              <a:off x="4629216" y="1844824"/>
              <a:ext cx="4643470" cy="20446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86356" tIns="43178" rIns="86356" bIns="43178">
              <a:spAutoFit/>
            </a:bodyPr>
            <a:lstStyle/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  <a:buFont typeface="Wingdings" pitchFamily="2" charset="2"/>
                <a:buChar char="§"/>
              </a:pPr>
              <a:endParaRPr lang="en-US" altLang="ko-KR" sz="1600" b="1" dirty="0" smtClean="0"/>
            </a:p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  <a:buFont typeface="Wingdings" pitchFamily="2" charset="2"/>
                <a:buChar char="§"/>
              </a:pPr>
              <a:endParaRPr lang="en-US" altLang="ko-KR" sz="1600" b="1" dirty="0" smtClean="0"/>
            </a:p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</a:pPr>
              <a:endParaRPr lang="en-US" altLang="ko-KR" sz="1600" b="1" dirty="0" smtClean="0"/>
            </a:p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  <a:buFont typeface="Wingdings" pitchFamily="2" charset="2"/>
                <a:buChar char="§"/>
              </a:pPr>
              <a:r>
                <a:rPr lang="en-US" altLang="ko-KR" sz="1600" b="1" dirty="0" smtClean="0"/>
                <a:t> </a:t>
              </a:r>
              <a:r>
                <a:rPr lang="ko-KR" altLang="en-US" sz="1400" b="1" dirty="0" smtClean="0"/>
                <a:t>장기적으로 사회복지 재정을 선진국 수준 </a:t>
              </a:r>
              <a:r>
                <a:rPr lang="en-US" altLang="ko-KR" sz="1400" b="1" dirty="0" smtClean="0"/>
                <a:t>(20~25%)</a:t>
              </a:r>
              <a:r>
                <a:rPr lang="ko-KR" altLang="en-US" sz="1400" b="1" dirty="0" smtClean="0"/>
                <a:t>으로 발달시키되 무조건적 증가가 이루어지지 않도록 시행착오 예방</a:t>
              </a:r>
              <a:endParaRPr lang="en-US" altLang="ko-KR" sz="1400" b="1" dirty="0" smtClean="0"/>
            </a:p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</a:pPr>
              <a:r>
                <a:rPr lang="en-US" altLang="ko-KR" sz="1400" b="1" dirty="0" smtClean="0"/>
                <a:t>   (</a:t>
              </a:r>
              <a:r>
                <a:rPr lang="ko-KR" altLang="en-US" sz="1400" b="1" dirty="0" smtClean="0"/>
                <a:t>지출구조의</a:t>
              </a:r>
              <a:r>
                <a:rPr lang="en-US" altLang="ko-KR" sz="1400" b="1" dirty="0" smtClean="0"/>
                <a:t> </a:t>
              </a:r>
              <a:r>
                <a:rPr lang="ko-KR" altLang="en-US" sz="1400" b="1" dirty="0" smtClean="0"/>
                <a:t>건전성 확보</a:t>
              </a:r>
              <a:r>
                <a:rPr lang="en-US" altLang="ko-KR" sz="1400" b="1" dirty="0" smtClean="0"/>
                <a:t>)</a:t>
              </a: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-68715" y="1168589"/>
            <a:ext cx="10277505" cy="4657581"/>
            <a:chOff x="-68715" y="908720"/>
            <a:chExt cx="10277505" cy="4657581"/>
          </a:xfrm>
        </p:grpSpPr>
        <p:sp>
          <p:nvSpPr>
            <p:cNvPr id="16" name="직사각형 15"/>
            <p:cNvSpPr/>
            <p:nvPr/>
          </p:nvSpPr>
          <p:spPr>
            <a:xfrm>
              <a:off x="-68715" y="908720"/>
              <a:ext cx="10277505" cy="57606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22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5662" y="965041"/>
              <a:ext cx="9930730" cy="460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/>
                <a:t>  </a:t>
              </a:r>
              <a:r>
                <a:rPr lang="en-US" altLang="ko-KR" sz="2400" b="1" dirty="0"/>
                <a:t>2</a:t>
              </a:r>
              <a:r>
                <a:rPr lang="en-US" altLang="ko-KR" sz="2400" b="1" dirty="0" smtClean="0"/>
                <a:t>. </a:t>
              </a:r>
              <a:r>
                <a:rPr lang="ko-KR" altLang="en-US" sz="2400" b="1" dirty="0" smtClean="0"/>
                <a:t>민간부문의 핵심은 </a:t>
              </a:r>
              <a:r>
                <a:rPr lang="en-US" altLang="ko-KR" sz="2400" b="1" dirty="0" smtClean="0"/>
                <a:t>‘</a:t>
              </a:r>
              <a:r>
                <a:rPr lang="ko-KR" altLang="en-US" sz="2400" b="1" dirty="0" smtClean="0"/>
                <a:t>자원봉사</a:t>
              </a:r>
              <a:r>
                <a:rPr lang="en-US" altLang="ko-KR" sz="2400" b="1" dirty="0" smtClean="0"/>
                <a:t>’</a:t>
              </a:r>
            </a:p>
            <a:p>
              <a:r>
                <a:rPr lang="en-US" altLang="ko-KR" sz="2800" b="1" dirty="0" smtClean="0">
                  <a:cs typeface="함초롬돋움" panose="020B0604000101010101" pitchFamily="50" charset="-127"/>
                </a:rPr>
                <a:t>	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ko-KR" altLang="en-US" sz="2400" dirty="0" smtClean="0">
                  <a:cs typeface="함초롬돋움" panose="020B0604000101010101" pitchFamily="50" charset="-127"/>
                </a:rPr>
                <a:t>고령화에 </a:t>
              </a:r>
              <a:r>
                <a:rPr lang="ko-KR" altLang="en-US" sz="2400" dirty="0">
                  <a:cs typeface="함초롬돋움" panose="020B0604000101010101" pitchFamily="50" charset="-127"/>
                </a:rPr>
                <a:t>대한 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부양비율 기준은 과거 지향적 사고</a:t>
              </a:r>
              <a:endParaRPr lang="en-US" altLang="ko-KR" sz="2400" dirty="0" smtClean="0">
                <a:cs typeface="함초롬돋움" panose="020B0604000101010101" pitchFamily="50" charset="-127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altLang="ko-KR" sz="1100" dirty="0" smtClean="0">
                <a:cs typeface="함초롬돋움" panose="020B0604000101010101" pitchFamily="50" charset="-127"/>
              </a:endParaRPr>
            </a:p>
            <a:p>
              <a:pPr marL="1257300" lvl="2" indent="-342900">
                <a:buFont typeface="Arial" panose="020B0604020202020204" pitchFamily="34" charset="0"/>
                <a:buChar char="•"/>
              </a:pPr>
              <a:r>
                <a:rPr lang="ko-KR" altLang="en-US" sz="2000" dirty="0" smtClean="0">
                  <a:cs typeface="함초롬돋움" panose="020B0604000101010101" pitchFamily="50" charset="-127"/>
                </a:rPr>
                <a:t>고령인구의 </a:t>
              </a:r>
              <a:r>
                <a:rPr lang="en-US" altLang="ko-KR" sz="2000" dirty="0" smtClean="0">
                  <a:cs typeface="함초롬돋움" panose="020B0604000101010101" pitchFamily="50" charset="-127"/>
                </a:rPr>
                <a:t>1/3</a:t>
              </a:r>
              <a:r>
                <a:rPr lang="ko-KR" altLang="en-US" sz="2000" dirty="0" smtClean="0">
                  <a:cs typeface="함초롬돋움" panose="020B0604000101010101" pitchFamily="50" charset="-127"/>
                </a:rPr>
                <a:t>은 이미 건강</a:t>
              </a:r>
              <a:r>
                <a:rPr lang="en-US" altLang="ko-KR" sz="2000" dirty="0" smtClean="0">
                  <a:cs typeface="함초롬돋움" panose="020B0604000101010101" pitchFamily="50" charset="-127"/>
                </a:rPr>
                <a:t>, </a:t>
              </a:r>
              <a:r>
                <a:rPr lang="ko-KR" altLang="en-US" sz="2000" dirty="0" smtClean="0">
                  <a:cs typeface="함초롬돋움" panose="020B0604000101010101" pitchFamily="50" charset="-127"/>
                </a:rPr>
                <a:t>경제력을 확보</a:t>
              </a:r>
              <a:endParaRPr lang="en-US" altLang="ko-KR" sz="2000" dirty="0" smtClean="0">
                <a:cs typeface="함초롬돋움" panose="020B0604000101010101" pitchFamily="50" charset="-127"/>
              </a:endParaRPr>
            </a:p>
            <a:p>
              <a:pPr marL="1257300" lvl="2" indent="-342900">
                <a:buFont typeface="Arial" panose="020B0604020202020204" pitchFamily="34" charset="0"/>
                <a:buChar char="•"/>
              </a:pPr>
              <a:r>
                <a:rPr lang="ko-KR" altLang="en-US" sz="2000" dirty="0" smtClean="0">
                  <a:cs typeface="함초롬돋움" panose="020B0604000101010101" pitchFamily="50" charset="-127"/>
                </a:rPr>
                <a:t>이들의 병약</a:t>
              </a:r>
              <a:r>
                <a:rPr lang="en-US" altLang="ko-KR" sz="2000" dirty="0" smtClean="0">
                  <a:cs typeface="함초롬돋움" panose="020B0604000101010101" pitchFamily="50" charset="-127"/>
                </a:rPr>
                <a:t>, </a:t>
              </a:r>
              <a:r>
                <a:rPr lang="ko-KR" altLang="en-US" sz="2000" dirty="0" smtClean="0">
                  <a:cs typeface="함초롬돋움" panose="020B0604000101010101" pitchFamily="50" charset="-127"/>
                </a:rPr>
                <a:t>빈곤 계층에 대한 지원 </a:t>
              </a:r>
              <a:endParaRPr lang="en-US" altLang="ko-KR" sz="2000" dirty="0" smtClean="0">
                <a:cs typeface="함초롬돋움" panose="020B0604000101010101" pitchFamily="50" charset="-127"/>
              </a:endParaRPr>
            </a:p>
            <a:p>
              <a:pPr lvl="2"/>
              <a:r>
                <a:rPr lang="en-US" altLang="ko-KR" sz="1200" dirty="0" smtClean="0">
                  <a:cs typeface="함초롬돋움" panose="020B0604000101010101" pitchFamily="50" charset="-127"/>
                  <a:sym typeface="Wingdings" panose="05000000000000000000" pitchFamily="2" charset="2"/>
                </a:rPr>
                <a:t>	</a:t>
              </a:r>
            </a:p>
            <a:p>
              <a:pPr lvl="3"/>
              <a:r>
                <a:rPr lang="en-US" altLang="ko-KR" sz="2200" b="1" dirty="0" smtClean="0">
                  <a:cs typeface="함초롬돋움" panose="020B0604000101010101" pitchFamily="50" charset="-127"/>
                  <a:sym typeface="Wingdings" panose="05000000000000000000" pitchFamily="2" charset="2"/>
                </a:rPr>
                <a:t> </a:t>
              </a:r>
              <a:r>
                <a:rPr lang="ko-KR" altLang="en-US" sz="2200" b="1" dirty="0" smtClean="0">
                  <a:cs typeface="함초롬돋움" panose="020B0604000101010101" pitchFamily="50" charset="-127"/>
                  <a:sym typeface="Wingdings" panose="05000000000000000000" pitchFamily="2" charset="2"/>
                </a:rPr>
                <a:t>노</a:t>
              </a:r>
              <a:r>
                <a:rPr lang="ko-KR" altLang="en-US" sz="2200" b="1" dirty="0" smtClean="0">
                  <a:cs typeface="함초롬돋움" panose="020B0604000101010101" pitchFamily="50" charset="-127"/>
                  <a:sym typeface="Wingdings"/>
                </a:rPr>
                <a:t></a:t>
              </a:r>
              <a:r>
                <a:rPr lang="ko-KR" altLang="en-US" sz="2200" b="1" dirty="0" err="1" smtClean="0">
                  <a:cs typeface="함초롬돋움" panose="020B0604000101010101" pitchFamily="50" charset="-127"/>
                  <a:sym typeface="Wingdings" panose="05000000000000000000" pitchFamily="2" charset="2"/>
                </a:rPr>
                <a:t>노케어의</a:t>
              </a:r>
              <a:r>
                <a:rPr lang="ko-KR" altLang="en-US" sz="2200" b="1" dirty="0" smtClean="0">
                  <a:cs typeface="함초롬돋움" panose="020B0604000101010101" pitchFamily="50" charset="-127"/>
                  <a:sym typeface="Wingdings" panose="05000000000000000000" pitchFamily="2" charset="2"/>
                </a:rPr>
                <a:t> 활성화 </a:t>
              </a:r>
              <a:endPara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endParaRPr lang="en-US" altLang="ko-KR" sz="1600" dirty="0">
                <a:cs typeface="함초롬돋움" panose="020B0604000101010101" pitchFamily="50" charset="-127"/>
                <a:sym typeface="Wingdings" panose="05000000000000000000" pitchFamily="2" charset="2"/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altLang="ko-KR" sz="2400" b="1" dirty="0" smtClean="0">
                  <a:cs typeface="함초롬돋움" panose="020B0604000101010101" pitchFamily="50" charset="-127"/>
                </a:rPr>
                <a:t>Active Aging 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체계를 조기에 정착할 필요</a:t>
              </a:r>
              <a:endParaRPr lang="en-US" altLang="ko-KR" sz="2400" dirty="0" smtClean="0">
                <a:cs typeface="함초롬돋움" panose="020B0604000101010101" pitchFamily="50" charset="-127"/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endParaRPr lang="en-US" altLang="ko-KR" sz="2000" dirty="0">
                <a:cs typeface="함초롬돋움" panose="020B0604000101010101" pitchFamily="50" charset="-127"/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ko-KR" altLang="en-US" sz="2400" dirty="0" smtClean="0">
                  <a:cs typeface="함초롬돋움" panose="020B0604000101010101" pitchFamily="50" charset="-127"/>
                </a:rPr>
                <a:t>민간영역의 건전한 활성화 정책이 필요 </a:t>
              </a:r>
              <a:endParaRPr lang="en-US" altLang="ko-KR" sz="2400" dirty="0" smtClean="0">
                <a:cs typeface="함초롬돋움" panose="020B0604000101010101" pitchFamily="50" charset="-127"/>
              </a:endParaRPr>
            </a:p>
            <a:p>
              <a:pPr marL="800100" lvl="1" indent="-342900"/>
              <a:r>
                <a:rPr lang="en-US" altLang="ko-KR" sz="2400" dirty="0" smtClean="0">
                  <a:cs typeface="함초롬돋움" panose="020B0604000101010101" pitchFamily="50" charset="-127"/>
                </a:rPr>
                <a:t>    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예</a:t>
              </a:r>
              <a:r>
                <a:rPr lang="en-US" altLang="ko-KR" sz="2400" dirty="0" smtClean="0">
                  <a:cs typeface="함초롬돋움" panose="020B0604000101010101" pitchFamily="50" charset="-127"/>
                </a:rPr>
                <a:t>: 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기초연금 </a:t>
              </a:r>
              <a:r>
                <a:rPr lang="ko-KR" altLang="en-US" sz="2400" dirty="0" err="1" smtClean="0">
                  <a:cs typeface="함초롬돋움" panose="020B0604000101010101" pitchFamily="50" charset="-127"/>
                </a:rPr>
                <a:t>수급자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 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중 건강한 경우 노인장기요양보험의 </a:t>
              </a:r>
              <a:endParaRPr lang="en-US" altLang="ko-KR" sz="2400" dirty="0" smtClean="0">
                <a:cs typeface="함초롬돋움" panose="020B0604000101010101" pitchFamily="50" charset="-127"/>
              </a:endParaRPr>
            </a:p>
            <a:p>
              <a:pPr marL="800100" lvl="1" indent="-342900"/>
              <a:r>
                <a:rPr lang="en-US" altLang="ko-KR" sz="2400" dirty="0">
                  <a:cs typeface="함초롬돋움" panose="020B0604000101010101" pitchFamily="50" charset="-127"/>
                </a:rPr>
                <a:t> </a:t>
              </a:r>
              <a:r>
                <a:rPr lang="en-US" altLang="ko-KR" sz="2400" dirty="0" smtClean="0">
                  <a:cs typeface="함초롬돋움" panose="020B0604000101010101" pitchFamily="50" charset="-127"/>
                </a:rPr>
                <a:t>        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방문요양서비스</a:t>
              </a:r>
              <a:r>
                <a:rPr lang="en-US" altLang="ko-KR" sz="2400" dirty="0" smtClean="0">
                  <a:cs typeface="함초롬돋움" panose="020B0604000101010101" pitchFamily="50" charset="-127"/>
                </a:rPr>
                <a:t>(</a:t>
              </a:r>
              <a:r>
                <a:rPr lang="ko-KR" altLang="en-US" sz="2400" dirty="0" err="1" smtClean="0">
                  <a:cs typeface="함초롬돋움" panose="020B0604000101010101" pitchFamily="50" charset="-127"/>
                </a:rPr>
                <a:t>수급자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 면담 등</a:t>
              </a:r>
              <a:r>
                <a:rPr lang="en-US" altLang="ko-KR" sz="2400" dirty="0" smtClean="0">
                  <a:cs typeface="함초롬돋움" panose="020B0604000101010101" pitchFamily="50" charset="-127"/>
                </a:rPr>
                <a:t>)</a:t>
              </a:r>
              <a:endParaRPr lang="en-US" altLang="ko-KR" sz="2000" dirty="0" smtClean="0">
                <a:cs typeface="함초롬돋움" panose="020B06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895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오각형 17"/>
          <p:cNvSpPr/>
          <p:nvPr/>
        </p:nvSpPr>
        <p:spPr>
          <a:xfrm>
            <a:off x="594488" y="1985952"/>
            <a:ext cx="4500594" cy="3929090"/>
          </a:xfrm>
          <a:prstGeom prst="homePlate">
            <a:avLst>
              <a:gd name="adj" fmla="val 36182"/>
            </a:avLst>
          </a:prstGeom>
          <a:solidFill>
            <a:schemeClr val="bg2">
              <a:lumMod val="90000"/>
            </a:scheme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오각형 18"/>
          <p:cNvSpPr/>
          <p:nvPr/>
        </p:nvSpPr>
        <p:spPr>
          <a:xfrm rot="10800000">
            <a:off x="4737892" y="1971664"/>
            <a:ext cx="4643470" cy="3929090"/>
          </a:xfrm>
          <a:prstGeom prst="homePlate">
            <a:avLst>
              <a:gd name="adj" fmla="val 36182"/>
            </a:avLst>
          </a:prstGeom>
          <a:solidFill>
            <a:schemeClr val="bg2">
              <a:lumMod val="90000"/>
            </a:scheme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3351996" y="2486018"/>
            <a:ext cx="3000396" cy="2857520"/>
          </a:xfrm>
          <a:prstGeom prst="ellipse">
            <a:avLst/>
          </a:prstGeom>
          <a:solidFill>
            <a:srgbClr val="3333FF"/>
          </a:solidFill>
          <a:ln w="22225">
            <a:noFill/>
          </a:ln>
          <a:effectLst>
            <a:innerShdw blurRad="406400" dir="7980000">
              <a:schemeClr val="bg1">
                <a:alpha val="76000"/>
              </a:scheme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92125" y="188913"/>
            <a:ext cx="554037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>
              <a:tabLst>
                <a:tab pos="0" algn="l"/>
                <a:tab pos="93663" algn="l"/>
              </a:tabLst>
            </a:pPr>
            <a:r>
              <a:rPr lang="en-US" altLang="ko-KR" sz="1600" b="1" dirty="0" smtClean="0"/>
              <a:t>Ⅳ. </a:t>
            </a:r>
            <a:r>
              <a:rPr lang="ko-KR" altLang="en-US" sz="1600" b="1" dirty="0" smtClean="0"/>
              <a:t>한국 사회보장의 정책 과제</a:t>
            </a:r>
          </a:p>
          <a:p>
            <a:pPr marL="179388" indent="-179388" algn="l">
              <a:lnSpc>
                <a:spcPct val="100000"/>
              </a:lnSpc>
              <a:tabLst>
                <a:tab pos="0" algn="l"/>
                <a:tab pos="93663" algn="l"/>
              </a:tabLst>
            </a:pPr>
            <a:endParaRPr lang="ko-KR" altLang="en-US" sz="1600" b="1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20000"/>
              </a:lnSpc>
              <a:spcBef>
                <a:spcPts val="336"/>
              </a:spcBef>
            </a:pPr>
            <a:r>
              <a:rPr lang="ko-KR" altLang="en-US" sz="1500" b="1" dirty="0" smtClean="0">
                <a:solidFill>
                  <a:srgbClr val="000000"/>
                </a:solidFill>
              </a:rPr>
              <a:t>선진국과 후진국에서 한국의 사회복지를 바라보는 시각은 매우 긍정적이나 절대적 평가를 기준으로는 아직 많은 노력이 필요한 수준임  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3594886" y="3071810"/>
            <a:ext cx="2643204" cy="1745800"/>
            <a:chOff x="3480584" y="3128960"/>
            <a:chExt cx="2643204" cy="1745800"/>
          </a:xfrm>
        </p:grpSpPr>
        <p:sp>
          <p:nvSpPr>
            <p:cNvPr id="15" name="Rectangle 38"/>
            <p:cNvSpPr>
              <a:spLocks noChangeArrowheads="1"/>
            </p:cNvSpPr>
            <p:nvPr/>
          </p:nvSpPr>
          <p:spPr bwMode="auto">
            <a:xfrm>
              <a:off x="3480584" y="3494899"/>
              <a:ext cx="2643204" cy="13798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86356" tIns="43178" rIns="86356" bIns="43178">
              <a:spAutoFit/>
            </a:bodyPr>
            <a:lstStyle/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  <a:buFont typeface="Wingdings" pitchFamily="2" charset="2"/>
                <a:buChar char="§"/>
              </a:pPr>
              <a:r>
                <a:rPr lang="ko-KR" altLang="en-US" sz="1400" b="1" dirty="0" smtClean="0">
                  <a:solidFill>
                    <a:schemeClr val="bg1"/>
                  </a:solidFill>
                </a:rPr>
                <a:t>사회복지 지출 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>: GDP </a:t>
              </a:r>
              <a:r>
                <a:rPr lang="ko-KR" altLang="en-US" sz="1400" b="1" dirty="0" smtClean="0">
                  <a:solidFill>
                    <a:schemeClr val="bg1"/>
                  </a:solidFill>
                </a:rPr>
                <a:t>대비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/>
              </a:r>
              <a:br>
                <a:rPr lang="en-US" altLang="ko-KR" sz="1400" b="1" dirty="0" smtClean="0">
                  <a:solidFill>
                    <a:schemeClr val="bg1"/>
                  </a:solidFill>
                </a:rPr>
              </a:br>
              <a:r>
                <a:rPr lang="en-US" altLang="ko-KR" sz="1400" b="1" dirty="0" smtClean="0">
                  <a:solidFill>
                    <a:schemeClr val="bg1"/>
                  </a:solidFill>
                </a:rPr>
                <a:t>10% </a:t>
              </a:r>
              <a:r>
                <a:rPr lang="ko-KR" altLang="en-US" sz="1400" b="1" dirty="0" smtClean="0">
                  <a:solidFill>
                    <a:schemeClr val="bg1"/>
                  </a:solidFill>
                </a:rPr>
                <a:t>수준 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>(OECD </a:t>
              </a:r>
              <a:r>
                <a:rPr lang="ko-KR" altLang="en-US" sz="1400" b="1" dirty="0" smtClean="0">
                  <a:solidFill>
                    <a:schemeClr val="bg1"/>
                  </a:solidFill>
                </a:rPr>
                <a:t>평균 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>24%)</a:t>
              </a:r>
            </a:p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  <a:buFont typeface="Wingdings" pitchFamily="2" charset="2"/>
                <a:buChar char="§"/>
              </a:pPr>
              <a:r>
                <a:rPr lang="ko-KR" altLang="en-US" sz="1400" b="1" dirty="0" smtClean="0">
                  <a:solidFill>
                    <a:schemeClr val="bg1"/>
                  </a:solidFill>
                </a:rPr>
                <a:t>사회보험 도입 후 미성숙 상태로 보장 수준 부족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/>
              </a:r>
              <a:br>
                <a:rPr lang="en-US" altLang="ko-KR" sz="1400" b="1" dirty="0" smtClean="0">
                  <a:solidFill>
                    <a:schemeClr val="bg1"/>
                  </a:solidFill>
                </a:rPr>
              </a:br>
              <a:r>
                <a:rPr lang="en-US" altLang="ko-KR" sz="1400" b="1" dirty="0" smtClean="0">
                  <a:solidFill>
                    <a:schemeClr val="bg1"/>
                  </a:solidFill>
                </a:rPr>
                <a:t> (</a:t>
              </a:r>
              <a:r>
                <a:rPr lang="ko-KR" altLang="en-US" sz="1400" b="1" dirty="0" smtClean="0">
                  <a:solidFill>
                    <a:schemeClr val="bg1"/>
                  </a:solidFill>
                </a:rPr>
                <a:t>예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>. </a:t>
              </a:r>
              <a:r>
                <a:rPr lang="ko-KR" altLang="en-US" sz="1400" b="1" dirty="0" smtClean="0">
                  <a:solidFill>
                    <a:schemeClr val="bg1"/>
                  </a:solidFill>
                </a:rPr>
                <a:t>노인 </a:t>
              </a:r>
              <a:r>
                <a:rPr lang="ko-KR" altLang="en-US" sz="1400" b="1" dirty="0" err="1" smtClean="0">
                  <a:solidFill>
                    <a:schemeClr val="bg1"/>
                  </a:solidFill>
                </a:rPr>
                <a:t>빈곤율</a:t>
              </a:r>
              <a:r>
                <a:rPr lang="ko-KR" altLang="en-US" sz="1400" b="1" dirty="0" smtClean="0">
                  <a:solidFill>
                    <a:schemeClr val="bg1"/>
                  </a:solidFill>
                </a:rPr>
                <a:t> 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>35%)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52048" y="3128960"/>
              <a:ext cx="20002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</a:rPr>
                <a:t>&lt;</a:t>
              </a:r>
              <a:r>
                <a:rPr lang="ko-KR" altLang="en-US" sz="1600" b="1" dirty="0" smtClean="0">
                  <a:solidFill>
                    <a:schemeClr val="bg1"/>
                  </a:solidFill>
                </a:rPr>
                <a:t>한국의 사회복지</a:t>
              </a:r>
              <a:r>
                <a:rPr lang="en-US" altLang="ko-KR" sz="1600" b="1" dirty="0" smtClean="0">
                  <a:solidFill>
                    <a:schemeClr val="bg1"/>
                  </a:solidFill>
                </a:rPr>
                <a:t>&gt;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Rectangle 38"/>
          <p:cNvSpPr>
            <a:spLocks noChangeArrowheads="1"/>
          </p:cNvSpPr>
          <p:nvPr/>
        </p:nvSpPr>
        <p:spPr bwMode="auto">
          <a:xfrm>
            <a:off x="665926" y="3130930"/>
            <a:ext cx="2786082" cy="24139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6356" tIns="43178" rIns="86356" bIns="43178">
            <a:spAutoFit/>
          </a:bodyPr>
          <a:lstStyle/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선진국의 관심은 사회복지 재정 안정화와 지속가능성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한국에 대해 선진국의 미해결 과제를 선제적으로 해결하고 있는 것으로 평가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</a:pPr>
            <a:r>
              <a:rPr lang="en-US" altLang="ko-KR" sz="1400" b="1" dirty="0" smtClean="0"/>
              <a:t>   - </a:t>
            </a:r>
            <a:r>
              <a:rPr lang="ko-KR" altLang="en-US" sz="1400" b="1" dirty="0" smtClean="0"/>
              <a:t>국민연금 과감한 개혁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- </a:t>
            </a:r>
            <a:r>
              <a:rPr lang="ko-KR" altLang="en-US" sz="1400" b="1" dirty="0" smtClean="0"/>
              <a:t>건강보험 안정적 정착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- </a:t>
            </a:r>
            <a:r>
              <a:rPr lang="ko-KR" altLang="en-US" sz="1400" b="1" dirty="0" smtClean="0"/>
              <a:t>고령화에 선제적 대응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(</a:t>
            </a:r>
            <a:r>
              <a:rPr lang="ko-KR" altLang="en-US" sz="1400" b="1" dirty="0" smtClean="0"/>
              <a:t>노인장기요양보험 도입</a:t>
            </a:r>
            <a:r>
              <a:rPr lang="en-US" altLang="ko-KR" sz="1400" b="1" dirty="0" smtClean="0"/>
              <a:t>)</a:t>
            </a:r>
          </a:p>
        </p:txBody>
      </p:sp>
      <p:sp>
        <p:nvSpPr>
          <p:cNvPr id="30" name="Rectangle 61"/>
          <p:cNvSpPr>
            <a:spLocks noChangeArrowheads="1"/>
          </p:cNvSpPr>
          <p:nvPr/>
        </p:nvSpPr>
        <p:spPr bwMode="auto">
          <a:xfrm>
            <a:off x="737364" y="2433632"/>
            <a:ext cx="2357454" cy="509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ko-KR" altLang="en-US" sz="1400" b="1" smtClean="0">
                <a:cs typeface="Arial" pitchFamily="34" charset="0"/>
              </a:rPr>
              <a:t>선진국의 시각</a:t>
            </a:r>
            <a:endParaRPr lang="en-US" altLang="ko-KR" sz="1400" b="1" dirty="0">
              <a:cs typeface="Arial" pitchFamily="34" charset="0"/>
            </a:endParaRPr>
          </a:p>
        </p:txBody>
      </p:sp>
      <p:sp>
        <p:nvSpPr>
          <p:cNvPr id="31" name="Rectangle 61"/>
          <p:cNvSpPr>
            <a:spLocks noChangeArrowheads="1"/>
          </p:cNvSpPr>
          <p:nvPr/>
        </p:nvSpPr>
        <p:spPr bwMode="auto">
          <a:xfrm>
            <a:off x="6580990" y="2428868"/>
            <a:ext cx="2357454" cy="509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ko-KR" altLang="en-US" sz="1400" b="1" dirty="0" smtClean="0">
                <a:cs typeface="Arial" pitchFamily="34" charset="0"/>
              </a:rPr>
              <a:t>개발도상국의 시각</a:t>
            </a:r>
            <a:endParaRPr lang="en-US" altLang="ko-KR" sz="1400" b="1" dirty="0">
              <a:cs typeface="Arial" pitchFamily="34" charset="0"/>
            </a:endParaRPr>
          </a:p>
        </p:txBody>
      </p:sp>
      <p:sp>
        <p:nvSpPr>
          <p:cNvPr id="32" name="Rectangle 38"/>
          <p:cNvSpPr>
            <a:spLocks noChangeArrowheads="1"/>
          </p:cNvSpPr>
          <p:nvPr/>
        </p:nvSpPr>
        <p:spPr bwMode="auto">
          <a:xfrm>
            <a:off x="6523840" y="3157536"/>
            <a:ext cx="2886096" cy="18969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6356" tIns="43178" rIns="86356" bIns="43178">
            <a:spAutoFit/>
          </a:bodyPr>
          <a:lstStyle/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개발도상국의 관심은 성장과 복지의 정책적 조화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한국의 사례는 </a:t>
            </a:r>
            <a:r>
              <a:rPr lang="ko-KR" altLang="en-US" sz="1400" b="1" dirty="0" err="1" smtClean="0"/>
              <a:t>선성장후분배</a:t>
            </a:r>
            <a:r>
              <a:rPr lang="ko-KR" altLang="en-US" sz="1400" b="1" dirty="0" smtClean="0"/>
              <a:t> 모델로 경제성장 과정에서 대국민 설득을 할 수 있는 모범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- </a:t>
            </a:r>
            <a:r>
              <a:rPr lang="ko-KR" altLang="en-US" sz="1400" b="1" dirty="0" smtClean="0"/>
              <a:t>경제성장기 </a:t>
            </a:r>
            <a:r>
              <a:rPr lang="en-US" altLang="ko-KR" sz="1400" b="1" dirty="0" smtClean="0">
                <a:sym typeface="Wingdings" pitchFamily="2" charset="2"/>
              </a:rPr>
              <a:t> </a:t>
            </a:r>
            <a:r>
              <a:rPr lang="ko-KR" altLang="en-US" sz="1400" b="1" dirty="0" smtClean="0">
                <a:sym typeface="Wingdings" pitchFamily="2" charset="2"/>
              </a:rPr>
              <a:t>성장정책</a:t>
            </a:r>
            <a:r>
              <a:rPr lang="en-US" altLang="ko-KR" sz="1400" b="1" dirty="0" smtClean="0">
                <a:sym typeface="Wingdings" pitchFamily="2" charset="2"/>
              </a:rPr>
              <a:t/>
            </a:r>
            <a:br>
              <a:rPr lang="en-US" altLang="ko-KR" sz="1400" b="1" dirty="0" smtClean="0">
                <a:sym typeface="Wingdings" pitchFamily="2" charset="2"/>
              </a:rPr>
            </a:br>
            <a:r>
              <a:rPr lang="en-US" altLang="ko-KR" sz="1400" b="1" dirty="0" smtClean="0">
                <a:sym typeface="Wingdings" pitchFamily="2" charset="2"/>
              </a:rPr>
              <a:t>- </a:t>
            </a:r>
            <a:r>
              <a:rPr lang="ko-KR" altLang="en-US" sz="1400" b="1" dirty="0" smtClean="0">
                <a:sym typeface="Wingdings" pitchFamily="2" charset="2"/>
              </a:rPr>
              <a:t>일정수준 성장 후 </a:t>
            </a:r>
            <a:r>
              <a:rPr lang="en-US" altLang="ko-KR" sz="1400" b="1" dirty="0" smtClean="0">
                <a:sym typeface="Wingdings" pitchFamily="2" charset="2"/>
              </a:rPr>
              <a:t> </a:t>
            </a:r>
            <a:r>
              <a:rPr lang="ko-KR" altLang="en-US" sz="1400" b="1" dirty="0" smtClean="0">
                <a:sym typeface="Wingdings" pitchFamily="2" charset="2"/>
              </a:rPr>
              <a:t>분배정책</a:t>
            </a:r>
            <a:endParaRPr lang="en-US" altLang="ko-KR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943225" y="244475"/>
            <a:ext cx="6402388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ko-KR" sz="1600" b="1" dirty="0">
                <a:solidFill>
                  <a:srgbClr val="000000"/>
                </a:solidFill>
              </a:rPr>
              <a:t>Table of Contents 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441449" y="1675324"/>
            <a:ext cx="3509963" cy="431800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8F8F8"/>
              </a:gs>
            </a:gsLst>
            <a:lin ang="0" scaled="1"/>
          </a:gradFill>
          <a:ln w="9525" algn="ctr">
            <a:solidFill>
              <a:schemeClr val="bg2"/>
            </a:solidFill>
            <a:miter lim="800000"/>
            <a:headEnd/>
            <a:tailEnd/>
          </a:ln>
          <a:effectLst>
            <a:outerShdw dist="45791" dir="2021404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kumimoji="0" lang="en-US" altLang="ko-KR" sz="1600" b="1" dirty="0"/>
              <a:t>Ⅰ. </a:t>
            </a:r>
            <a:r>
              <a:rPr kumimoji="0" lang="ko-KR" altLang="en-US" sz="1600" b="1" dirty="0" smtClean="0"/>
              <a:t>양극화</a:t>
            </a:r>
            <a:endParaRPr lang="en-US" altLang="ko-KR" sz="1600" b="1" dirty="0"/>
          </a:p>
        </p:txBody>
      </p:sp>
      <p:sp>
        <p:nvSpPr>
          <p:cNvPr id="12" name="Line 75"/>
          <p:cNvSpPr>
            <a:spLocks noChangeShapeType="1"/>
          </p:cNvSpPr>
          <p:nvPr/>
        </p:nvSpPr>
        <p:spPr bwMode="auto">
          <a:xfrm flipV="1">
            <a:off x="1482926" y="2391867"/>
            <a:ext cx="7270570" cy="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456583" y="2539420"/>
            <a:ext cx="3509963" cy="431800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8F8F8"/>
              </a:gs>
            </a:gsLst>
            <a:lin ang="0" scaled="1"/>
          </a:gradFill>
          <a:ln w="9525" algn="ctr">
            <a:solidFill>
              <a:schemeClr val="bg2"/>
            </a:solidFill>
            <a:miter lim="800000"/>
            <a:headEnd/>
            <a:tailEnd/>
          </a:ln>
          <a:effectLst>
            <a:outerShdw dist="45791" dir="2021404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en-US" altLang="ko-KR" sz="1600" b="1" dirty="0"/>
              <a:t>Ⅱ</a:t>
            </a:r>
            <a:r>
              <a:rPr kumimoji="0" lang="en-US" altLang="ko-KR" sz="1600" b="1" dirty="0" smtClean="0"/>
              <a:t>. </a:t>
            </a:r>
            <a:r>
              <a:rPr kumimoji="0" lang="ko-KR" altLang="en-US" sz="1600" b="1" dirty="0" smtClean="0"/>
              <a:t>사회복지</a:t>
            </a:r>
            <a:endParaRPr lang="en-US" altLang="ko-KR" sz="1600" b="1" dirty="0"/>
          </a:p>
        </p:txBody>
      </p:sp>
      <p:sp>
        <p:nvSpPr>
          <p:cNvPr id="15" name="Line 75"/>
          <p:cNvSpPr>
            <a:spLocks noChangeShapeType="1"/>
          </p:cNvSpPr>
          <p:nvPr/>
        </p:nvSpPr>
        <p:spPr bwMode="auto">
          <a:xfrm flipV="1">
            <a:off x="1498060" y="3331844"/>
            <a:ext cx="7270570" cy="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1451524" y="3519859"/>
            <a:ext cx="3509963" cy="431800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8F8F8"/>
              </a:gs>
            </a:gsLst>
            <a:lin ang="0" scaled="1"/>
          </a:gradFill>
          <a:ln w="9525" algn="ctr">
            <a:solidFill>
              <a:schemeClr val="bg2"/>
            </a:solidFill>
            <a:miter lim="800000"/>
            <a:headEnd/>
            <a:tailEnd/>
          </a:ln>
          <a:effectLst>
            <a:outerShdw dist="45791" dir="2021404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en-US" altLang="ko-KR" sz="1600" b="1" dirty="0"/>
              <a:t>Ⅲ</a:t>
            </a:r>
            <a:r>
              <a:rPr kumimoji="0" lang="en-US" altLang="ko-KR" sz="1600" b="1" dirty="0" smtClean="0"/>
              <a:t>. </a:t>
            </a:r>
            <a:r>
              <a:rPr kumimoji="0" lang="ko-KR" altLang="en-US" sz="1600" b="1" dirty="0" smtClean="0"/>
              <a:t>국제적 변화와 함의</a:t>
            </a:r>
            <a:endParaRPr lang="en-US" altLang="ko-KR" sz="1600" b="1" dirty="0"/>
          </a:p>
        </p:txBody>
      </p:sp>
      <p:sp>
        <p:nvSpPr>
          <p:cNvPr id="18" name="Line 75"/>
          <p:cNvSpPr>
            <a:spLocks noChangeShapeType="1"/>
          </p:cNvSpPr>
          <p:nvPr/>
        </p:nvSpPr>
        <p:spPr bwMode="auto">
          <a:xfrm flipV="1">
            <a:off x="1493001" y="4173860"/>
            <a:ext cx="7270570" cy="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454257" y="4331976"/>
            <a:ext cx="3509963" cy="431800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8F8F8"/>
              </a:gs>
            </a:gsLst>
            <a:lin ang="0" scaled="1"/>
          </a:gradFill>
          <a:ln w="9525" algn="ctr">
            <a:solidFill>
              <a:schemeClr val="bg2"/>
            </a:solidFill>
            <a:miter lim="800000"/>
            <a:headEnd/>
            <a:tailEnd/>
          </a:ln>
          <a:effectLst>
            <a:outerShdw dist="45791" dir="2021404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kumimoji="0" lang="en-US" altLang="ko-KR" sz="1600" b="1" dirty="0"/>
              <a:t>Ⅳ</a:t>
            </a:r>
            <a:r>
              <a:rPr kumimoji="0" lang="en-US" altLang="ko-KR" sz="1600" b="1" dirty="0" smtClean="0"/>
              <a:t>. </a:t>
            </a:r>
            <a:r>
              <a:rPr kumimoji="0" lang="ko-KR" altLang="en-US" sz="1600" b="1" dirty="0" smtClean="0"/>
              <a:t>한국 사회보장의 정책과제</a:t>
            </a:r>
            <a:endParaRPr lang="en-US" altLang="ko-KR" sz="1600" b="1" dirty="0"/>
          </a:p>
        </p:txBody>
      </p:sp>
      <p:sp>
        <p:nvSpPr>
          <p:cNvPr id="21" name="Line 75"/>
          <p:cNvSpPr>
            <a:spLocks noChangeShapeType="1"/>
          </p:cNvSpPr>
          <p:nvPr/>
        </p:nvSpPr>
        <p:spPr bwMode="auto">
          <a:xfrm flipV="1">
            <a:off x="1495734" y="5102554"/>
            <a:ext cx="7270570" cy="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067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742950" y="2204864"/>
            <a:ext cx="8418513" cy="866527"/>
          </a:xfrm>
        </p:spPr>
        <p:txBody>
          <a:bodyPr/>
          <a:lstStyle/>
          <a:p>
            <a:r>
              <a:rPr lang="ko-KR" altLang="en-US" dirty="0" smtClean="0">
                <a:latin typeface="HY수평선B" pitchFamily="18" charset="-127"/>
                <a:ea typeface="HY수평선B" pitchFamily="18" charset="-127"/>
              </a:rPr>
              <a:t>힘 </a:t>
            </a:r>
            <a:r>
              <a:rPr lang="ko-KR" altLang="en-US" dirty="0" err="1" smtClean="0">
                <a:latin typeface="HY수평선B" pitchFamily="18" charset="-127"/>
                <a:ea typeface="HY수평선B" pitchFamily="18" charset="-127"/>
              </a:rPr>
              <a:t>내십시요</a:t>
            </a:r>
            <a:endParaRPr lang="ko-KR" altLang="en-US" dirty="0"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5" name="제목 2"/>
          <p:cNvSpPr txBox="1">
            <a:spLocks/>
          </p:cNvSpPr>
          <p:nvPr/>
        </p:nvSpPr>
        <p:spPr>
          <a:xfrm>
            <a:off x="1430237" y="5013176"/>
            <a:ext cx="8418513" cy="866527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ko-KR" altLang="en-US" sz="2400" b="1" dirty="0" smtClean="0"/>
              <a:t>연세대학교 사회복지대학원</a:t>
            </a:r>
            <a:endParaRPr lang="en-US" altLang="ko-KR" sz="2400" b="1" dirty="0" smtClean="0"/>
          </a:p>
          <a:p>
            <a:pPr algn="r"/>
            <a:r>
              <a:rPr lang="ko-KR" altLang="en-US" sz="2400" b="1" dirty="0" smtClean="0"/>
              <a:t>김진수 교수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0695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34793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 smtClean="0"/>
              <a:t>Ⅰ. </a:t>
            </a:r>
            <a:r>
              <a:rPr lang="ko-KR" altLang="en-US" sz="1600" b="1" dirty="0" smtClean="0"/>
              <a:t>양극화</a:t>
            </a:r>
            <a:endParaRPr lang="en-US" altLang="ko-KR" sz="16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미국과 유럽 등 선진국에서의 소득불평등은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1970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년대 이후 꾸준히 증가하고 있어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, 1970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년대에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30%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내외에 불과했던 상위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10%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소득 점유비가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2010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년에는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35%(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유럽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)/50%(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미국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)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에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근접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.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한국은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48%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수준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.</a:t>
            </a: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1500" b="1" dirty="0" smtClean="0">
              <a:solidFill>
                <a:srgbClr val="00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737892" y="6509587"/>
            <a:ext cx="42148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200" b="1" dirty="0" smtClean="0">
                <a:solidFill>
                  <a:srgbClr val="000000"/>
                </a:solidFill>
              </a:rPr>
              <a:t>출처 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: T. </a:t>
            </a:r>
            <a:r>
              <a:rPr lang="en-US" altLang="ko-KR" sz="1200" b="1" dirty="0" err="1" smtClean="0">
                <a:solidFill>
                  <a:srgbClr val="000000"/>
                </a:solidFill>
              </a:rPr>
              <a:t>Piketty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 (2014). 『Capital in the 21st Century』. </a:t>
            </a:r>
            <a:endParaRPr lang="ko-KR" altLang="en-US" sz="12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0240" y="1571612"/>
            <a:ext cx="820102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0398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34793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 algn="l">
              <a:lnSpc>
                <a:spcPct val="100000"/>
              </a:lnSpc>
              <a:tabLst>
                <a:tab pos="0" algn="l"/>
                <a:tab pos="93663" algn="l"/>
              </a:tabLst>
            </a:pPr>
            <a:r>
              <a:rPr lang="en-US" altLang="ko-KR" sz="1600" b="1" dirty="0"/>
              <a:t>Ⅰ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양극화</a:t>
            </a:r>
            <a:endParaRPr lang="ko-KR" altLang="en-US" sz="16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지난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20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년 간 소득 불평등은 아래와 같이 많은 나라에서 증가해 왔음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.</a:t>
            </a: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en-US" altLang="ko-KR" sz="1500" b="1" dirty="0" smtClean="0">
                <a:solidFill>
                  <a:srgbClr val="000000"/>
                </a:solidFill>
              </a:rPr>
              <a:t>(1990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년을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1.0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으로 볼 때 상위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10%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대비 하위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10%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의 수준 변화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)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 </a:t>
            </a:r>
            <a:endParaRPr lang="en-US" altLang="ko-KR" sz="1500" b="1" dirty="0" smtClean="0">
              <a:solidFill>
                <a:srgbClr val="000000"/>
              </a:solidFill>
            </a:endParaRPr>
          </a:p>
          <a:p>
            <a:pPr marL="342900" indent="-342900"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1500" b="1" dirty="0" smtClean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977" y="1428736"/>
            <a:ext cx="8887537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2237562" y="6357958"/>
            <a:ext cx="55721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000000"/>
                </a:solidFill>
              </a:rPr>
              <a:t>[Trend P10/P90 ratio for men working full time (1990=1.0)]</a:t>
            </a:r>
            <a:endParaRPr lang="ko-KR" altLang="en-US" sz="1400" dirty="0"/>
          </a:p>
        </p:txBody>
      </p:sp>
      <p:sp>
        <p:nvSpPr>
          <p:cNvPr id="8" name="직사각형 7"/>
          <p:cNvSpPr/>
          <p:nvPr/>
        </p:nvSpPr>
        <p:spPr>
          <a:xfrm>
            <a:off x="6781020" y="1185846"/>
            <a:ext cx="27860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b="1" dirty="0" smtClean="0">
                <a:solidFill>
                  <a:srgbClr val="000000"/>
                </a:solidFill>
              </a:rPr>
              <a:t>출처 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: Marianna and </a:t>
            </a:r>
            <a:r>
              <a:rPr lang="en-US" altLang="ko-KR" sz="1200" b="1" dirty="0" err="1" smtClean="0">
                <a:solidFill>
                  <a:srgbClr val="000000"/>
                </a:solidFill>
              </a:rPr>
              <a:t>Swaim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 (2008)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807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접힌 도형 7"/>
          <p:cNvSpPr/>
          <p:nvPr/>
        </p:nvSpPr>
        <p:spPr>
          <a:xfrm>
            <a:off x="594488" y="1000108"/>
            <a:ext cx="3071834" cy="2643206"/>
          </a:xfrm>
          <a:prstGeom prst="foldedCorner">
            <a:avLst/>
          </a:prstGeom>
          <a:solidFill>
            <a:srgbClr val="FFFF99"/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34793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 smtClean="0"/>
              <a:t>Ⅰ. </a:t>
            </a:r>
            <a:r>
              <a:rPr lang="ko-KR" altLang="en-US" sz="1600" b="1" dirty="0" smtClean="0"/>
              <a:t>양극화</a:t>
            </a:r>
            <a:endParaRPr lang="en-US" altLang="ko-KR" sz="1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65926" y="1000108"/>
            <a:ext cx="2928958" cy="1984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u="sng" dirty="0" smtClean="0">
                <a:solidFill>
                  <a:srgbClr val="000000"/>
                </a:solidFill>
              </a:rPr>
              <a:t>한국도 </a:t>
            </a:r>
            <a:r>
              <a:rPr lang="en-US" altLang="ko-KR" sz="1500" b="1" u="sng" dirty="0" smtClean="0">
                <a:solidFill>
                  <a:srgbClr val="000000"/>
                </a:solidFill>
              </a:rPr>
              <a:t>1990</a:t>
            </a:r>
            <a:r>
              <a:rPr lang="ko-KR" altLang="en-US" sz="1500" b="1" u="sng" dirty="0" smtClean="0">
                <a:solidFill>
                  <a:srgbClr val="000000"/>
                </a:solidFill>
              </a:rPr>
              <a:t>년대 이후 불평등</a:t>
            </a:r>
            <a:endParaRPr lang="en-US" altLang="ko-KR" sz="1500" b="1" u="sng" dirty="0" smtClean="0">
              <a:solidFill>
                <a:srgbClr val="000000"/>
              </a:solidFill>
            </a:endParaRP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u="sng" dirty="0" smtClean="0">
                <a:solidFill>
                  <a:srgbClr val="000000"/>
                </a:solidFill>
              </a:rPr>
              <a:t>심화 추세가 지속</a:t>
            </a:r>
            <a:endParaRPr lang="en-US" altLang="ko-KR" sz="1500" b="1" u="sng" dirty="0" smtClean="0">
              <a:solidFill>
                <a:srgbClr val="000000"/>
              </a:solidFill>
            </a:endParaRP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800" b="1" dirty="0" smtClean="0">
              <a:solidFill>
                <a:srgbClr val="000000"/>
              </a:solidFill>
            </a:endParaRP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  <a:buFontTx/>
              <a:buChar char="-"/>
            </a:pPr>
            <a:r>
              <a:rPr lang="en-US" altLang="ko-KR" sz="1500" b="1" dirty="0" smtClean="0">
                <a:solidFill>
                  <a:srgbClr val="000000"/>
                </a:solidFill>
              </a:rPr>
              <a:t> 5</a:t>
            </a:r>
            <a:r>
              <a:rPr lang="ko-KR" altLang="en-US" sz="1500" b="1" dirty="0" err="1" smtClean="0">
                <a:solidFill>
                  <a:srgbClr val="000000"/>
                </a:solidFill>
              </a:rPr>
              <a:t>분위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배율</a:t>
            </a: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en-US" altLang="ko-KR" sz="1500" b="1" dirty="0" smtClean="0">
                <a:solidFill>
                  <a:srgbClr val="000000"/>
                </a:solidFill>
              </a:rPr>
              <a:t>  (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상위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20% /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하위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20%)</a:t>
            </a: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en-US" altLang="ko-KR" sz="1500" b="1" dirty="0" smtClean="0">
                <a:solidFill>
                  <a:srgbClr val="000000"/>
                </a:solidFill>
              </a:rPr>
              <a:t>  3.72 (‘90) </a:t>
            </a:r>
            <a:r>
              <a:rPr lang="en-US" altLang="ko-KR" sz="1500" b="1" dirty="0" smtClean="0">
                <a:solidFill>
                  <a:srgbClr val="000000"/>
                </a:solidFill>
                <a:sym typeface="Wingdings" pitchFamily="2" charset="2"/>
              </a:rPr>
              <a:t> 4.82 (‘10)</a:t>
            </a: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  <a:buFontTx/>
              <a:buChar char="-"/>
            </a:pPr>
            <a:r>
              <a:rPr lang="en-US" altLang="ko-KR" sz="1500" b="1" dirty="0" smtClean="0">
                <a:solidFill>
                  <a:srgbClr val="000000"/>
                </a:solidFill>
              </a:rPr>
              <a:t> </a:t>
            </a:r>
            <a:r>
              <a:rPr lang="en-US" altLang="ko-KR" sz="1500" b="1" dirty="0" err="1" smtClean="0">
                <a:solidFill>
                  <a:srgbClr val="000000"/>
                </a:solidFill>
              </a:rPr>
              <a:t>Gini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계수</a:t>
            </a: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en-US" altLang="ko-KR" sz="1500" b="1" dirty="0" smtClean="0">
                <a:solidFill>
                  <a:srgbClr val="000000"/>
                </a:solidFill>
              </a:rPr>
              <a:t>  0.256 (‘90) </a:t>
            </a:r>
            <a:r>
              <a:rPr lang="en-US" altLang="ko-KR" sz="1500" b="1" dirty="0" smtClean="0">
                <a:solidFill>
                  <a:srgbClr val="000000"/>
                </a:solidFill>
                <a:sym typeface="Wingdings" pitchFamily="2" charset="2"/>
              </a:rPr>
              <a:t> 0.289 (‘10)</a:t>
            </a:r>
            <a:endParaRPr lang="en-US" altLang="ko-KR" sz="1500" b="1" dirty="0" smtClean="0">
              <a:solidFill>
                <a:srgbClr val="0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0636" y="714356"/>
            <a:ext cx="553412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차트 8"/>
          <p:cNvGraphicFramePr/>
          <p:nvPr/>
        </p:nvGraphicFramePr>
        <p:xfrm>
          <a:off x="1523182" y="3929066"/>
          <a:ext cx="7881165" cy="2714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직사각형 9"/>
          <p:cNvSpPr/>
          <p:nvPr/>
        </p:nvSpPr>
        <p:spPr>
          <a:xfrm>
            <a:off x="4380702" y="3929066"/>
            <a:ext cx="4949825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400" b="1" dirty="0" smtClean="0"/>
              <a:t>한국의 도시근로자 </a:t>
            </a:r>
            <a:r>
              <a:rPr lang="en-US" altLang="ko-KR" sz="1400" b="1" dirty="0" smtClean="0"/>
              <a:t>2</a:t>
            </a:r>
            <a:r>
              <a:rPr lang="ko-KR" altLang="en-US" sz="1400" b="1" dirty="0" smtClean="0"/>
              <a:t>인 이상 지니계수 추이 </a:t>
            </a:r>
            <a:r>
              <a:rPr lang="en-US" altLang="ko-KR" sz="1400" b="1" dirty="0" smtClean="0"/>
              <a:t>(1982~2013)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33538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34793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 algn="l">
              <a:lnSpc>
                <a:spcPct val="100000"/>
              </a:lnSpc>
              <a:tabLst>
                <a:tab pos="0" algn="l"/>
                <a:tab pos="93663" algn="l"/>
              </a:tabLst>
            </a:pPr>
            <a:r>
              <a:rPr lang="en-US" altLang="ko-KR" sz="1600" b="1" dirty="0"/>
              <a:t>Ⅰ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양극화</a:t>
            </a:r>
            <a:endParaRPr lang="ko-KR" altLang="en-US" sz="1600" b="1" dirty="0"/>
          </a:p>
        </p:txBody>
      </p:sp>
      <p:sp>
        <p:nvSpPr>
          <p:cNvPr id="4" name="Rectangle 72"/>
          <p:cNvSpPr>
            <a:spLocks noChangeArrowheads="1"/>
          </p:cNvSpPr>
          <p:nvPr/>
        </p:nvSpPr>
        <p:spPr bwMode="auto">
          <a:xfrm>
            <a:off x="408746" y="1828790"/>
            <a:ext cx="1143008" cy="1784063"/>
          </a:xfrm>
          <a:prstGeom prst="rect">
            <a:avLst/>
          </a:prstGeom>
          <a:solidFill>
            <a:srgbClr val="C0C0C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 anchor="ctr"/>
          <a:lstStyle/>
          <a:p>
            <a:pPr algn="ctr" eaLnBrk="1" latinLnBrk="1" hangingPunct="1">
              <a:spcBef>
                <a:spcPct val="50000"/>
              </a:spcBef>
              <a:buClr>
                <a:srgbClr val="000000"/>
              </a:buClr>
            </a:pPr>
            <a:r>
              <a:rPr lang="ko-KR" altLang="en-US" sz="1400" b="1" dirty="0" smtClean="0"/>
              <a:t>불평등과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ko-KR" altLang="en-US" sz="1400" b="1" dirty="0" smtClean="0"/>
              <a:t>빈곤에 관한 일반적 견해</a:t>
            </a:r>
            <a:endParaRPr lang="en-US" altLang="ko-KR" sz="1400" b="1" dirty="0" smtClean="0"/>
          </a:p>
        </p:txBody>
      </p:sp>
      <p:sp>
        <p:nvSpPr>
          <p:cNvPr id="5" name="Rectangle 89"/>
          <p:cNvSpPr>
            <a:spLocks noChangeArrowheads="1"/>
          </p:cNvSpPr>
          <p:nvPr/>
        </p:nvSpPr>
        <p:spPr bwMode="auto">
          <a:xfrm>
            <a:off x="1551754" y="1846252"/>
            <a:ext cx="4000528" cy="176848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46800" rIns="72000" bIns="46800" anchor="ctr">
            <a:noAutofit/>
          </a:bodyPr>
          <a:lstStyle/>
          <a:p>
            <a:r>
              <a:rPr lang="ko-KR" altLang="en-US" sz="1400" b="1" dirty="0" smtClean="0"/>
              <a:t> ① 양극화의 결과</a:t>
            </a:r>
            <a:endParaRPr lang="en-US" altLang="ko-KR" sz="1400" b="1" dirty="0" smtClean="0"/>
          </a:p>
          <a:p>
            <a:r>
              <a:rPr lang="ko-KR" altLang="en-US" sz="1400" b="1" dirty="0" smtClean="0"/>
              <a:t> ② 세계가 직면한 중요한 문제</a:t>
            </a:r>
            <a:endParaRPr lang="en-US" altLang="ko-KR" sz="1400" b="1" dirty="0" smtClean="0"/>
          </a:p>
          <a:p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③ 원인은 경제성장 결과의 불공평한 공유</a:t>
            </a:r>
            <a:endParaRPr lang="en-US" altLang="ko-KR" sz="1400" b="1" dirty="0" smtClean="0"/>
          </a:p>
          <a:p>
            <a:endParaRPr lang="en-US" altLang="ko-KR" sz="1400" b="1" dirty="0" smtClean="0"/>
          </a:p>
          <a:p>
            <a:r>
              <a:rPr lang="en-US" altLang="ko-KR" sz="1400" b="1" dirty="0" smtClean="0"/>
              <a:t>  ⇒ </a:t>
            </a:r>
            <a:r>
              <a:rPr lang="ko-KR" altLang="en-US" sz="1400" b="1" dirty="0" smtClean="0"/>
              <a:t>대부분의 국가에서 국민의 </a:t>
            </a:r>
            <a:r>
              <a:rPr lang="en-US" altLang="ko-KR" sz="1400" b="1" dirty="0" smtClean="0"/>
              <a:t>2/3</a:t>
            </a:r>
            <a:r>
              <a:rPr lang="ko-KR" altLang="en-US" sz="1400" b="1" dirty="0" smtClean="0"/>
              <a:t>가 동의</a:t>
            </a:r>
            <a:endParaRPr lang="en-US" altLang="ko-KR" sz="1400" b="1" dirty="0" smtClean="0"/>
          </a:p>
          <a:p>
            <a:r>
              <a:rPr lang="en-US" altLang="ko-KR" sz="1400" b="1" dirty="0" smtClean="0"/>
              <a:t>      </a:t>
            </a:r>
            <a:r>
              <a:rPr lang="ko-KR" altLang="en-US" sz="1400" b="1" dirty="0" smtClean="0"/>
              <a:t>한국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일본은 </a:t>
            </a:r>
            <a:r>
              <a:rPr lang="en-US" altLang="ko-KR" sz="1400" b="1" dirty="0" smtClean="0"/>
              <a:t>80%</a:t>
            </a:r>
            <a:r>
              <a:rPr lang="ko-KR" altLang="en-US" sz="1400" b="1" dirty="0" smtClean="0"/>
              <a:t>가 동의</a:t>
            </a:r>
            <a:r>
              <a:rPr lang="en-US" altLang="ko-KR" sz="1400" b="1" dirty="0" smtClean="0"/>
              <a:t>(OECD)</a:t>
            </a:r>
            <a:endParaRPr lang="ko-KR" altLang="en-US" sz="14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전반적으로 소득불평등은 세계적으로 확산되고 있으나 국가별 상이성이 있으며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,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확대 정도에 대한 견해도 다양하지만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,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일반적인 불평등 인식은 객관적 평가보다 더욱 크게 확산되고 있음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sp>
        <p:nvSpPr>
          <p:cNvPr id="7" name="Rectangle 72"/>
          <p:cNvSpPr>
            <a:spLocks noChangeArrowheads="1"/>
          </p:cNvSpPr>
          <p:nvPr/>
        </p:nvSpPr>
        <p:spPr bwMode="auto">
          <a:xfrm>
            <a:off x="408746" y="3900492"/>
            <a:ext cx="1143008" cy="2072331"/>
          </a:xfrm>
          <a:prstGeom prst="rect">
            <a:avLst/>
          </a:prstGeom>
          <a:solidFill>
            <a:srgbClr val="C0C0C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 anchor="ctr"/>
          <a:lstStyle/>
          <a:p>
            <a:pPr algn="ctr" eaLnBrk="1" latinLnBrk="1" hangingPunct="1">
              <a:spcBef>
                <a:spcPct val="50000"/>
              </a:spcBef>
              <a:buClr>
                <a:srgbClr val="000000"/>
              </a:buClr>
            </a:pPr>
            <a:r>
              <a:rPr lang="ko-KR" altLang="en-US" sz="1400" b="1" dirty="0" smtClean="0"/>
              <a:t>소득 불평등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ko-KR" altLang="en-US" sz="1400" b="1" dirty="0" smtClean="0"/>
              <a:t>에 대한 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ko-KR" altLang="en-US" sz="1400" b="1" dirty="0" smtClean="0"/>
              <a:t>다양한 관점</a:t>
            </a:r>
            <a:endParaRPr lang="en-US" altLang="ko-KR" sz="1400" b="1" dirty="0" smtClean="0"/>
          </a:p>
        </p:txBody>
      </p:sp>
      <p:sp>
        <p:nvSpPr>
          <p:cNvPr id="8" name="Rectangle 89"/>
          <p:cNvSpPr>
            <a:spLocks noChangeArrowheads="1"/>
          </p:cNvSpPr>
          <p:nvPr/>
        </p:nvSpPr>
        <p:spPr bwMode="auto">
          <a:xfrm>
            <a:off x="1551754" y="3917954"/>
            <a:ext cx="4000528" cy="205424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44000" tIns="46800" rIns="72000" bIns="46800" anchor="ctr"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ko-KR" altLang="en-US" sz="1400" b="1" dirty="0" smtClean="0"/>
              <a:t> 소득불평등이 뚜렷하게 널리 확산되고 있다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</a:t>
            </a:r>
            <a:r>
              <a:rPr lang="ko-KR" altLang="en-US" sz="1400" b="1" dirty="0" smtClean="0"/>
              <a:t>는 점에 대해서는 모든 연구 결과가 일치</a:t>
            </a:r>
            <a:endParaRPr lang="en-US" altLang="ko-KR" sz="1400" b="1" dirty="0" smtClean="0"/>
          </a:p>
          <a:p>
            <a:endParaRPr lang="en-US" altLang="ko-KR" sz="500" b="1" dirty="0" smtClean="0"/>
          </a:p>
          <a:p>
            <a:pPr>
              <a:buFont typeface="Wingdings" pitchFamily="2" charset="2"/>
              <a:buChar char="§"/>
            </a:pP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다만 소득불평등의 정도나 경향에 대해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 - </a:t>
            </a:r>
            <a:r>
              <a:rPr lang="ko-KR" altLang="en-US" sz="1400" b="1" dirty="0" smtClean="0"/>
              <a:t>소득불평등이 심화되지 않은 국가가 존재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  </a:t>
            </a:r>
            <a:r>
              <a:rPr lang="ko-KR" altLang="en-US" sz="1400" b="1" dirty="0" smtClean="0"/>
              <a:t> 한다는 점 </a:t>
            </a:r>
            <a:r>
              <a:rPr lang="en-US" altLang="ko-KR" sz="1400" b="1" dirty="0" smtClean="0"/>
              <a:t>(OECD 2008, Wolff 2009)</a:t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 - </a:t>
            </a:r>
            <a:r>
              <a:rPr lang="ko-KR" altLang="en-US" sz="1400" b="1" dirty="0" smtClean="0"/>
              <a:t>소득불평등 확대 정도가 최근 </a:t>
            </a:r>
            <a:r>
              <a:rPr lang="en-US" altLang="ko-KR" sz="1400" b="1" dirty="0" smtClean="0"/>
              <a:t>20</a:t>
            </a:r>
            <a:r>
              <a:rPr lang="ko-KR" altLang="en-US" sz="1400" b="1" dirty="0" smtClean="0"/>
              <a:t>년 간 지니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  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2 point </a:t>
            </a:r>
            <a:r>
              <a:rPr lang="ko-KR" altLang="en-US" sz="1400" b="1" dirty="0" smtClean="0"/>
              <a:t>정도로 그리 심화된 것은 아니라는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   </a:t>
            </a:r>
            <a:r>
              <a:rPr lang="ko-KR" altLang="en-US" sz="1400" b="1" dirty="0" smtClean="0"/>
              <a:t>주장 </a:t>
            </a:r>
            <a:r>
              <a:rPr lang="en-US" altLang="ko-KR" sz="1400" b="1" dirty="0" smtClean="0"/>
              <a:t>(OECD 2010) </a:t>
            </a:r>
            <a:r>
              <a:rPr lang="ko-KR" altLang="en-US" sz="1400" b="1" dirty="0" smtClean="0"/>
              <a:t>등이 있음</a:t>
            </a:r>
            <a:endParaRPr lang="en-US" altLang="ko-KR" sz="1400" b="1" dirty="0" smtClean="0"/>
          </a:p>
        </p:txBody>
      </p:sp>
      <p:sp>
        <p:nvSpPr>
          <p:cNvPr id="9" name="Rectangle 88"/>
          <p:cNvSpPr>
            <a:spLocks noChangeArrowheads="1"/>
          </p:cNvSpPr>
          <p:nvPr/>
        </p:nvSpPr>
        <p:spPr bwMode="auto">
          <a:xfrm>
            <a:off x="6252378" y="2314562"/>
            <a:ext cx="3313113" cy="292737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72000" tIns="46800" rIns="72000" bIns="46800" anchor="ctr">
            <a:noAutofit/>
          </a:bodyPr>
          <a:lstStyle/>
          <a:p>
            <a:endParaRPr lang="ko-KR" altLang="en-US" sz="1400" b="1" dirty="0"/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6966758" y="2198673"/>
            <a:ext cx="1928826" cy="214314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eaLnBrk="1" latin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ko-KR" sz="1400" b="1" dirty="0" smtClean="0"/>
              <a:t>【 </a:t>
            </a:r>
            <a:r>
              <a:rPr lang="ko-KR" altLang="en-US" sz="1400" b="1" dirty="0" smtClean="0"/>
              <a:t>불평등 인식의 확산 </a:t>
            </a:r>
            <a:r>
              <a:rPr lang="en-US" altLang="ko-KR" sz="1400" b="1" dirty="0"/>
              <a:t>】</a:t>
            </a:r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6438118" y="2655877"/>
            <a:ext cx="2928958" cy="576000"/>
          </a:xfrm>
          <a:prstGeom prst="roundRect">
            <a:avLst>
              <a:gd name="adj" fmla="val 19012"/>
            </a:avLst>
          </a:prstGeom>
          <a:solidFill>
            <a:srgbClr val="EAEAEA"/>
          </a:solidFill>
          <a:ln w="12700">
            <a:noFill/>
            <a:round/>
            <a:headEnd/>
            <a:tailEnd/>
          </a:ln>
        </p:spPr>
        <p:txBody>
          <a:bodyPr lIns="90488" tIns="44450" rIns="90488" bIns="44450" anchor="ctr" anchorCtr="1"/>
          <a:lstStyle/>
          <a:p>
            <a:pPr algn="ctr">
              <a:lnSpc>
                <a:spcPct val="120000"/>
              </a:lnSpc>
            </a:pPr>
            <a:r>
              <a:rPr kumimoji="0" lang="ko-KR" altLang="en-US" sz="1400" b="1" i="1" dirty="0" smtClean="0">
                <a:solidFill>
                  <a:srgbClr val="000000"/>
                </a:solidFill>
                <a:cs typeface="Arial" pitchFamily="34" charset="0"/>
              </a:rPr>
              <a:t>객관적 평가의 상이성에도 불구</a:t>
            </a:r>
            <a:r>
              <a:rPr kumimoji="0" lang="en-US" altLang="ko-KR" sz="1400" b="1" i="1" dirty="0" smtClean="0">
                <a:solidFill>
                  <a:srgbClr val="000000"/>
                </a:solidFill>
                <a:cs typeface="Arial" pitchFamily="34" charset="0"/>
              </a:rPr>
              <a:t/>
            </a:r>
            <a:br>
              <a:rPr kumimoji="0" lang="en-US" altLang="ko-KR" sz="1400" b="1" i="1" dirty="0" smtClean="0">
                <a:solidFill>
                  <a:srgbClr val="000000"/>
                </a:solidFill>
                <a:cs typeface="Arial" pitchFamily="34" charset="0"/>
              </a:rPr>
            </a:br>
            <a:r>
              <a:rPr kumimoji="0" lang="ko-KR" altLang="en-US" sz="1400" b="1" i="1" dirty="0" smtClean="0">
                <a:solidFill>
                  <a:srgbClr val="000000"/>
                </a:solidFill>
                <a:cs typeface="Arial" pitchFamily="34" charset="0"/>
              </a:rPr>
              <a:t>하고 불평등 인식은 크게 확산</a:t>
            </a:r>
            <a:endParaRPr kumimoji="0" lang="ko-KR" altLang="en-US" sz="1400" b="1" i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" name="Rectangle 38"/>
          <p:cNvSpPr>
            <a:spLocks noChangeArrowheads="1"/>
          </p:cNvSpPr>
          <p:nvPr/>
        </p:nvSpPr>
        <p:spPr bwMode="auto">
          <a:xfrm>
            <a:off x="6538130" y="3313107"/>
            <a:ext cx="2709760" cy="16383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6356" tIns="43178" rIns="86356" bIns="43178">
            <a:spAutoFit/>
          </a:bodyPr>
          <a:lstStyle/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극소수 고소득층의 소득상황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일부 계층의 소득이 정당하지 못하다는 인식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소득 파악이 정확하지 않아 공식적 통계보다 실제는 더 심각할 것이라는 불신</a:t>
            </a:r>
          </a:p>
        </p:txBody>
      </p:sp>
      <p:cxnSp>
        <p:nvCxnSpPr>
          <p:cNvPr id="17" name="꺾인 연결선 16"/>
          <p:cNvCxnSpPr>
            <a:stCxn id="5" idx="3"/>
            <a:endCxn id="9" idx="1"/>
          </p:cNvCxnSpPr>
          <p:nvPr/>
        </p:nvCxnSpPr>
        <p:spPr>
          <a:xfrm>
            <a:off x="5552282" y="2730496"/>
            <a:ext cx="700096" cy="104775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꺾인 연결선 23"/>
          <p:cNvCxnSpPr>
            <a:stCxn id="8" idx="3"/>
            <a:endCxn id="9" idx="1"/>
          </p:cNvCxnSpPr>
          <p:nvPr/>
        </p:nvCxnSpPr>
        <p:spPr>
          <a:xfrm flipV="1">
            <a:off x="5552282" y="3778248"/>
            <a:ext cx="700096" cy="116682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34793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 algn="l">
              <a:lnSpc>
                <a:spcPct val="100000"/>
              </a:lnSpc>
              <a:tabLst>
                <a:tab pos="0" algn="l"/>
                <a:tab pos="93663" algn="l"/>
              </a:tabLst>
            </a:pPr>
            <a:r>
              <a:rPr lang="en-US" altLang="ko-KR" sz="1600" b="1" dirty="0"/>
              <a:t>Ⅰ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양극화</a:t>
            </a:r>
            <a:endParaRPr lang="ko-KR" altLang="en-US" sz="1600" b="1" dirty="0"/>
          </a:p>
        </p:txBody>
      </p:sp>
      <p:cxnSp>
        <p:nvCxnSpPr>
          <p:cNvPr id="5" name="직선 화살표 연결선 4"/>
          <p:cNvCxnSpPr/>
          <p:nvPr/>
        </p:nvCxnSpPr>
        <p:spPr>
          <a:xfrm flipV="1">
            <a:off x="1208912" y="2474656"/>
            <a:ext cx="0" cy="2932584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/>
          <p:nvPr/>
        </p:nvCxnSpPr>
        <p:spPr>
          <a:xfrm>
            <a:off x="1208912" y="5407239"/>
            <a:ext cx="4248472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306736" y="5407239"/>
            <a:ext cx="1192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/>
              <a:t>1</a:t>
            </a:r>
            <a:r>
              <a:rPr lang="ko-KR" altLang="en-US" sz="1400" b="1" dirty="0" smtClean="0"/>
              <a:t>인당 소득</a:t>
            </a:r>
            <a:endParaRPr lang="ko-KR" altLang="en-US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089232" y="4285889"/>
            <a:ext cx="119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/>
              <a:t>개발완료</a:t>
            </a:r>
            <a:endParaRPr lang="ko-KR" altLang="en-US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793088" y="3122728"/>
            <a:ext cx="119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/>
              <a:t>개발도중</a:t>
            </a:r>
            <a:endParaRPr lang="ko-KR" altLang="en-US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136904" y="5005969"/>
            <a:ext cx="119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/>
              <a:t>개발이전</a:t>
            </a:r>
            <a:endParaRPr lang="ko-KR" altLang="en-US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08802" y="2618672"/>
            <a:ext cx="400110" cy="129614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ko-KR" altLang="en-US" sz="1400" b="1" dirty="0" smtClean="0"/>
              <a:t>불평등도</a:t>
            </a:r>
            <a:endParaRPr lang="ko-KR" altLang="en-US" sz="1400" b="1" dirty="0"/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1808934" y="1836729"/>
            <a:ext cx="2712152" cy="44926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72000" tIns="72000" rIns="72000" bIns="72000" anchor="ctr"/>
          <a:lstStyle/>
          <a:p>
            <a:pPr algn="ctr"/>
            <a:r>
              <a:rPr lang="en-US" altLang="ko-KR" sz="1400" b="1" dirty="0"/>
              <a:t>【 </a:t>
            </a:r>
            <a:r>
              <a:rPr lang="ko-KR" altLang="en-US" sz="1400" b="1" dirty="0" err="1" smtClean="0"/>
              <a:t>쿠즈네츠의</a:t>
            </a:r>
            <a:r>
              <a:rPr lang="ko-KR" altLang="en-US" sz="1400" b="1" dirty="0" smtClean="0"/>
              <a:t> 역</a:t>
            </a:r>
            <a:r>
              <a:rPr lang="en-US" altLang="ko-KR" sz="1400" b="1" dirty="0" smtClean="0"/>
              <a:t>U-</a:t>
            </a:r>
            <a:r>
              <a:rPr lang="ko-KR" altLang="en-US" sz="1400" b="1" dirty="0" smtClean="0"/>
              <a:t>가설</a:t>
            </a:r>
            <a:r>
              <a:rPr lang="en-US" altLang="ko-KR" sz="1400" b="1" dirty="0" smtClean="0"/>
              <a:t> 】</a:t>
            </a:r>
            <a:endParaRPr lang="en-US" altLang="ko-KR" sz="1400" b="1" dirty="0"/>
          </a:p>
        </p:txBody>
      </p:sp>
      <p:sp>
        <p:nvSpPr>
          <p:cNvPr id="26" name="자유형 25"/>
          <p:cNvSpPr/>
          <p:nvPr/>
        </p:nvSpPr>
        <p:spPr>
          <a:xfrm>
            <a:off x="1613542" y="3053696"/>
            <a:ext cx="3075709" cy="1941240"/>
          </a:xfrm>
          <a:custGeom>
            <a:avLst/>
            <a:gdLst>
              <a:gd name="connsiteX0" fmla="*/ 0 w 3075709"/>
              <a:gd name="connsiteY0" fmla="*/ 1941240 h 1941240"/>
              <a:gd name="connsiteX1" fmla="*/ 1634836 w 3075709"/>
              <a:gd name="connsiteY1" fmla="*/ 15458 h 1941240"/>
              <a:gd name="connsiteX2" fmla="*/ 3075709 w 3075709"/>
              <a:gd name="connsiteY2" fmla="*/ 1193094 h 1941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75709" h="1941240">
                <a:moveTo>
                  <a:pt x="0" y="1941240"/>
                </a:moveTo>
                <a:cubicBezTo>
                  <a:pt x="561109" y="1040694"/>
                  <a:pt x="1122218" y="140149"/>
                  <a:pt x="1634836" y="15458"/>
                </a:cubicBezTo>
                <a:cubicBezTo>
                  <a:pt x="2147454" y="-109233"/>
                  <a:pt x="2611581" y="541930"/>
                  <a:pt x="3075709" y="1193094"/>
                </a:cubicBezTo>
              </a:path>
            </a:pathLst>
          </a:cu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err="1" smtClean="0">
                <a:solidFill>
                  <a:srgbClr val="000000"/>
                </a:solidFill>
              </a:rPr>
              <a:t>쿠즈네츠는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역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U-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가설을 통해 산업화의 초기 단계에서 소득 불평등이 심화되고 경제 성장 추진 기간 동안 악화되다가 경제 성장이 높은 수준이 이르게 되면 다시 소득이 평등해진다는 것을 제시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80771" y="4501913"/>
            <a:ext cx="119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smtClean="0">
                <a:solidFill>
                  <a:srgbClr val="0000FF"/>
                </a:solidFill>
              </a:rPr>
              <a:t>후진국</a:t>
            </a:r>
            <a:endParaRPr lang="ko-KR" altLang="en-US" sz="1200" b="1" dirty="0">
              <a:solidFill>
                <a:srgbClr val="0000FF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721056" y="2762842"/>
            <a:ext cx="119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smtClean="0">
                <a:solidFill>
                  <a:srgbClr val="0000FF"/>
                </a:solidFill>
              </a:rPr>
              <a:t>남미</a:t>
            </a:r>
            <a:endParaRPr lang="ko-KR" altLang="en-US" sz="1200" b="1" dirty="0">
              <a:solidFill>
                <a:srgbClr val="0000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191635" y="3554776"/>
            <a:ext cx="1481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>
                <a:solidFill>
                  <a:srgbClr val="0000FF"/>
                </a:solidFill>
              </a:rPr>
              <a:t>선진자본주의국가</a:t>
            </a:r>
            <a:endParaRPr lang="ko-KR" altLang="en-US" sz="1200" b="1" dirty="0">
              <a:solidFill>
                <a:srgbClr val="0000FF"/>
              </a:solidFill>
            </a:endParaRPr>
          </a:p>
        </p:txBody>
      </p:sp>
      <p:sp>
        <p:nvSpPr>
          <p:cNvPr id="25" name="모서리가 접힌 도형 24"/>
          <p:cNvSpPr/>
          <p:nvPr/>
        </p:nvSpPr>
        <p:spPr>
          <a:xfrm>
            <a:off x="6452404" y="3143248"/>
            <a:ext cx="2643206" cy="2000264"/>
          </a:xfrm>
          <a:prstGeom prst="foldedCorner">
            <a:avLst/>
          </a:prstGeom>
          <a:solidFill>
            <a:srgbClr val="FFFF99"/>
          </a:solidFill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ko-KR" altLang="en-US" sz="1600" b="1" i="1" dirty="0" smtClean="0">
                <a:solidFill>
                  <a:srgbClr val="000000"/>
                </a:solidFill>
                <a:cs typeface="Arial" pitchFamily="34" charset="0"/>
              </a:rPr>
              <a:t>경제성장에 따라 소득 불평등은 점차 심화되다가 경제성장이 높은 수준에 이르면 다시 완화</a:t>
            </a:r>
          </a:p>
        </p:txBody>
      </p:sp>
      <p:sp>
        <p:nvSpPr>
          <p:cNvPr id="27" name="이등변 삼각형 26"/>
          <p:cNvSpPr/>
          <p:nvPr/>
        </p:nvSpPr>
        <p:spPr>
          <a:xfrm rot="16200000" flipV="1">
            <a:off x="4868794" y="3952183"/>
            <a:ext cx="2378592" cy="360000"/>
          </a:xfrm>
          <a:prstGeom prst="triangle">
            <a:avLst/>
          </a:prstGeom>
          <a:gradFill rotWithShape="1">
            <a:gsLst>
              <a:gs pos="0">
                <a:srgbClr val="6B95C7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rot="10800000" wrap="none" anchor="ctr"/>
          <a:lstStyle/>
          <a:p>
            <a:pPr eaLnBrk="1" fontAlgn="auto" latinLnBrk="0" hangingPunct="1">
              <a:lnSpc>
                <a:spcPct val="100000"/>
              </a:lnSpc>
              <a:buSzTx/>
              <a:defRPr/>
            </a:pPr>
            <a:endParaRPr lang="ko-KR" altLang="en-US" sz="1800" b="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1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1631609" y="4161626"/>
            <a:ext cx="7569069" cy="234406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1631609" y="1576448"/>
            <a:ext cx="7569069" cy="234275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678" y="1606696"/>
            <a:ext cx="3712061" cy="226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C:\Users\208pc\Desktop\ASI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725" y="1600020"/>
            <a:ext cx="3706109" cy="231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 algn="l">
              <a:lnSpc>
                <a:spcPct val="100000"/>
              </a:lnSpc>
              <a:tabLst>
                <a:tab pos="0" algn="l"/>
                <a:tab pos="93663" algn="l"/>
              </a:tabLst>
            </a:pPr>
            <a:r>
              <a:rPr lang="en-US" altLang="ko-KR" sz="1600" b="1" dirty="0"/>
              <a:t>Ⅰ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양극화</a:t>
            </a:r>
            <a:endParaRPr lang="ko-KR" altLang="en-US" sz="16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en-US" altLang="ko-KR" sz="1500" b="1" dirty="0" smtClean="0">
                <a:solidFill>
                  <a:srgbClr val="000000"/>
                </a:solidFill>
              </a:rPr>
              <a:t>ASIA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은 산업화 과정에서 발생한 소득불평등은 그대로 유지되거나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,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서구 선진 자본주의 국가들은 소득불평등이 다시 상승하는 조짐을 보임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. </a:t>
            </a:r>
            <a:r>
              <a:rPr lang="ko-KR" altLang="en-US" sz="1500" b="1" dirty="0" err="1" smtClean="0">
                <a:solidFill>
                  <a:srgbClr val="000000"/>
                </a:solidFill>
              </a:rPr>
              <a:t>쿠즈네츠의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역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U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이론에서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  </a:t>
            </a:r>
            <a:r>
              <a:rPr lang="en-US" altLang="ko-KR" sz="2000" b="1" dirty="0" smtClean="0">
                <a:solidFill>
                  <a:srgbClr val="000000"/>
                </a:solidFill>
              </a:rPr>
              <a:t>r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가설로 전환 되는 변화가 발생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 flipV="1">
            <a:off x="2080261" y="4354356"/>
            <a:ext cx="0" cy="1920224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/>
          <p:cNvCxnSpPr/>
          <p:nvPr/>
        </p:nvCxnSpPr>
        <p:spPr>
          <a:xfrm>
            <a:off x="2080261" y="6274578"/>
            <a:ext cx="3913774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934036" y="6274578"/>
            <a:ext cx="1098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1</a:t>
            </a:r>
            <a:r>
              <a:rPr lang="ko-KR" altLang="en-US" sz="1200" b="1" dirty="0" smtClean="0"/>
              <a:t>인당 소득</a:t>
            </a:r>
            <a:endParaRPr lang="ko-KR" altLang="en-US" sz="1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10929" y="4419651"/>
            <a:ext cx="369332" cy="113643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ko-KR" altLang="en-US" sz="1200" b="1" dirty="0" smtClean="0"/>
              <a:t>불평등도</a:t>
            </a:r>
            <a:endParaRPr lang="ko-KR" altLang="en-US" sz="1200" b="1" dirty="0"/>
          </a:p>
        </p:txBody>
      </p:sp>
      <p:sp>
        <p:nvSpPr>
          <p:cNvPr id="15" name="자유형 14"/>
          <p:cNvSpPr/>
          <p:nvPr/>
        </p:nvSpPr>
        <p:spPr>
          <a:xfrm>
            <a:off x="2196775" y="4547952"/>
            <a:ext cx="2737261" cy="1573746"/>
          </a:xfrm>
          <a:custGeom>
            <a:avLst/>
            <a:gdLst>
              <a:gd name="connsiteX0" fmla="*/ 0 w 3075709"/>
              <a:gd name="connsiteY0" fmla="*/ 1941240 h 1941240"/>
              <a:gd name="connsiteX1" fmla="*/ 1634836 w 3075709"/>
              <a:gd name="connsiteY1" fmla="*/ 15458 h 1941240"/>
              <a:gd name="connsiteX2" fmla="*/ 3075709 w 3075709"/>
              <a:gd name="connsiteY2" fmla="*/ 1193094 h 1941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75709" h="1941240">
                <a:moveTo>
                  <a:pt x="0" y="1941240"/>
                </a:moveTo>
                <a:cubicBezTo>
                  <a:pt x="561109" y="1040694"/>
                  <a:pt x="1122218" y="140149"/>
                  <a:pt x="1634836" y="15458"/>
                </a:cubicBezTo>
                <a:cubicBezTo>
                  <a:pt x="2147454" y="-109233"/>
                  <a:pt x="2611581" y="541930"/>
                  <a:pt x="3075709" y="1193094"/>
                </a:cubicBezTo>
              </a:path>
            </a:pathLst>
          </a:cu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488505" y="1597288"/>
            <a:ext cx="1044000" cy="2321914"/>
          </a:xfrm>
          <a:prstGeom prst="roundRect">
            <a:avLst>
              <a:gd name="adj" fmla="val 10309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indent="0" algn="ctr" defTabSz="914400" latinLnBrk="0">
              <a:lnSpc>
                <a:spcPct val="120000"/>
              </a:lnSpc>
              <a:buClrTx/>
              <a:tabLst/>
              <a:defRPr/>
            </a:pP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소득불평등</a:t>
            </a: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ctr" defTabSz="914400" latinLnBrk="0">
              <a:lnSpc>
                <a:spcPct val="120000"/>
              </a:lnSpc>
              <a:buClrTx/>
              <a:tabLst/>
              <a:defRPr/>
            </a:pP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추이</a:t>
            </a: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ctr" defTabSz="914400" latinLnBrk="0">
              <a:lnSpc>
                <a:spcPct val="120000"/>
              </a:lnSpc>
              <a:buClrTx/>
              <a:tabLst/>
              <a:defRPr/>
            </a:pP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(‘55~’00) </a:t>
            </a:r>
            <a:endParaRPr lang="ko-KR" altLang="en-US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모서리가 둥근 직사각형 23"/>
          <p:cNvSpPr/>
          <p:nvPr/>
        </p:nvSpPr>
        <p:spPr bwMode="auto">
          <a:xfrm>
            <a:off x="488505" y="4161626"/>
            <a:ext cx="1044000" cy="2189259"/>
          </a:xfrm>
          <a:prstGeom prst="roundRect">
            <a:avLst>
              <a:gd name="adj" fmla="val 10309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indent="0" algn="ctr" defTabSz="914400" latinLnBrk="0">
              <a:lnSpc>
                <a:spcPct val="120000"/>
              </a:lnSpc>
              <a:buClrTx/>
              <a:tabLst/>
              <a:defRPr/>
            </a:pP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역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U-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가설</a:t>
            </a: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ctr" defTabSz="914400" latinLnBrk="0">
              <a:lnSpc>
                <a:spcPct val="120000"/>
              </a:lnSpc>
              <a:buClrTx/>
              <a:tabLst/>
              <a:defRPr/>
            </a:pP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에서</a:t>
            </a:r>
            <a:r>
              <a: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r-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가설</a:t>
            </a: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ctr" defTabSz="914400" latinLnBrk="0">
              <a:lnSpc>
                <a:spcPct val="120000"/>
              </a:lnSpc>
              <a:buClrTx/>
              <a:tabLst/>
              <a:defRPr/>
            </a:pPr>
            <a:r>
              <a:rPr lang="ko-KR" alt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로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변화</a:t>
            </a: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ectangle 2"/>
          <p:cNvSpPr>
            <a:spLocks noChangeArrowheads="1"/>
          </p:cNvSpPr>
          <p:nvPr/>
        </p:nvSpPr>
        <p:spPr bwMode="auto">
          <a:xfrm>
            <a:off x="6284354" y="4362499"/>
            <a:ext cx="2609793" cy="1989854"/>
          </a:xfrm>
          <a:prstGeom prst="homePlate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anchor="ctr"/>
          <a:lstStyle/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en-US" altLang="ko-KR" sz="1400" b="1" u="sng" dirty="0" smtClean="0">
                <a:solidFill>
                  <a:srgbClr val="000000"/>
                </a:solidFill>
              </a:rPr>
              <a:t>Small ‘r’ Hypothesis</a:t>
            </a:r>
          </a:p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en-US" altLang="ko-KR" sz="1400" b="1" dirty="0" smtClean="0">
                <a:solidFill>
                  <a:srgbClr val="000000"/>
                </a:solidFill>
              </a:rPr>
              <a:t>70</a:t>
            </a:r>
            <a:r>
              <a:rPr lang="ko-KR" altLang="en-US" sz="1400" b="1" dirty="0" smtClean="0">
                <a:solidFill>
                  <a:srgbClr val="000000"/>
                </a:solidFill>
              </a:rPr>
              <a:t>년대 후반 이후 서구</a:t>
            </a:r>
            <a:endParaRPr lang="en-US" altLang="ko-KR" sz="1400" b="1" dirty="0" smtClean="0">
              <a:solidFill>
                <a:srgbClr val="000000"/>
              </a:solidFill>
            </a:endParaRPr>
          </a:p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ko-KR" altLang="en-US" sz="1400" b="1" dirty="0" smtClean="0">
                <a:solidFill>
                  <a:srgbClr val="000000"/>
                </a:solidFill>
              </a:rPr>
              <a:t>선진자본주의 국가 및</a:t>
            </a:r>
            <a:endParaRPr lang="en-US" altLang="ko-KR" sz="1400" b="1" dirty="0" smtClean="0">
              <a:solidFill>
                <a:srgbClr val="000000"/>
              </a:solidFill>
            </a:endParaRPr>
          </a:p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ko-KR" altLang="en-US" sz="1400" b="1" dirty="0" smtClean="0">
                <a:solidFill>
                  <a:srgbClr val="000000"/>
                </a:solidFill>
              </a:rPr>
              <a:t>동아시아 후발 산업국</a:t>
            </a:r>
            <a:endParaRPr lang="en-US" altLang="ko-KR" sz="1400" b="1" dirty="0" smtClean="0">
              <a:solidFill>
                <a:srgbClr val="000000"/>
              </a:solidFill>
            </a:endParaRPr>
          </a:p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ko-KR" altLang="en-US" sz="1400" b="1" dirty="0" smtClean="0">
                <a:solidFill>
                  <a:srgbClr val="000000"/>
                </a:solidFill>
              </a:rPr>
              <a:t>모두 소득불평등 감소</a:t>
            </a:r>
            <a:endParaRPr lang="en-US" altLang="ko-KR" sz="1400" b="1" dirty="0" smtClean="0">
              <a:solidFill>
                <a:srgbClr val="000000"/>
              </a:solidFill>
            </a:endParaRPr>
          </a:p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ko-KR" altLang="en-US" sz="1400" b="1" dirty="0" smtClean="0">
                <a:solidFill>
                  <a:srgbClr val="000000"/>
                </a:solidFill>
              </a:rPr>
              <a:t>추이가 역전되어 역</a:t>
            </a:r>
            <a:r>
              <a:rPr lang="en-US" altLang="ko-KR" sz="1400" b="1" dirty="0" smtClean="0">
                <a:solidFill>
                  <a:srgbClr val="000000"/>
                </a:solidFill>
              </a:rPr>
              <a:t>U </a:t>
            </a:r>
            <a:r>
              <a:rPr lang="ko-KR" altLang="en-US" sz="1400" b="1" dirty="0" smtClean="0">
                <a:solidFill>
                  <a:srgbClr val="000000"/>
                </a:solidFill>
              </a:rPr>
              <a:t>형이</a:t>
            </a:r>
            <a:endParaRPr lang="en-US" altLang="ko-KR" sz="1400" b="1" dirty="0" smtClean="0">
              <a:solidFill>
                <a:srgbClr val="000000"/>
              </a:solidFill>
            </a:endParaRPr>
          </a:p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ko-KR" altLang="en-US" sz="1400" b="1" dirty="0" smtClean="0">
                <a:solidFill>
                  <a:srgbClr val="000000"/>
                </a:solidFill>
              </a:rPr>
              <a:t>아닌 </a:t>
            </a:r>
            <a:r>
              <a:rPr lang="en-US" altLang="ko-KR" sz="2000" b="1" dirty="0" smtClean="0">
                <a:solidFill>
                  <a:srgbClr val="000000"/>
                </a:solidFill>
              </a:rPr>
              <a:t>r</a:t>
            </a:r>
            <a:r>
              <a:rPr lang="ko-KR" altLang="en-US" sz="1400" b="1" dirty="0" smtClean="0">
                <a:solidFill>
                  <a:srgbClr val="000000"/>
                </a:solidFill>
              </a:rPr>
              <a:t>형 </a:t>
            </a:r>
            <a:r>
              <a:rPr lang="en-US" altLang="ko-KR" sz="1400" b="1" dirty="0" smtClean="0">
                <a:solidFill>
                  <a:srgbClr val="000000"/>
                </a:solidFill>
              </a:rPr>
              <a:t>curve</a:t>
            </a:r>
            <a:r>
              <a:rPr lang="ko-KR" altLang="en-US" sz="1400" b="1" dirty="0" smtClean="0">
                <a:solidFill>
                  <a:srgbClr val="000000"/>
                </a:solidFill>
              </a:rPr>
              <a:t>를 그림</a:t>
            </a:r>
            <a:endParaRPr lang="en-US" altLang="ko-KR" sz="1400" b="1" dirty="0" smtClean="0">
              <a:solidFill>
                <a:srgbClr val="000000"/>
              </a:solidFill>
            </a:endParaRPr>
          </a:p>
        </p:txBody>
      </p:sp>
      <p:sp>
        <p:nvSpPr>
          <p:cNvPr id="35" name="오른쪽 화살표 34"/>
          <p:cNvSpPr/>
          <p:nvPr/>
        </p:nvSpPr>
        <p:spPr bwMode="auto">
          <a:xfrm>
            <a:off x="6104334" y="4922848"/>
            <a:ext cx="427049" cy="874599"/>
          </a:xfrm>
          <a:prstGeom prst="rightArrow">
            <a:avLst>
              <a:gd name="adj1" fmla="val 50000"/>
              <a:gd name="adj2" fmla="val 39921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0" rIns="180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710929" y="3904393"/>
            <a:ext cx="74897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/>
              <a:t>출처 </a:t>
            </a:r>
            <a:r>
              <a:rPr lang="en-US" altLang="ko-KR" sz="900" dirty="0" smtClean="0"/>
              <a:t>: B. </a:t>
            </a:r>
            <a:r>
              <a:rPr lang="en-US" altLang="ko-KR" sz="900" dirty="0" err="1" smtClean="0"/>
              <a:t>Milanovich</a:t>
            </a:r>
            <a:r>
              <a:rPr lang="en-US" altLang="ko-KR" sz="900" dirty="0" smtClean="0"/>
              <a:t>, 2005, 『Worlds apart : measuring international and global inequality』, Princeton, N.J : Princeton University Press, p40</a:t>
            </a:r>
            <a:endParaRPr lang="ko-KR" altLang="en-US" sz="900" dirty="0"/>
          </a:p>
        </p:txBody>
      </p:sp>
      <p:grpSp>
        <p:nvGrpSpPr>
          <p:cNvPr id="41" name="그룹 40"/>
          <p:cNvGrpSpPr/>
          <p:nvPr/>
        </p:nvGrpSpPr>
        <p:grpSpPr>
          <a:xfrm>
            <a:off x="4678029" y="5196024"/>
            <a:ext cx="1570321" cy="609240"/>
            <a:chOff x="4678029" y="5196024"/>
            <a:chExt cx="1570321" cy="609240"/>
          </a:xfrm>
        </p:grpSpPr>
        <p:sp>
          <p:nvSpPr>
            <p:cNvPr id="33" name="자유형 32"/>
            <p:cNvSpPr/>
            <p:nvPr/>
          </p:nvSpPr>
          <p:spPr>
            <a:xfrm>
              <a:off x="4678029" y="5196024"/>
              <a:ext cx="1177637" cy="290945"/>
            </a:xfrm>
            <a:custGeom>
              <a:avLst/>
              <a:gdLst>
                <a:gd name="connsiteX0" fmla="*/ 0 w 1177637"/>
                <a:gd name="connsiteY0" fmla="*/ 0 h 290945"/>
                <a:gd name="connsiteX1" fmla="*/ 318655 w 1177637"/>
                <a:gd name="connsiteY1" fmla="*/ 221673 h 290945"/>
                <a:gd name="connsiteX2" fmla="*/ 1177637 w 1177637"/>
                <a:gd name="connsiteY2" fmla="*/ 290945 h 29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7637" h="290945">
                  <a:moveTo>
                    <a:pt x="0" y="0"/>
                  </a:moveTo>
                  <a:cubicBezTo>
                    <a:pt x="61191" y="86591"/>
                    <a:pt x="122382" y="173182"/>
                    <a:pt x="318655" y="221673"/>
                  </a:cubicBezTo>
                  <a:cubicBezTo>
                    <a:pt x="514928" y="270164"/>
                    <a:pt x="846282" y="280554"/>
                    <a:pt x="1177637" y="290945"/>
                  </a:cubicBezTo>
                </a:path>
              </a:pathLst>
            </a:cu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766601" y="5528265"/>
              <a:ext cx="14817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rgbClr val="FF0000"/>
                  </a:solidFill>
                </a:rPr>
                <a:t>WENAO</a:t>
              </a:r>
              <a:endParaRPr lang="ko-KR" altLang="en-US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2189018" y="4443846"/>
            <a:ext cx="3966096" cy="1610594"/>
            <a:chOff x="2189018" y="4443846"/>
            <a:chExt cx="3966096" cy="1610594"/>
          </a:xfrm>
        </p:grpSpPr>
        <p:sp>
          <p:nvSpPr>
            <p:cNvPr id="36" name="자유형 35"/>
            <p:cNvSpPr/>
            <p:nvPr/>
          </p:nvSpPr>
          <p:spPr>
            <a:xfrm>
              <a:off x="2189018" y="4443846"/>
              <a:ext cx="3519055" cy="1610594"/>
            </a:xfrm>
            <a:custGeom>
              <a:avLst/>
              <a:gdLst>
                <a:gd name="connsiteX0" fmla="*/ 0 w 3519055"/>
                <a:gd name="connsiteY0" fmla="*/ 1610594 h 1610594"/>
                <a:gd name="connsiteX1" fmla="*/ 1371600 w 3519055"/>
                <a:gd name="connsiteY1" fmla="*/ 197430 h 1610594"/>
                <a:gd name="connsiteX2" fmla="*/ 3519055 w 3519055"/>
                <a:gd name="connsiteY2" fmla="*/ 45030 h 1610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19055" h="1610594">
                  <a:moveTo>
                    <a:pt x="0" y="1610594"/>
                  </a:moveTo>
                  <a:cubicBezTo>
                    <a:pt x="392545" y="1034475"/>
                    <a:pt x="785091" y="458357"/>
                    <a:pt x="1371600" y="197430"/>
                  </a:cubicBezTo>
                  <a:cubicBezTo>
                    <a:pt x="1958109" y="-63497"/>
                    <a:pt x="2738582" y="-9234"/>
                    <a:pt x="3519055" y="45030"/>
                  </a:cubicBezTo>
                </a:path>
              </a:pathLst>
            </a:custGeom>
            <a:ln w="2222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673365" y="4547952"/>
              <a:ext cx="14817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rgbClr val="0000FF"/>
                  </a:solidFill>
                </a:rPr>
                <a:t>ASIA</a:t>
              </a:r>
              <a:endParaRPr lang="ko-KR" altLang="en-US" sz="1200" b="1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442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00" name="Picture 16" descr="http://www.citifmonline.com/wp-content/uploads/2014/02/IMF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3446" y="2557676"/>
            <a:ext cx="2857520" cy="2143140"/>
          </a:xfrm>
          <a:prstGeom prst="rect">
            <a:avLst/>
          </a:prstGeom>
          <a:noFill/>
        </p:spPr>
      </p:pic>
      <p:sp>
        <p:nvSpPr>
          <p:cNvPr id="12" name="직사각형 11"/>
          <p:cNvSpPr/>
          <p:nvPr/>
        </p:nvSpPr>
        <p:spPr>
          <a:xfrm>
            <a:off x="6023776" y="2586910"/>
            <a:ext cx="2571768" cy="19861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951678" y="2656152"/>
            <a:ext cx="2715742" cy="18584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34793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>
              <a:tabLst>
                <a:tab pos="0" algn="l"/>
                <a:tab pos="93663" algn="l"/>
              </a:tabLst>
            </a:pPr>
            <a:r>
              <a:rPr lang="en-US" altLang="ko-KR" sz="1600" b="1" dirty="0"/>
              <a:t>Ⅱ 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사회복지의 변화</a:t>
            </a:r>
            <a:endParaRPr lang="ko-KR" altLang="en-US" sz="1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20000"/>
              </a:lnSpc>
              <a:spcBef>
                <a:spcPts val="336"/>
              </a:spcBef>
            </a:pPr>
            <a:r>
              <a:rPr lang="ko-KR" altLang="en-US" sz="1500" b="1" dirty="0" smtClean="0">
                <a:solidFill>
                  <a:srgbClr val="000000"/>
                </a:solidFill>
                <a:latin typeface="+mj-lt"/>
              </a:rPr>
              <a:t>전통적으로 재분배효과에 부정적이었던 </a:t>
            </a:r>
            <a:r>
              <a:rPr lang="en-US" altLang="ko-KR" sz="1500" b="1" dirty="0" smtClean="0">
                <a:solidFill>
                  <a:srgbClr val="000000"/>
                </a:solidFill>
                <a:latin typeface="+mj-lt"/>
              </a:rPr>
              <a:t>IMF</a:t>
            </a:r>
            <a:r>
              <a:rPr lang="ko-KR" altLang="en-US" sz="1500" b="1" dirty="0" smtClean="0">
                <a:solidFill>
                  <a:srgbClr val="000000"/>
                </a:solidFill>
                <a:latin typeface="+mj-lt"/>
              </a:rPr>
              <a:t>에서도 최근 보고서에서는 종전의 입장과 달리 </a:t>
            </a:r>
            <a:r>
              <a:rPr lang="en-US" altLang="ko-KR" sz="1500" b="1" dirty="0" smtClean="0">
                <a:solidFill>
                  <a:srgbClr val="000000"/>
                </a:solidFill>
                <a:latin typeface="+mj-lt"/>
              </a:rPr>
              <a:t>“</a:t>
            </a:r>
            <a:r>
              <a:rPr lang="ko-KR" altLang="en-US" sz="1500" b="1" dirty="0" smtClean="0">
                <a:latin typeface="+mj-lt"/>
              </a:rPr>
              <a:t>갈수록 커지는 소득격차가 거시경제의 안정과 지속성장을 위협할 수 있다</a:t>
            </a:r>
            <a:r>
              <a:rPr lang="en-US" altLang="ko-KR" sz="1500" b="1" dirty="0" smtClean="0">
                <a:latin typeface="+mj-lt"/>
              </a:rPr>
              <a:t>”</a:t>
            </a:r>
            <a:r>
              <a:rPr lang="ko-KR" altLang="en-US" sz="1500" b="1" dirty="0" smtClean="0">
                <a:latin typeface="+mj-lt"/>
              </a:rPr>
              <a:t>며 재분배 필요성을 강조</a:t>
            </a: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1500" b="1" dirty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90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90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7590" name="Picture 6" descr="https://encrypted-tbn0.gstatic.com/images?q=tbn:ANd9GcRuXq37vB_b0bC4eKpgKqlQNvqAiMtWJRJtVf9KIZfpzHKuimF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1146" y="2644280"/>
            <a:ext cx="2447925" cy="1866901"/>
          </a:xfrm>
          <a:prstGeom prst="rect">
            <a:avLst/>
          </a:prstGeom>
          <a:noFill/>
        </p:spPr>
      </p:pic>
      <p:pic>
        <p:nvPicPr>
          <p:cNvPr id="67592" name="Picture 8" descr="https://encrypted-tbn0.gstatic.com/images?q=tbn:ANd9GcSHnr6P3eJfHAFaplQM1kX9aGUU17EaTnKkHS07d5qlZUInl7YBf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0146" y="2714620"/>
            <a:ext cx="2619375" cy="1743076"/>
          </a:xfrm>
          <a:prstGeom prst="rect">
            <a:avLst/>
          </a:prstGeom>
          <a:noFill/>
        </p:spPr>
      </p:pic>
      <p:sp>
        <p:nvSpPr>
          <p:cNvPr id="13" name="모서리가 둥근 사각형 설명선 12"/>
          <p:cNvSpPr/>
          <p:nvPr/>
        </p:nvSpPr>
        <p:spPr>
          <a:xfrm>
            <a:off x="1594620" y="1714488"/>
            <a:ext cx="5786478" cy="642942"/>
          </a:xfrm>
          <a:prstGeom prst="wedgeRoundRectCallout">
            <a:avLst>
              <a:gd name="adj1" fmla="val -36346"/>
              <a:gd name="adj2" fmla="val 92585"/>
              <a:gd name="adj3" fmla="val 16667"/>
            </a:avLst>
          </a:prstGeom>
          <a:solidFill>
            <a:srgbClr val="FFFF99"/>
          </a:solidFill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en-US" altLang="ko-KR" sz="1400" b="1" dirty="0" smtClean="0"/>
              <a:t>“</a:t>
            </a:r>
            <a:r>
              <a:rPr lang="ko-KR" altLang="en-US" sz="1400" b="1" dirty="0" smtClean="0"/>
              <a:t>재분배가 성장을 저해한다는 증거를 거의 찾지 못했다</a:t>
            </a:r>
            <a:r>
              <a:rPr lang="en-US" altLang="ko-KR" sz="1400" b="1" dirty="0" smtClean="0"/>
              <a:t>” (2014. 2)</a:t>
            </a:r>
            <a:endParaRPr lang="ko-KR" altLang="en-US" sz="1400" b="1" dirty="0"/>
          </a:p>
        </p:txBody>
      </p:sp>
      <p:sp>
        <p:nvSpPr>
          <p:cNvPr id="14" name="모서리가 둥근 사각형 설명선 13"/>
          <p:cNvSpPr/>
          <p:nvPr/>
        </p:nvSpPr>
        <p:spPr>
          <a:xfrm>
            <a:off x="1451744" y="5000636"/>
            <a:ext cx="6643734" cy="857256"/>
          </a:xfrm>
          <a:prstGeom prst="wedgeRoundRectCallout">
            <a:avLst>
              <a:gd name="adj1" fmla="val 34760"/>
              <a:gd name="adj2" fmla="val -103243"/>
              <a:gd name="adj3" fmla="val 16667"/>
            </a:avLst>
          </a:prstGeom>
          <a:solidFill>
            <a:srgbClr val="FFFF99"/>
          </a:solidFill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en-US" altLang="ko-KR" sz="1400" b="1" dirty="0" smtClean="0"/>
              <a:t>“</a:t>
            </a:r>
            <a:r>
              <a:rPr lang="ko-KR" altLang="en-US" sz="1400" b="1" dirty="0" smtClean="0"/>
              <a:t>재분배는 소득불균형을 줄여주기 때문에 성장을 견인할 것</a:t>
            </a:r>
            <a:r>
              <a:rPr lang="en-US" altLang="ko-KR" sz="1400" b="1" dirty="0" smtClean="0"/>
              <a:t>. </a:t>
            </a:r>
            <a:r>
              <a:rPr lang="ko-KR" altLang="en-US" sz="1400" b="1" dirty="0" smtClean="0"/>
              <a:t>재분배정책을 과도하게 밀어붙일 경우 왜곡될 수 있지만 적절한 재분배는 저소득층의 </a:t>
            </a:r>
            <a:r>
              <a:rPr lang="ko-KR" altLang="en-US" sz="1400" b="1" dirty="0" err="1" smtClean="0"/>
              <a:t>인적자본을</a:t>
            </a:r>
            <a:r>
              <a:rPr lang="ko-KR" altLang="en-US" sz="1400" b="1" dirty="0" smtClean="0"/>
              <a:t> 강화시키면서 경제 효율성을 높이고 성장을 </a:t>
            </a:r>
            <a:r>
              <a:rPr lang="ko-KR" altLang="en-US" sz="1400" b="1" dirty="0" err="1" smtClean="0"/>
              <a:t>강화시키</a:t>
            </a:r>
            <a:r>
              <a:rPr lang="ko-KR" altLang="en-US" sz="1400" b="1" dirty="0" smtClean="0"/>
              <a:t> 수 있다</a:t>
            </a:r>
            <a:r>
              <a:rPr lang="en-US" altLang="ko-KR" sz="1400" b="1" dirty="0" smtClean="0"/>
              <a:t>” (2014. 3)</a:t>
            </a:r>
            <a:endParaRPr lang="ko-KR" altLang="en-US" sz="1400" b="1" dirty="0"/>
          </a:p>
        </p:txBody>
      </p:sp>
      <p:sp>
        <p:nvSpPr>
          <p:cNvPr id="15" name="직사각형 14"/>
          <p:cNvSpPr/>
          <p:nvPr/>
        </p:nvSpPr>
        <p:spPr>
          <a:xfrm>
            <a:off x="2094686" y="6000768"/>
            <a:ext cx="59579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 smtClean="0"/>
              <a:t>[</a:t>
            </a:r>
            <a:r>
              <a:rPr lang="ko-KR" altLang="en-US" sz="1400" b="1" dirty="0" err="1" smtClean="0"/>
              <a:t>크리스틴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라가르드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IMF </a:t>
            </a:r>
            <a:r>
              <a:rPr lang="ko-KR" altLang="en-US" sz="1400" b="1" dirty="0" smtClean="0"/>
              <a:t>총재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좌</a:t>
            </a:r>
            <a:r>
              <a:rPr lang="en-US" altLang="ko-KR" sz="1400" b="1" dirty="0" smtClean="0"/>
              <a:t>)</a:t>
            </a:r>
            <a:r>
              <a:rPr lang="ko-KR" altLang="en-US" sz="1400" b="1" dirty="0" smtClean="0"/>
              <a:t>와 데이비드 </a:t>
            </a:r>
            <a:r>
              <a:rPr lang="ko-KR" altLang="en-US" sz="1400" b="1" dirty="0" err="1" smtClean="0"/>
              <a:t>립튼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IMF </a:t>
            </a:r>
            <a:r>
              <a:rPr lang="ko-KR" altLang="en-US" sz="1400" b="1" dirty="0" smtClean="0"/>
              <a:t>수석부총재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우</a:t>
            </a:r>
            <a:r>
              <a:rPr lang="en-US" altLang="ko-KR" sz="1400" b="1" dirty="0" smtClean="0"/>
              <a:t>)]</a:t>
            </a:r>
            <a:endParaRPr lang="ko-KR" altLang="en-US" sz="1400" b="1" dirty="0"/>
          </a:p>
        </p:txBody>
      </p:sp>
      <p:sp>
        <p:nvSpPr>
          <p:cNvPr id="67594" name="AutoShape 10" descr="data:image/jpeg;base64,/9j/4AAQSkZJRgABAQAAAQABAAD/2wCEAAkGBxQPDxUUEBQVFBUWFBYVFRUXFR0YGhggFRYYGBYcGRcdICggGR0lHBgdITEhJSksLy4uFyEzODMtNygtLisBCgoKDg0OGxAQGywkICYvLCwsLDAsLCwsLCwsLCwsLCwsLCwsLCwsLCwsLCwsLCwsLCwsLCssLCwsLCwsLCwsLP/AABEIAMIBAwMBIgACEQEDEQH/xAAcAAEAAgMBAQEAAAAAAAAAAAAABgcBBQgEAgP/xABGEAACAQMDAgQEAgcFBQYHAAABAgMABBEFEiEGMQcTQVEiMmFxFIEjM0JSkZKhFWJygrEIJDVDshZzosHR8TRTY3STlOH/xAAZAQEAAwEBAAAAAAAAAAAAAAAAAQIEAwX/xAAtEQACAgEEAQMCBgIDAAAAAAAAAQIDEQQSITFBE1FhIqEFFTJSsdFCcRQjkf/aAAwDAQACEQMRAD8AvGlKUApSlAKUpQClKUApWK1PUHUdtp8ZkupVjGOAT8TfRV7sftRJvhA22awzYFVp151ZqMOni7tIkhiJUkuRJKFf5W2DKKO3q3evV4Q9ZT6rBL+KC+ZCyr5ijaHDgkZXsCMenHNdPSls3+CMnp1PxY0y3fYZzIcgExoWVc9yW7HHrjJ/Otl1jr81vp7XVisMyqhkLO5C7AuQy7Qd/wBsj71Wvib0I15rD/h2VZJbUTpGRjzGhIjdQc4U7dpHvz271CND6vnsbe5sbhWeGSOSIwvw0TMCMrnkfFjK/wDnWmOmjOKcHz5RGTprRpZHt42nMbOyhmMWdhzyNuecYxVU+JXihc2V60FkE2RYWR3TcC5AYqDnA2qRkd85qax6+troUNyo34tYBGvYu7Iqooz7sarbrLpu7OjBZLMq8MjXU0wnRyzSZMxKfNjn8gornRGO/wCtcZwGW30Tro1HT4Ljjc6DzAOwdeJBj0+IH8sVop/EIxS3HmWNz5Fu7o1woBX9GMuxBwQB9M1D/wDZ613iezY9sTxj6HCyD8jtP5mpH466r5GkmMHBnkSP8lO9v+kD86OnF3p4GeMkh0Lr7T73AhuY937jny2744VsZ/KpKGqiPA7pSC8gu5LqJZUYrCu4Zxgb3K+x5Xke1b/qi8l6a0u2SG4MkouHAVwGWRDuJDA/EFRdoBUjkj04qLKYqzZAlPgtnNKgnhz4gNqykPbSxkZBlVS0JIAJG/8AZbBB2n371OxXGUXF4ZJmlKVUClKUBis0pQClKUApSlAKUpQClBSgFKUoBSlKAV8k0JqmvGnqi+jUwxRSwWzMUNxnBlI5IUjlF++N3NXrrdktqIbwTq76tdpwlnayXMSPtuJ14RBnBEef1zA8kLxwR3qvfG/opUi/HQbyfMP4jc7PxIxKsNxO0AnbgYABHtWw6D8QpLq2t7W1twZ4doljG1UMMa4LISRhjkYX3HtzVgazqlsZlsbj5rmGQqpHDgcMuf3sE4H0NdlupsXHQ7RUHhlfz6ravpb3CxRJGx4j3SyIxwVVmO1Qpx6Zww7YrU9J6/eaDqJs3VniExEsKxAs4PHmIQNx+EAjnGOKkPQvhNcpcefNM9qEZvK2Y85lyQCe4jyvocmrluXihUyymNNq8yuQMAe7n0rrbdBSajyn4+SEiJdQW13d3VhdWEQXyxIzNcM0YCyrtKPEPjLdm+6is9Z+GVrqswmdnhkxh2j2/GB23Ag8j39vtXpfrlJgf7Ot5705I3InlxZGR+ukwp5/dz3oU1ifB3WdmM/Lhrl8c9z8C/kB+dZoynHlPBJ+s3QNtJa29vI07R236r9MynIOVJ24BI9Djj0rca5o6Xlq9vIzqki7GZGw+PX4ue/rnvzWhk6VvZAPM1a4Dck+VFHGvPsME4+5NYj6OulII1a8OPQiMj8wVwarn5BrNI8JYLG6juLS5uI3TPBKOGB4IPwjgj/1rw+KvQt/qsiNFLAY4y3lxHdGw3Bckt8Sucj2Xj3qQf2Pq0JJi1CGYZOFntcceg3RsMn8h/5UPUGo2/8A8Vp/mqBzJaTCTtjP6Jwre/AzXRWT3bk8sH4eG1n/AGXpWy7Q2xiZ2meRk2sWwd4dSRtxhcnB+GqZ8UNfOq6oRAfMjQiCAKchznBK/wCJj+YAq/8AR+rLS+JjRwJMHdbzKY5B75jfBI+2a1t94dWhuorq2RbaaKQSfAo2PzyGj7e/IwRV6blCbnJckNEL6m6oPTdjb6faBDc+UHlcjIQsfibHqxbOM9gBX5eHfUGu3imdTFcwq+xll2xlsDLCMqo55HJ4zXm8V+kmm1yB2JW3ujFG83O2NgdhBJ+FSRjaD3JP1qwup9Xg6f0sCJQu1fLt4zzubHr7/vE/+tXk4uCUVmUuwbrprqOHUIy0JIZGKSxNw8bKcFXH3Hfsa3IrnvwJvppNYmJJYSwySTHHc7wQx9juY/zGrv0/qCCe4mt43/TQECRDweQCGH7y89xXC6p1zaJTNtSsA1muJIpSlAKUpQClKUApSlAKUpQClKUBihNZqK+IN7cxWm2yjZnkdY3dcEwo7AM4TuxxkDHbv6USy8AinWnWdvdX66ablreHJW5mTjc3GIQ/7APO5/cAe9Tubp+GSx/By75YjH5eXbc5Hod/fcPQ/QVVXX/g8Ej87TMnYvxwEli2AOYyeSe5IPf09qj3QnXF3EklhKryxtDMgBzvgxG2fTO0eoPb+lbHTGUFKt9dlc+5473o/UNK1aOOzDtJvJtpgoIYHj4v2RgfMDV7aF0xsk/FXrC4vCFBfaAkWB8sKfsD3Pcnn2A5RFw+Pnb+Y089v3m/mNbbdJOxLLRVSwdU6t1LI1w1pp0az3CLuld2xDBn5fMI5Zj6IvPvivi16JSSQTajI17MOV3jbDH64jgHw8H1bce3NcsCVh2JGeTgms+e37zfxNcvy9rqRO47RSMKAAMAdgBgfwr6rizz2/eb+Y089v3m/iar+Wy/d9hvO06VxZ57fvN/E089v3m/iaflsv3fYbztOsEVxb57fvN/Maee37zfzGn5bL932G8691zpy2vRi5hVyPlfs6/VXGGU/UGtItne6bzCzX1qBjyXIFxGAP2JSQJRx8r4PPf0PLvnt+838xp57fvN/Masvw+XW4bzrfTdQtNYtCYyk8LjbIhHY4BKuvdWGRVedT+DYmkMiX0iRKCQkwabyxj4trlwccVRKyEdiR9jivoTt+838xq8NFOt5jL7Ebsl+afov9lA2Gkbnu5lV7i9kX4II/Ru2C3fagz3yaqvoG5l/tu3MEpLPchWkPeRC2ZNwOfmUHg+prPhtqDRairs5ASG5fJJIG23kIOPvXx4YySx6nFJBA9w6ByI1wO6FQWY8KuWHNPTcFNS547B1THOrMyhgSpAYA8rkZGR6cHNfpUP6b6ZuYrxr26uAZpkCzQxIBDhQfLAJ+IlST8R75NTAV5LST4OhmlKVAFKUoBSlKAUpSgFKVigM1is1igMNUIm0e+tLma8hljuGlYeZbuojyiFvKWKXPwlQx4bIJJ7ZrW+NfVElparb2xcTzfGWjzujjjI3NkcjJwufvVM6fpWp6opeIXFyu/azGQldwA7lmwMAjmtdOn3R3NpL5KtnSHT/Vdves0akxzocSW8mFkQjvx+2P7y5H1rzaz09DGL67CgzS2sibsD4VWI8Lj3PJJ5PHoAKqvw+8Lr1L+Ka9TyY4n8w/pVLuVGVA2E8E4zk9sj1qyvFXqMWGmyeskytFGuM/MuGY/RVJP8PeqTrUbFGt5yE+OTlsUpW/6Q6RuNVm8u3X4QR5krcJGD6n3Pso5/1r3pTUI5kczQYra6T03d3ePw1tNKDxuWM7fXu/yjt6muhOm/DO108RlY455A2ZJZ13HGD+qX5V5Pr6VK21q2SZYDPEJT8sW9dx9OFzXnT/EH/giygcyt4b6oBn8HL/4T/TdzWjv9HuLf9fBND2/WRMnft8wFdj5qNaz1npsO+O5uYCV4eMneftsAOapD8Qsb/TklxRyfSpxrs2mX906WkTWeWIjlBLRPg93iAzEpGTuHb1HevFpPQN3O8gMUm2IgOUUOzbvl8tdwDg44bO361vWojj6uCuCKEV7rLRbmcAwW88oOcGOJ3zjvjAOasXp3S7uwukK6ODEHUO86GSXaxCli+dq4wT8KgD1z3q8LDWraZHNvNE6xfP5bBgmBnkL24rNdrXH9KySonKM/TV5H+stLlM9t0Ei5x91rVlSDg8H2NXT4m6nd3cqC3uFgspDtMrOyoskRYEO6A/CeORxk4JyMCMaReGO9itNVMN3bSsoE7EvwwwrRXHDgbsAg9selXr1MnHc0iGivKVZnV3hTPC0z2UUjRxncEZlYspLYMbDliAOVIzyOWzVaMuDg8Y71pqujYsxIawTHwit1l1iGOQBkdJ1ZT2IaBwR/Crc0yaHRJ3srPTriSQoZVkQoxmQY5MjMD8LNt2+nB9apzwu1NLXWLaSU4TeUJ9vNRkUn6ZYV0zr901vbyTxxec8SFgg4ZgMFgpwecDIHqQK8zXNqzHhovHoibdcXTWwuI7ALCAxeSe6SMJsyCCAGIOQRgjOaz4aeIg1hpkeMQyR4dVDbgUPGckDkHvx6iqZ696n/ABtzLHZNJ+FklWURYxulKhWYL83Lfs++Tirf8JvD/wDsyMz3GDcyqAQOREp52g+543H6Y9MnnZTCFWZdvolPksWs1is1iLGKzSsUBmlKUApSlAKUpQCsGs18Sk7Tt5ODgfXHFARG065sJLueKSWGOWKQwAuwBcAAtgkYAD5GM91zX73vSNtK3nWrtaS5JM1qwQNzz5iDKSf5gTVT6p4MX7qZhLDJLJmSSMkqQzkswDHIbk9+Kjlv0jqdpcRQyJcQJNMkJeNzsIdsHLISO2Tg1tVNbWYTK5Z0H0Za3KW7G+kMkryu3phVHwxgAcDKqGOPVjUF60/3y01S8I+CJPwdsc54jlUzuPbdJ8P2jqe9TXn4DTZWi7xw7Ih7sQEiH8xAqNdX6ULLpeWAc+XboGPuxdS5J+rEms9b+pP5JZQXS2gyajeR28PBc8sQSEUDLMcew/qQPWuhLrX9N6dgW037WWJnVFBZ37nLMBwzHOCf9BVfdAarb6FpZvZwJLm6JWCIH4ikZxyf2V3ZJOPYVGZPEm5e6a4lhtJXbgeZbhiigY2K2c4+5Pc16NsZ3z4X0r7lFwfadfybJYWadop2KyPJKZpUj5ISMkqAwZmO498gHtWg1TU4j5YtY3iETAo5dS5I5LuVUfGSAe5xjAqY6toEWrQSXVi9qJyTO1qj4kVRHEjIEIXgMGYfDzu7nPEMu4LaQO9uzxhIoyEmZWZ3LqjhCuONp3ds8GutKr8L/ZDyeu8641CZWWS8nKsNrLv2gjj0GMdvT6+5qPUNK1xhGP6UQb7pDqObT7jdb7D5mI3WRAysCcYPqO/p/WuhrTTI/KD6fGsNxbMyNEuVjJOHlhJIwUJb4WAwpOR6iud+jNN/FXsUa43k7o1YZV2jIfYxyMBlVhn3xXT+g2UqzXM04C+bKojQNnakShFJ9NzHLce4HpXla9pTWOy8TT9RWU2t6eqWsotUlP6bcCZFC/NGVUgBg4wwz6GqF6v6cuNCu/LEzfEgZJYyY9wJwcgHIIYdsn0royyi/C6jJGvEd0hnVfQSRlVmx6fErI2PdWPPOID/ALRUANravsyRMy+Z7Bkzt/MjP+WuWksamoeGTJEA6M1lLi+i/tK4EMKhycJtWQyEFhJtG3DEZYtwfuSa2XSuv2Ni81jeWyXdv57vFMoEx9AhCHsCgydpzzgg1W1S3w70I6rqiRyHCgebKQMZWPaCPhxjdkLn616F1MUm2+CiZ01o2pxXcCSwHcjDKnBU/YqeQfpVQeNfQKorX9ou34s3Majjn/mgenPze+c++botLZYkVEGFVQqjJOAowBk8nis3MCyIyOMqwKsD6gjBFePVa657onRrKOW/CuwS51aKGZQySJOjA/WF/wCtdCdCX7zWhjuCTPbSNbTEjBYx42tj+8hVv81U70Poh0/qtbc8iNpth91aF2Q5wMnaRn6g1bUY/C642PlvbYNj2ktTgn/NHIv8latZJTlx7ZIiaHpDwyjtNTuLqUZVZSbRcjADjLMQPUElQPTGfarDur2OEbpZEjHfLsFH8TVUeOl3cWb21xayvFvSS3kKHBPKuo/ocY57+9VtadDarfsHMEzbhnzJ228EcHLnJzj0+lVVPqpTnNIZxwdJ9O6/FfxvJASVSWSE9uTG2CQQSCDwR9CK21Vt4QdM3mlfiILsL5b+XLEyMGXd8SyD0IOAh7YqyazWRUZNReUWQpSlUApSlAKUpQClKUArFZr5c4Hv9KAV+c1ur7dwDbWDrn0I7EfWqk6v8XPIuoY44biEwzZu45UQMyYxtXDEHOdwOQOBzirK6a1sX9uJlhmhViQqzKEZgMYYKCfhPoT3xV5VSglJrsjJp+v18wWdvjPn38AP+GHdO554/wCWBj6mseLH/BLz/ux/1rX31Iu/VtMUk7QbqXA9WSHaM/k5r58WATol5j/5Q/o6k0j3EHPfXkTxXUcTqU8m1to1Gc8eUHJB9fjZu1RqujupvDqHWo7e4EzRP+GjRWC7lYY3KSpx23HtjvVFdX6A2m3sts7BzGVw4GAwdQ6nB+hwfqDXtaW+Elt8nOSPvpGwjurgwS43SxSJAxOAsuMxEn6kbf8ANTp3Rnu7g2ywO8zEICDjySGw7SLjBUDOQSO3etNExBBUkEEEEcEEdiD75rpvwp0u4itWmvVVZp23lRGkZC44LhVBLsSSS2T2zVdVY6steQlkpHxB6Cl0d03OJYpBhZANvxAZZSuTj3H0rwa30Zd2VtDcXEWyObtzllyMqHH7BI7D6HOK6a6r6Yg1OER3Chtrq6H1BU/6EcEeoNY6wjBsZVeFp1KEMqgMQMfMFJ+Lb3wOfaskdfPC+5baUf4VdNKcajNLtSGURRqieYwlchELqRgAGRWB+meMc9GCql0jqmCzRYre1/BJNGbm4uCC8CtJGNhgwT5uX2gKMD0Aqbab1lbPMLaR2iuML+jmTy2csDgrnhs4J4J74rPqJSsluZKwj9eqgVks5QQpS7VTn1WZHjYd/cg/lXs6k0aO+tZIJQCHHGRnDA5VsfQgcVresVSdYIywyL62LAEZBVvMUEenYH7VJq45xhoscz6l0NFYaxHbahKUtZQzJMvw8YOAS2QpDAA9+CD61cXRWiWVgwfT9zQ3KD4xukXMe4gmT9jIJ4IAyvfOAZRqmkQXShbmGOZRkgSIHxkYJGRwceoqv+ptN/7PWc8+nz+QjlcQyIZQX5CrGWbKggknv8o7DNaJXSuxFvn7MrjBZNtcLIoZDkHtwR647Hmv1Nc49K+L95bzD8Y5uYTncCqhxn1VgB/A1f2haxDe26T2z743zhsEdiQQQeQQRXO7Tzqf1Ep5IJrtkE6ssJADmS3mBPoTGkg/jhh/St513+jl06fBOy/jjJGOBcK0Jzn0ywrx9TMD1FpQHJWO8Yj2BjABPsMg17/E4Y07eOGS4tXQj0IuY8H+tQ3+n/X9g+/EGxmls1e1TzJ4J4Z4l9SUcBgM8coWHPvW80i7aeFXkhkgY5zHJt3DBxztJHPfv2r2Vq+oddjsIRLN8pkjj4IHMrqmeSOBncfoDXPLawSbXFZr5Vs19VAFKUoBSlKAUpSgFKUoBWDWa1PVGrGxs5bgJ5nlJvK5xkAjJz9Bk/lTvgEa6k8NINSuJp7p3Luixw7PhEKqvtzvYsWPPGDjHrUzs42WNBIwZwqhmAwGIGCQMnGT6ZqGT+I36MyRWF66BCxd0WFBj0LO3+mfoDWg6W8WDqWqQQLCYY3Eg5cMWbYWXPAwPhOMepFdvTtlH4RGUS7X2A1jTc8ZW8A+pMaYH34P8K9XiF/wi9/+1m/6DWu8QGaOTT5xnbFfxq+AOFnV4s8/VwP81bbreAyaXeIuMtbTAZ7fIaou4sGp8JdYF3pFuc5aNfJfnkGPgZ+64P51XX+0Tp4W4tpgp+ON42fHB2EFRn3wTWl8FerRYXhhmOIbnaufRHGdhPsDkqfy9quDxT6e/tHS5UUEyR/posZ5ZAcjA75UsMe5Fa8ehqMvr+yO0UD4YqDrNpuTePN5XGf2Tg4+hwfyrpbpnqGPUEkeANsSZ4dzDG8pjLKO+MnHPtVU+A/ScqTSXkyNGoj8uJXQgvv5ZhnsBgDPruNW9oWjx2UIhhyEDOwycnLsWPOOeT681GtsjOzjwIrg2NYas18S5AOBk4OB7n0rEWIn1hqllp8H+9Om3eji3IEhbaeBHET8PIyCOARmohqus6b1LDGkjSW8guRDbtld+WXdu25+TAxz64xzVd9X9F6pGJby+hOC+6R/NSQrvPsrEhRnHsK1HQ4I1G3fGRFIsrnGcLGdzHH27DuSRjnFelXpoenvUuUUbL/0vT3jvLW3ldZpYImmlmAwzKgaG1MgOSXIkkyc4/Rn34nQrQ9LWj7ZLidSk1wwdkPeNFyIYzj1VTk/3mat9XnSeWXM1B/GSwM+jThVLFNkgA7/AAMMn6gDNTioj4odQjTtMlkGN7jyYgf3pARnHrhQT+VWqzvWOw+jlWpR4fXl4t9DHYySBmkXKAnYRkby69tuO5rT6Jos97KsVtG0jEgcDgZ9Wbso+pq7dE6bi6Wspr24cS3DRhFUcKGPOxD3OWxk+ydq9rU3RUdvbfg5JHqtdUFx1eVU5EFm8R9g2VZ8e3zAfcVJPE//AIY/1mtgP/2YqrX/AGf43mv7y5ckkx4Y+jNLJvJz7/B/WrL66/SNYwDvJfwP9hb5mb+iY/P1ryro7bFH2RddErNU54keHMt/fD8BCsS+WXmkZtsbuxOAqjPx8HJx+0KuEsAMngDvUdTrnT2m8oXcO/OMb+M+275T/GudUpRe6KJZ+PhxoS2Vig8loZmUefvO5mZcgkt6rnJGOMNUqr5Ug9q+6o3l5ZIpSlQBSlKAUrFZoBSlKAV572ASRujqHVlKlD2YEEEH6HtXorBoDlvrvXtSvSfxscsMMbYEQjZY0wcDJI+I+mSftUo8L+n9Pgliu7nUbczI2Y4VlVQpIwNxbBY89gAM+pr9PEXxA1HT724tI5FVN++OTYDJtkUMACSRgHIHGeKhVh0fqWqSGUQSyFz8U0vwA9hnc+Nw+2e1esk5VYbUV8eTn5OjettN/FafMgALBRLHntuiIkT8iVH8a2Gk3yXlrHKuCksat7j4l5H5dq1/RQnGnxR3ibZolML+ocRHYrg+oZQG/Otd0L/ukt1p5ziCTzYM+sNwSy4/wvvX8hXmPpr2LnNvU2lGyvZ4G4McrKMZ7d0PPPykVbvhd4qIUjtNQbawGyO4Y/CwHyrIfRvTd2OOee+u/wBoPp/ZPFeIOJF8qXA4DJyhP1Kkj/IKp+vYjCOppWeynTO1Vr6Fct9J+Jl7pwCK/nQj/lS5OP8AC/zL/p9KsjTvHW2Zf94t5o2/uFZB/E7T/SvOs0VsHwsltyLcpVbz+NWmqoK+e5/dEeCPzJAqP6347LtIsrYlucPM2FHbB2LyfXjIqkdNa/8AEnKLO6xlVdPuTIu5PJcMPMEeQRg4c8KcHj61WvhLpmnTTytanKxldsUpDSuQFYSHgfo1b5VA+YFj2XFVdU9YXepuDdSZUHKxqNqL9l9fucmtPZ3bwyLJExR1OVZTgg/Q1ur0UlW03yyjlydoCvquf+mPGyeBQl7GLgAY8xTtk4HG4H4W+/FT2w8Y9Mk+eSSI88PEx7fVc1hnpbYPlF1JFhGqb1ywk6k1h4CxSysWKOynl3PzY9N2V2+u0D61Krjxb0pBkXBfnGFifP8AVRUL1Lxngg8wabaYMjl3eQhAWIA3FFyWJwM8jtVqarU8xjyQ2iyILax0CxYriCBDuYnLMxY+p+Z2PAH2+lc9+InWsmr3AYgpBHkQx+2e7N7sf6dvfOp6j6ludRk8y6lLn9leyL/hTsP9a82i6a93cxQRDLyuEH59z9gMn8q9GjTKrNk+WVbzwi+/APSfJ0xpj3uJWYf4Y/gH9Q1b+4b8TrsaAErZ2zSt7CS5ISP7nYr/AM33rf2NtHY2qRr8MUEQXJPZY17k/YVo/D+MvBJeOCHvZTcbTxtTASBcf92oJ+rH0xXlTnulKZfB4/ESF714dOin/Dm4WWSR8ZJSIKNgGRnczjIB7KaqbXPBu/tyTCI7lPTYdrdufgb+HBPcVvPFTpHUtQvZLmODfFHtiiUON+1MkuFz2LE/XtUR0rr/AFTTG2NI+FGPJuUJxz/eww9u9bdPGah/1yXyir+S3fBC7nNjLb3QZXtpvKAcYZVKqwUj6Z4+hFWPUU8ODLJZfibkKs105uHCggAFVWMAHkfAi+pqV1gteZtlkKUpVCRSlKAxilZpQClKUArFKzQEa13RrZZ/7QuFVvw9vICGVWGFO/cNw4YYIzn9que9f63v9UufgklQM2IreFmAHsAFwXP1P17V01runi6tZoCcCWJ4yfbepXP9arboW90zRrIi4kiju49y3IbmYspPCjG4rjG3HofvWrT2KKbay/BVo+PDzUdTsGhj1ZZDb3DeXDJIweSJzkoshzuCsAQM9jgcVK+uYDbtFqMYYtakiYLyXgfHmrj128OP8J96qnrHxMfVp4ba2jMcBuIjzzJIRINvbhRnBwOc+vpV+JcI5ZAysyYDrkEruGRuHpkVW6MotSksZ8Eo1ev6bFq2nPGCrJPFmN8AgEjMbj7HBrk/U7B7aaSGYbXjYow+oPp7g9wfUEV0rpZbR7oWr5/BTufwr+kDscmBv7rHlCffb7VofGPoBr1fxdouZ0GJUHeVVHBHu6/1HHoK7aS5VTw+mRJZKT6c0pbybyWmSB2GIjIDsZs4CFh8mfQ4NfPUGgz6fMYbqMxuO37rD3RuzD7VratDSOvLOexW31hJrggJGuFBKBd36US5D7iGUEf3B716Vkpwe6PK9iiKur1W+nTSIXjikdAcF1jZlH3IGBU0/wCwMN+xbR7yKYdxbzExzKM4wQRhgPfirktOqYbaARRWdyroGWO3W2cBgvyfHt2LuHOSeMn2rjbrNqW1Zf8ABKicvYqSaf0BqVwu6Kzl2+hYCPPftvIz2qw+lra1tZZLy4udP/HTSSMUkmXy7TeSSAi/rH5IPxL7Z7k+/U+rrY4Nxrkx5+SzhEa8ckZ2s+D2zu7Y+9UnrJN4ggolZXHhzqcYBaylOe23a/8AEKTitZcdMXkURlktbhIx3domAHrk8cDjuauOy6hjj3PbCSQn4vxGo36pGO2MRByTj/AO3fmv3uOlZdcUvJrHmDs8Vsv6Bc87QN3x+nLZNUWtmn9WCdpz+axVzdTdHaPoduDdebczup8uMybSxwecJjamfU5qnJ3DMSqhQSSFBJCgnIAJ5OO3NbqrlbylwVawfFXR4AdLnL38q8AGKDI9/wBY4/6c/wCKq/8AD/pB9XuxECViXDTSDuq+gH95sYH5nnFdG61qkOkWaBEzgLDbQIOXbGERR/qfQZNY9dfx6ceyYrya7rOX8bNHpkZP6XEt2R+zAp5UnuDI2FH03VJb+B/w7pbFUfyysRI+FTjCkgeg9vpWs6T0RrZHkuG8y6nYSTv6A4+GNPZEHAH5+tVN4q9ZaiLrbAJ7W2yUiYKVMxBKsxPfkg4XjjBxzXn11uyW1F+iZWDX+gwbbjZfWqKSHRvLuE7s3wOcSD/NmtnJdad1FavHG8Ts0fqqmaHd67TypB9R/GqRi6D1e9IZ4Jm3DIaaTHYcZ3tkVaPhH4dzaZLLPd+X5jIEjCNu2g8vk4HJ4HHtXe2uEI7t31fBCbLNtbdYkVEAVVUKoHYBRgD+FftWKzWIsKUpQClKUApSlAKxWaUBis0pQGCKhHW/hzZaixmmLQSADdMhC5AwBvDcHA4z3qcV+F5bJNG0cih0dSrKwyGB4II9qmMnF5TwCoLbp6z0W6VLFZNQ1FhmJGYBYVIIMjlRtQAe/JyMYzmor0H1Pez9Qxu8m95mMUw/Z2KCcAegXGR9fuatl9Gh0PSrxoAMBJpFYgF/iB2KzE5faTgE+mB9TS3hDfRWuoNcTtgRQtsQcvI7lUVI0HzscnivQqe+E5Pko+GdI6rp8V3A8M6h0cYYfYggg9wQQCD3BANR3S9TksJVtNQfcrHba3bcCX1Ecp7LMB69nAz3yK0q+fpcdxq19JtklA32SlVjxwsS7sEtMozyDz27DNSyxvbTWbLI2TwyDDIw7H2Yd1Yf+1YduF8FyufFDwrEm+709fj5aW3HZvVmjHo3rt9fTnvRzAg4PGDzXT5W80n5A99Zjsuc3MA5zgn9eo/mH1rQ9RdF6f1CrXFhMiT/ALbLnBI9Jojgq3pnAPvmt2m1TgsT5XuUcTn6OQqQVJBHIIOCPsfSrS8IVvb+eYm6lMSLGsytKxch/M2FGJOChUnHY5Iwc1BuqOlrnTJdl1GV5+GQco/1Vvy7Hn6V+/RPV02kXBlhCuHXY8bZ2sM5HbsQex+prdclbW3DDZVcMuVpo9Gn/CXLWyi4UvbXj2yD4lIBjnSMKDgnIYFeDipVc9JWt0qSPHGJtoP4iBRG2Su0spGcj2DZFc++IvXDazLExiESxIyhd24kuQWOcD2HFa3Qusb2wG21uZI1znZw6+3yOCo/hWL/AIVjipJ4fsW3F+RdLT2cx/DGxnLAnFxbqkxBPO6eIfGM45KZP9a0HXHWd/YxMom02JwMCKNneUAlR8KkADHJ5Hb7VVmp+IOpXKlZbuXBGCE2xZ//ABhaj0ELzSBUVpHc8KoLMxPPbuTV69E19VjQcvY/TUL+S5laSd2kdu7Mck//AM+lbzonoq41aXbCNka/rJmB2r9B+8390f0qa9GeDUkuJdSPkx/N5St8Z/xt2Qf1+1WFH1FFGBZ6HAtwyDGU+G2hxgfpJuzN/dXLGrXatJbav/fBCj7nqiWz6dsVjQHk/CijdLcSY9APmY+/YD2Ar76c0OZ7g32okG4KlIYVO6O1QnkIf2nYY3Px7dq/fQOl/Jl/E3chubs/81hhYwf2IE7Rr/U+prWdT67NeRzQaHPA1xF+uO74kBHAjypRmJBGc/D9+3mcyf8ALLmz6ot5NQgkt7K7WBlbZO6qXZfhzsBBG0nK59cH3rw6Rqq3yNYatCiXIGGiYfo5wO0sBPzLxnA5U1SXQ/W1xo10wl3tEzkXELfNuz8TjPIkB7+/r6EW74halaXmlrNDIGmzG1kyHEvmuwEYUfMCTwQfr7V2splW0vHhkJ5PQY77Tp4ba2cXUE7FY2n3F7YINzbnH61NvABwc4GT3qdrXxD8oz3wM/wr9BWZvJYzSlKgClKUApSlAKUpQClKUApSsCgM0rFZoDX67pMd7byQTgmORdrYOD7gg+4PP5VA+hvDaHR52uLiZJHLFIC2FCg8557yEA9uwBxVl1r9b0aG+haG5jWSNu4I7exU91I9xV42OK254ZGDnjxW64OqXPlQH/domITH/Nbtvx/QD2+9Sjojp78JpD31lc/74qmR0QmVMDtBJEvO7A79wTxxXq03oWHQ9S/EXKtNaYJhmK7vw7dwZ1A7eiuBgHvjirA6KWy8qZ9P+JHuZXkkA4dy2W2tgBlGdoIyBjFarboqChDohLnk8OieIFvJJHbXTrBdmKNpIicKrOP1Yc/t8j4frjnFbDWekLe6lE674LhRhbiFtj/5vRxn0YGoZ46XsNrYCJIofMupSSdi7htwXfIGd2cDJ9zUZ8L01U2M9xaXA8uMkRwTAyLIVGXA9U4xjB5Nc1TmHqJ4GecFiXtvqUMZjlittUhIIKsPIlIx+0pDRuf4VWfUHSFk7k+Ve6Y5I+GS3M8HJPZoydvP978qs3UvESDT7e2bUFZJ54hI0Ma7inAzkEgqMnHPqD7VJOn9cg1CAT2r74ySM4KnI7gggGqxnZWtyJwmco6von4YZ8+3lGcYSTDj7xOA4/h615tM043BwJIYx7yyrGP68n8h6V1yt1bSOQHgZh8w3IWGODn1+lfptg/+l/4a1L8QnjGCuw5w0bpKxwGubx5iSQIrK3kkJI9PMK4/gPzqz+nrd7dSukaT5JIA/EXjhCeMglRukYfTK8n71NtT160sQBcTwwZBZVZ1UsB3Kr3P5V5dB60s7+d4bSXzXRd7YRguOOzEAHv6VnndOxZeWWwkas9GzXmDqt20y5z+HgHkwfZsHfJ+Zx9KlKRR2kGI0CRxpwkadgo7KqjJOB2Heo9dapdSaytpEY0t0hW4mcKWchmKrGc/Cm4qe2ThT2qW4rhJvyCh+uPFB5br8K8MkNqsii5QnbNIuQWXj5AR6Dkj1GasDRNY0uPUIrS0SJZfw26GRAuCrnc0YYHJbCBsH0qL+PHSHmxi/hHxRqEnA9Uz8LY91JwfofpWq8DurEjBs3hZ3374nji3Nhjh95A+ELnO4nGCR6DOuUISpUoeOyM8ky8SPDOPVSJYGWG4GAzEHbIP7+Ocj0P5fb8fDrwsj0yQz3DLPOOEIUhI/queSx9/T09zZArOKzetPZszwThAVmlK5kilKUApSlAKUpQClKUApSlAKxSlAZpWBSgM1is1igMMgIwRkHuDX4R26wx7YUVQoO1FAVffHHbmvTWDQHNPi7JeXOohrq3a3XCwwhjuTGTkhxwcsSffGKudZYOntJjV+REioAoy00jd9o9Szkn6D7VKbm2SVCkiq6sMMrAMpB9CDwa0l10hBJeQXOXDQcRxhsxKAhTCxHKpxjlcH4RWiV2+MYvhIjBSnXItrnTjdS3CPqLzo80ZJDRoQVEKRtgqqAqTkHkH3qY/7O99usriInmOYNjPYSL7egyh/rUr8SNElvbN4YLeGZnUjfJJsaM5BVk+A7vX9pfzzUF8HdCvtLvZUurWVI5o1BcFWVWQ5TdtJ9Cwz6ZrrvjOhrznojyV74poF1q8CgKPMBwOO6KT/Xmtv4px2Cx2f9nGDPlt53ksCc4TG/BPPfv9a8PXkElxrNxMtvP5bTKfigcEhQoJ2kdjjP2NTLxx0fzI7Oa0gyhVwzRxY77SgYAZHrjNalJJ1p+xX3JJ0B04NR0OOPVIvM5cRFwRKiZ+DDfMO3H0xVW9W9M3XTl2kkMp2sSYZl4J2kEo69s9sjsf6VdXhTrj3WnRpOJRNCojkMkbLuxkIQ7D4ztAzj35715/FnpifVbeKC2RMrL5hleTaqYUjG0Als59uKyV3OFrUun37FmuB4P3TXVlJeTPvnuJ2Mp4G3y8JGgA7AKAcf3vrU+qCeGnRNxpKMkt0JY2JbyVjAUMcAtvPxE4UccCp3We3G97eiUeHWtP/FW0sO9kEiMhZQCwDDBxuBHbI7eteTpzpm206IR2sSoMAM2BvfHq7d2NbmlUy8YJMAVmlKgClKUApSlAKUpQClKUApSlAKwaUoDIpSlAKUpQGKGlKAzSlKAUpSgMVilKAxmsUpVUDIrNKVJBms0pUkilKUApSlAKUpQClKUApSlAKUpQClKUB//Z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7596" name="AutoShape 12" descr="data:image/jpeg;base64,/9j/4AAQSkZJRgABAQAAAQABAAD/2wCEAAkGBxQPDxUUEBQVFBUWFBYVFRUXFR0YGhggFRYYGBYcGRcdICggGR0lHBgdITEhJSksLy4uFyEzODMtNygtLisBCgoKDg0OGxAQGywkICYvLCwsLDAsLCwsLCwsLCwsLCwsLCwsLCwsLCwsLCwsLCwsLCwsLCssLCwsLCwsLCwsLP/AABEIAMIBAwMBIgACEQEDEQH/xAAcAAEAAgMBAQEAAAAAAAAAAAAABgcBBQgEAgP/xABGEAACAQMDAgQEAgcFBQYHAAABAgMABBEFEiEGMQcTQVEiMmFxFIEjM0JSkZKhFWJygrEIJDVDshZzosHR8TRTY3STlOH/xAAZAQEAAwEBAAAAAAAAAAAAAAAAAQIEAwX/xAAtEQACAgEEAQMCBgIDAAAAAAAAAQIDEQQSITFBE1FhIqEFFTJSsdFCcRQjkf/aAAwDAQACEQMRAD8AvGlKUApSlAKUpQClKUApWK1PUHUdtp8ZkupVjGOAT8TfRV7sftRJvhA22awzYFVp151ZqMOni7tIkhiJUkuRJKFf5W2DKKO3q3evV4Q9ZT6rBL+KC+ZCyr5ijaHDgkZXsCMenHNdPSls3+CMnp1PxY0y3fYZzIcgExoWVc9yW7HHrjJ/Otl1jr81vp7XVisMyqhkLO5C7AuQy7Qd/wBsj71Wvib0I15rD/h2VZJbUTpGRjzGhIjdQc4U7dpHvz271CND6vnsbe5sbhWeGSOSIwvw0TMCMrnkfFjK/wDnWmOmjOKcHz5RGTprRpZHt42nMbOyhmMWdhzyNuecYxVU+JXihc2V60FkE2RYWR3TcC5AYqDnA2qRkd85qax6+troUNyo34tYBGvYu7Iqooz7sarbrLpu7OjBZLMq8MjXU0wnRyzSZMxKfNjn8gornRGO/wCtcZwGW30Tro1HT4Ljjc6DzAOwdeJBj0+IH8sVop/EIxS3HmWNz5Fu7o1woBX9GMuxBwQB9M1D/wDZ613iezY9sTxj6HCyD8jtP5mpH466r5GkmMHBnkSP8lO9v+kD86OnF3p4GeMkh0Lr7T73AhuY937jny2744VsZ/KpKGqiPA7pSC8gu5LqJZUYrCu4Zxgb3K+x5Xke1b/qi8l6a0u2SG4MkouHAVwGWRDuJDA/EFRdoBUjkj04qLKYqzZAlPgtnNKgnhz4gNqykPbSxkZBlVS0JIAJG/8AZbBB2n371OxXGUXF4ZJmlKVUClKUBis0pQClKUApSlAKUpQClBSgFKUoBSlKAV8k0JqmvGnqi+jUwxRSwWzMUNxnBlI5IUjlF++N3NXrrdktqIbwTq76tdpwlnayXMSPtuJ14RBnBEef1zA8kLxwR3qvfG/opUi/HQbyfMP4jc7PxIxKsNxO0AnbgYABHtWw6D8QpLq2t7W1twZ4doljG1UMMa4LISRhjkYX3HtzVgazqlsZlsbj5rmGQqpHDgcMuf3sE4H0NdlupsXHQ7RUHhlfz6ravpb3CxRJGx4j3SyIxwVVmO1Qpx6Zww7YrU9J6/eaDqJs3VniExEsKxAs4PHmIQNx+EAjnGOKkPQvhNcpcefNM9qEZvK2Y85lyQCe4jyvocmrluXihUyymNNq8yuQMAe7n0rrbdBSajyn4+SEiJdQW13d3VhdWEQXyxIzNcM0YCyrtKPEPjLdm+6is9Z+GVrqswmdnhkxh2j2/GB23Ag8j39vtXpfrlJgf7Ot5705I3InlxZGR+ukwp5/dz3oU1ifB3WdmM/Lhrl8c9z8C/kB+dZoynHlPBJ+s3QNtJa29vI07R236r9MynIOVJ24BI9Djj0rca5o6Xlq9vIzqki7GZGw+PX4ue/rnvzWhk6VvZAPM1a4Dck+VFHGvPsME4+5NYj6OulII1a8OPQiMj8wVwarn5BrNI8JYLG6juLS5uI3TPBKOGB4IPwjgj/1rw+KvQt/qsiNFLAY4y3lxHdGw3Bckt8Sucj2Xj3qQf2Pq0JJi1CGYZOFntcceg3RsMn8h/5UPUGo2/8A8Vp/mqBzJaTCTtjP6Jwre/AzXRWT3bk8sH4eG1n/AGXpWy7Q2xiZ2meRk2sWwd4dSRtxhcnB+GqZ8UNfOq6oRAfMjQiCAKchznBK/wCJj+YAq/8AR+rLS+JjRwJMHdbzKY5B75jfBI+2a1t94dWhuorq2RbaaKQSfAo2PzyGj7e/IwRV6blCbnJckNEL6m6oPTdjb6faBDc+UHlcjIQsfibHqxbOM9gBX5eHfUGu3imdTFcwq+xll2xlsDLCMqo55HJ4zXm8V+kmm1yB2JW3ujFG83O2NgdhBJ+FSRjaD3JP1qwup9Xg6f0sCJQu1fLt4zzubHr7/vE/+tXk4uCUVmUuwbrprqOHUIy0JIZGKSxNw8bKcFXH3Hfsa3IrnvwJvppNYmJJYSwySTHHc7wQx9juY/zGrv0/qCCe4mt43/TQECRDweQCGH7y89xXC6p1zaJTNtSsA1muJIpSlAKUpQClKUApSlAKUpQClKUBihNZqK+IN7cxWm2yjZnkdY3dcEwo7AM4TuxxkDHbv6USy8AinWnWdvdX66ablreHJW5mTjc3GIQ/7APO5/cAe9Tubp+GSx/By75YjH5eXbc5Hod/fcPQ/QVVXX/g8Ej87TMnYvxwEli2AOYyeSe5IPf09qj3QnXF3EklhKryxtDMgBzvgxG2fTO0eoPb+lbHTGUFKt9dlc+5473o/UNK1aOOzDtJvJtpgoIYHj4v2RgfMDV7aF0xsk/FXrC4vCFBfaAkWB8sKfsD3Pcnn2A5RFw+Pnb+Y089v3m/mNbbdJOxLLRVSwdU6t1LI1w1pp0az3CLuld2xDBn5fMI5Zj6IvPvivi16JSSQTajI17MOV3jbDH64jgHw8H1bce3NcsCVh2JGeTgms+e37zfxNcvy9rqRO47RSMKAAMAdgBgfwr6rizz2/eb+Y089v3m/iar+Wy/d9hvO06VxZ57fvN/E089v3m/iaflsv3fYbztOsEVxb57fvN/Maee37zfzGn5bL932G8691zpy2vRi5hVyPlfs6/VXGGU/UGtItne6bzCzX1qBjyXIFxGAP2JSQJRx8r4PPf0PLvnt+838xp57fvN/Masvw+XW4bzrfTdQtNYtCYyk8LjbIhHY4BKuvdWGRVedT+DYmkMiX0iRKCQkwabyxj4trlwccVRKyEdiR9jivoTt+838xq8NFOt5jL7Ebsl+afov9lA2Gkbnu5lV7i9kX4II/Ru2C3fagz3yaqvoG5l/tu3MEpLPchWkPeRC2ZNwOfmUHg+prPhtqDRairs5ASG5fJJIG23kIOPvXx4YySx6nFJBA9w6ByI1wO6FQWY8KuWHNPTcFNS547B1THOrMyhgSpAYA8rkZGR6cHNfpUP6b6ZuYrxr26uAZpkCzQxIBDhQfLAJ+IlST8R75NTAV5LST4OhmlKVAFKUoBSlKAUpSgFKVigM1is1igMNUIm0e+tLma8hljuGlYeZbuojyiFvKWKXPwlQx4bIJJ7ZrW+NfVElparb2xcTzfGWjzujjjI3NkcjJwufvVM6fpWp6opeIXFyu/azGQldwA7lmwMAjmtdOn3R3NpL5KtnSHT/Vdves0akxzocSW8mFkQjvx+2P7y5H1rzaz09DGL67CgzS2sibsD4VWI8Lj3PJJ5PHoAKqvw+8Lr1L+Ka9TyY4n8w/pVLuVGVA2E8E4zk9sj1qyvFXqMWGmyeskytFGuM/MuGY/RVJP8PeqTrUbFGt5yE+OTlsUpW/6Q6RuNVm8u3X4QR5krcJGD6n3Pso5/1r3pTUI5kczQYra6T03d3ePw1tNKDxuWM7fXu/yjt6muhOm/DO108RlY455A2ZJZ13HGD+qX5V5Pr6VK21q2SZYDPEJT8sW9dx9OFzXnT/EH/giygcyt4b6oBn8HL/4T/TdzWjv9HuLf9fBND2/WRMnft8wFdj5qNaz1npsO+O5uYCV4eMneftsAOapD8Qsb/TklxRyfSpxrs2mX906WkTWeWIjlBLRPg93iAzEpGTuHb1HevFpPQN3O8gMUm2IgOUUOzbvl8tdwDg44bO361vWojj6uCuCKEV7rLRbmcAwW88oOcGOJ3zjvjAOasXp3S7uwukK6ODEHUO86GSXaxCli+dq4wT8KgD1z3q8LDWraZHNvNE6xfP5bBgmBnkL24rNdrXH9KySonKM/TV5H+stLlM9t0Ei5x91rVlSDg8H2NXT4m6nd3cqC3uFgspDtMrOyoskRYEO6A/CeORxk4JyMCMaReGO9itNVMN3bSsoE7EvwwwrRXHDgbsAg9selXr1MnHc0iGivKVZnV3hTPC0z2UUjRxncEZlYspLYMbDliAOVIzyOWzVaMuDg8Y71pqujYsxIawTHwit1l1iGOQBkdJ1ZT2IaBwR/Crc0yaHRJ3srPTriSQoZVkQoxmQY5MjMD8LNt2+nB9apzwu1NLXWLaSU4TeUJ9vNRkUn6ZYV0zr901vbyTxxec8SFgg4ZgMFgpwecDIHqQK8zXNqzHhovHoibdcXTWwuI7ALCAxeSe6SMJsyCCAGIOQRgjOaz4aeIg1hpkeMQyR4dVDbgUPGckDkHvx6iqZ696n/ABtzLHZNJ+FklWURYxulKhWYL83Lfs++Tirf8JvD/wDsyMz3GDcyqAQOREp52g+543H6Y9MnnZTCFWZdvolPksWs1is1iLGKzSsUBmlKUApSlAKUpQCsGs18Sk7Tt5ODgfXHFARG065sJLueKSWGOWKQwAuwBcAAtgkYAD5GM91zX73vSNtK3nWrtaS5JM1qwQNzz5iDKSf5gTVT6p4MX7qZhLDJLJmSSMkqQzkswDHIbk9+Kjlv0jqdpcRQyJcQJNMkJeNzsIdsHLISO2Tg1tVNbWYTK5Z0H0Za3KW7G+kMkryu3phVHwxgAcDKqGOPVjUF60/3y01S8I+CJPwdsc54jlUzuPbdJ8P2jqe9TXn4DTZWi7xw7Ih7sQEiH8xAqNdX6ULLpeWAc+XboGPuxdS5J+rEms9b+pP5JZQXS2gyajeR28PBc8sQSEUDLMcew/qQPWuhLrX9N6dgW037WWJnVFBZ37nLMBwzHOCf9BVfdAarb6FpZvZwJLm6JWCIH4ikZxyf2V3ZJOPYVGZPEm5e6a4lhtJXbgeZbhiigY2K2c4+5Pc16NsZ3z4X0r7lFwfadfybJYWadop2KyPJKZpUj5ISMkqAwZmO498gHtWg1TU4j5YtY3iETAo5dS5I5LuVUfGSAe5xjAqY6toEWrQSXVi9qJyTO1qj4kVRHEjIEIXgMGYfDzu7nPEMu4LaQO9uzxhIoyEmZWZ3LqjhCuONp3ds8GutKr8L/ZDyeu8641CZWWS8nKsNrLv2gjj0GMdvT6+5qPUNK1xhGP6UQb7pDqObT7jdb7D5mI3WRAysCcYPqO/p/WuhrTTI/KD6fGsNxbMyNEuVjJOHlhJIwUJb4WAwpOR6iud+jNN/FXsUa43k7o1YZV2jIfYxyMBlVhn3xXT+g2UqzXM04C+bKojQNnakShFJ9NzHLce4HpXla9pTWOy8TT9RWU2t6eqWsotUlP6bcCZFC/NGVUgBg4wwz6GqF6v6cuNCu/LEzfEgZJYyY9wJwcgHIIYdsn0royyi/C6jJGvEd0hnVfQSRlVmx6fErI2PdWPPOID/ALRUANravsyRMy+Z7Bkzt/MjP+WuWksamoeGTJEA6M1lLi+i/tK4EMKhycJtWQyEFhJtG3DEZYtwfuSa2XSuv2Ni81jeWyXdv57vFMoEx9AhCHsCgydpzzgg1W1S3w70I6rqiRyHCgebKQMZWPaCPhxjdkLn616F1MUm2+CiZ01o2pxXcCSwHcjDKnBU/YqeQfpVQeNfQKorX9ou34s3Majjn/mgenPze+c++botLZYkVEGFVQqjJOAowBk8nis3MCyIyOMqwKsD6gjBFePVa657onRrKOW/CuwS51aKGZQySJOjA/WF/wCtdCdCX7zWhjuCTPbSNbTEjBYx42tj+8hVv81U70Poh0/qtbc8iNpth91aF2Q5wMnaRn6g1bUY/C642PlvbYNj2ktTgn/NHIv8latZJTlx7ZIiaHpDwyjtNTuLqUZVZSbRcjADjLMQPUElQPTGfarDur2OEbpZEjHfLsFH8TVUeOl3cWb21xayvFvSS3kKHBPKuo/ocY57+9VtadDarfsHMEzbhnzJ228EcHLnJzj0+lVVPqpTnNIZxwdJ9O6/FfxvJASVSWSE9uTG2CQQSCDwR9CK21Vt4QdM3mlfiILsL5b+XLEyMGXd8SyD0IOAh7YqyazWRUZNReUWQpSlUApSlAKUpQClKUArFZr5c4Hv9KAV+c1ur7dwDbWDrn0I7EfWqk6v8XPIuoY44biEwzZu45UQMyYxtXDEHOdwOQOBzirK6a1sX9uJlhmhViQqzKEZgMYYKCfhPoT3xV5VSglJrsjJp+v18wWdvjPn38AP+GHdO554/wCWBj6mseLH/BLz/ux/1rX31Iu/VtMUk7QbqXA9WSHaM/k5r58WATol5j/5Q/o6k0j3EHPfXkTxXUcTqU8m1to1Gc8eUHJB9fjZu1RqujupvDqHWo7e4EzRP+GjRWC7lYY3KSpx23HtjvVFdX6A2m3sts7BzGVw4GAwdQ6nB+hwfqDXtaW+Elt8nOSPvpGwjurgwS43SxSJAxOAsuMxEn6kbf8ANTp3Rnu7g2ywO8zEICDjySGw7SLjBUDOQSO3etNExBBUkEEEEcEEdiD75rpvwp0u4itWmvVVZp23lRGkZC44LhVBLsSSS2T2zVdVY6steQlkpHxB6Cl0d03OJYpBhZANvxAZZSuTj3H0rwa30Zd2VtDcXEWyObtzllyMqHH7BI7D6HOK6a6r6Yg1OER3Chtrq6H1BU/6EcEeoNY6wjBsZVeFp1KEMqgMQMfMFJ+Lb3wOfaskdfPC+5baUf4VdNKcajNLtSGURRqieYwlchELqRgAGRWB+meMc9GCql0jqmCzRYre1/BJNGbm4uCC8CtJGNhgwT5uX2gKMD0Aqbab1lbPMLaR2iuML+jmTy2csDgrnhs4J4J74rPqJSsluZKwj9eqgVks5QQpS7VTn1WZHjYd/cg/lXs6k0aO+tZIJQCHHGRnDA5VsfQgcVresVSdYIywyL62LAEZBVvMUEenYH7VJq45xhoscz6l0NFYaxHbahKUtZQzJMvw8YOAS2QpDAA9+CD61cXRWiWVgwfT9zQ3KD4xukXMe4gmT9jIJ4IAyvfOAZRqmkQXShbmGOZRkgSIHxkYJGRwceoqv+ptN/7PWc8+nz+QjlcQyIZQX5CrGWbKggknv8o7DNaJXSuxFvn7MrjBZNtcLIoZDkHtwR647Hmv1Nc49K+L95bzD8Y5uYTncCqhxn1VgB/A1f2haxDe26T2z743zhsEdiQQQeQQRXO7Tzqf1Ep5IJrtkE6ssJADmS3mBPoTGkg/jhh/St513+jl06fBOy/jjJGOBcK0Jzn0ywrx9TMD1FpQHJWO8Yj2BjABPsMg17/E4Y07eOGS4tXQj0IuY8H+tQ3+n/X9g+/EGxmls1e1TzJ4J4Z4l9SUcBgM8coWHPvW80i7aeFXkhkgY5zHJt3DBxztJHPfv2r2Vq+oddjsIRLN8pkjj4IHMrqmeSOBncfoDXPLawSbXFZr5Vs19VAFKUoBSlKAUpSgFKUoBWDWa1PVGrGxs5bgJ5nlJvK5xkAjJz9Bk/lTvgEa6k8NINSuJp7p3Luixw7PhEKqvtzvYsWPPGDjHrUzs42WNBIwZwqhmAwGIGCQMnGT6ZqGT+I36MyRWF66BCxd0WFBj0LO3+mfoDWg6W8WDqWqQQLCYY3Eg5cMWbYWXPAwPhOMepFdvTtlH4RGUS7X2A1jTc8ZW8A+pMaYH34P8K9XiF/wi9/+1m/6DWu8QGaOTT5xnbFfxq+AOFnV4s8/VwP81bbreAyaXeIuMtbTAZ7fIaou4sGp8JdYF3pFuc5aNfJfnkGPgZ+64P51XX+0Tp4W4tpgp+ON42fHB2EFRn3wTWl8FerRYXhhmOIbnaufRHGdhPsDkqfy9quDxT6e/tHS5UUEyR/posZ5ZAcjA75UsMe5Fa8ehqMvr+yO0UD4YqDrNpuTePN5XGf2Tg4+hwfyrpbpnqGPUEkeANsSZ4dzDG8pjLKO+MnHPtVU+A/ScqTSXkyNGoj8uJXQgvv5ZhnsBgDPruNW9oWjx2UIhhyEDOwycnLsWPOOeT681GtsjOzjwIrg2NYas18S5AOBk4OB7n0rEWIn1hqllp8H+9Om3eji3IEhbaeBHET8PIyCOARmohqus6b1LDGkjSW8guRDbtld+WXdu25+TAxz64xzVd9X9F6pGJby+hOC+6R/NSQrvPsrEhRnHsK1HQ4I1G3fGRFIsrnGcLGdzHH27DuSRjnFelXpoenvUuUUbL/0vT3jvLW3ldZpYImmlmAwzKgaG1MgOSXIkkyc4/Rn34nQrQ9LWj7ZLidSk1wwdkPeNFyIYzj1VTk/3mat9XnSeWXM1B/GSwM+jThVLFNkgA7/AAMMn6gDNTioj4odQjTtMlkGN7jyYgf3pARnHrhQT+VWqzvWOw+jlWpR4fXl4t9DHYySBmkXKAnYRkby69tuO5rT6Jos97KsVtG0jEgcDgZ9Wbso+pq7dE6bi6Wspr24cS3DRhFUcKGPOxD3OWxk+ydq9rU3RUdvbfg5JHqtdUFx1eVU5EFm8R9g2VZ8e3zAfcVJPE//AIY/1mtgP/2YqrX/AGf43mv7y5ckkx4Y+jNLJvJz7/B/WrL66/SNYwDvJfwP9hb5mb+iY/P1ryro7bFH2RddErNU54keHMt/fD8BCsS+WXmkZtsbuxOAqjPx8HJx+0KuEsAMngDvUdTrnT2m8oXcO/OMb+M+275T/GudUpRe6KJZ+PhxoS2Vig8loZmUefvO5mZcgkt6rnJGOMNUqr5Ug9q+6o3l5ZIpSlQBSlKAUrFZoBSlKAV572ASRujqHVlKlD2YEEEH6HtXorBoDlvrvXtSvSfxscsMMbYEQjZY0wcDJI+I+mSftUo8L+n9Pgliu7nUbczI2Y4VlVQpIwNxbBY89gAM+pr9PEXxA1HT724tI5FVN++OTYDJtkUMACSRgHIHGeKhVh0fqWqSGUQSyFz8U0vwA9hnc+Nw+2e1esk5VYbUV8eTn5OjettN/FafMgALBRLHntuiIkT8iVH8a2Gk3yXlrHKuCksat7j4l5H5dq1/RQnGnxR3ibZolML+ocRHYrg+oZQG/Otd0L/ukt1p5ziCTzYM+sNwSy4/wvvX8hXmPpr2LnNvU2lGyvZ4G4McrKMZ7d0PPPykVbvhd4qIUjtNQbawGyO4Y/CwHyrIfRvTd2OOee+u/wBoPp/ZPFeIOJF8qXA4DJyhP1Kkj/IKp+vYjCOppWeynTO1Vr6Fct9J+Jl7pwCK/nQj/lS5OP8AC/zL/p9KsjTvHW2Zf94t5o2/uFZB/E7T/SvOs0VsHwsltyLcpVbz+NWmqoK+e5/dEeCPzJAqP6347LtIsrYlucPM2FHbB2LyfXjIqkdNa/8AEnKLO6xlVdPuTIu5PJcMPMEeQRg4c8KcHj61WvhLpmnTTytanKxldsUpDSuQFYSHgfo1b5VA+YFj2XFVdU9YXepuDdSZUHKxqNqL9l9fucmtPZ3bwyLJExR1OVZTgg/Q1ur0UlW03yyjlydoCvquf+mPGyeBQl7GLgAY8xTtk4HG4H4W+/FT2w8Y9Mk+eSSI88PEx7fVc1hnpbYPlF1JFhGqb1ywk6k1h4CxSysWKOynl3PzY9N2V2+u0D61Krjxb0pBkXBfnGFifP8AVRUL1Lxngg8wabaYMjl3eQhAWIA3FFyWJwM8jtVqarU8xjyQ2iyILax0CxYriCBDuYnLMxY+p+Z2PAH2+lc9+InWsmr3AYgpBHkQx+2e7N7sf6dvfOp6j6ludRk8y6lLn9leyL/hTsP9a82i6a93cxQRDLyuEH59z9gMn8q9GjTKrNk+WVbzwi+/APSfJ0xpj3uJWYf4Y/gH9Q1b+4b8TrsaAErZ2zSt7CS5ISP7nYr/AM33rf2NtHY2qRr8MUEQXJPZY17k/YVo/D+MvBJeOCHvZTcbTxtTASBcf92oJ+rH0xXlTnulKZfB4/ESF714dOin/Dm4WWSR8ZJSIKNgGRnczjIB7KaqbXPBu/tyTCI7lPTYdrdufgb+HBPcVvPFTpHUtQvZLmODfFHtiiUON+1MkuFz2LE/XtUR0rr/AFTTG2NI+FGPJuUJxz/eww9u9bdPGah/1yXyir+S3fBC7nNjLb3QZXtpvKAcYZVKqwUj6Z4+hFWPUU8ODLJZfibkKs105uHCggAFVWMAHkfAi+pqV1gteZtlkKUpVCRSlKAxilZpQClKUArFKzQEa13RrZZ/7QuFVvw9vICGVWGFO/cNw4YYIzn9que9f63v9UufgklQM2IreFmAHsAFwXP1P17V01runi6tZoCcCWJ4yfbepXP9arboW90zRrIi4kiju49y3IbmYspPCjG4rjG3HofvWrT2KKbay/BVo+PDzUdTsGhj1ZZDb3DeXDJIweSJzkoshzuCsAQM9jgcVK+uYDbtFqMYYtakiYLyXgfHmrj128OP8J96qnrHxMfVp4ba2jMcBuIjzzJIRINvbhRnBwOc+vpV+JcI5ZAysyYDrkEruGRuHpkVW6MotSksZ8Eo1ev6bFq2nPGCrJPFmN8AgEjMbj7HBrk/U7B7aaSGYbXjYow+oPp7g9wfUEV0rpZbR7oWr5/BTufwr+kDscmBv7rHlCffb7VofGPoBr1fxdouZ0GJUHeVVHBHu6/1HHoK7aS5VTw+mRJZKT6c0pbybyWmSB2GIjIDsZs4CFh8mfQ4NfPUGgz6fMYbqMxuO37rD3RuzD7VratDSOvLOexW31hJrggJGuFBKBd36US5D7iGUEf3B716Vkpwe6PK9iiKur1W+nTSIXjikdAcF1jZlH3IGBU0/wCwMN+xbR7yKYdxbzExzKM4wQRhgPfirktOqYbaARRWdyroGWO3W2cBgvyfHt2LuHOSeMn2rjbrNqW1Zf8ABKicvYqSaf0BqVwu6Kzl2+hYCPPftvIz2qw+lra1tZZLy4udP/HTSSMUkmXy7TeSSAi/rH5IPxL7Z7k+/U+rrY4Nxrkx5+SzhEa8ckZ2s+D2zu7Y+9UnrJN4ggolZXHhzqcYBaylOe23a/8AEKTitZcdMXkURlktbhIx3domAHrk8cDjuauOy6hjj3PbCSQn4vxGo36pGO2MRByTj/AO3fmv3uOlZdcUvJrHmDs8Vsv6Bc87QN3x+nLZNUWtmn9WCdpz+axVzdTdHaPoduDdebczup8uMybSxwecJjamfU5qnJ3DMSqhQSSFBJCgnIAJ5OO3NbqrlbylwVawfFXR4AdLnL38q8AGKDI9/wBY4/6c/wCKq/8AD/pB9XuxECViXDTSDuq+gH95sYH5nnFdG61qkOkWaBEzgLDbQIOXbGERR/qfQZNY9dfx6ceyYrya7rOX8bNHpkZP6XEt2R+zAp5UnuDI2FH03VJb+B/w7pbFUfyysRI+FTjCkgeg9vpWs6T0RrZHkuG8y6nYSTv6A4+GNPZEHAH5+tVN4q9ZaiLrbAJ7W2yUiYKVMxBKsxPfkg4XjjBxzXn11uyW1F+iZWDX+gwbbjZfWqKSHRvLuE7s3wOcSD/NmtnJdad1FavHG8Ts0fqqmaHd67TypB9R/GqRi6D1e9IZ4Jm3DIaaTHYcZ3tkVaPhH4dzaZLLPd+X5jIEjCNu2g8vk4HJ4HHtXe2uEI7t31fBCbLNtbdYkVEAVVUKoHYBRgD+FftWKzWIsKUpQClKUApSlAKxWaUBis0pQGCKhHW/hzZaixmmLQSADdMhC5AwBvDcHA4z3qcV+F5bJNG0cih0dSrKwyGB4II9qmMnF5TwCoLbp6z0W6VLFZNQ1FhmJGYBYVIIMjlRtQAe/JyMYzmor0H1Pez9Qxu8m95mMUw/Z2KCcAegXGR9fuatl9Gh0PSrxoAMBJpFYgF/iB2KzE5faTgE+mB9TS3hDfRWuoNcTtgRQtsQcvI7lUVI0HzscnivQqe+E5Pko+GdI6rp8V3A8M6h0cYYfYggg9wQQCD3BANR3S9TksJVtNQfcrHba3bcCX1Ecp7LMB69nAz3yK0q+fpcdxq19JtklA32SlVjxwsS7sEtMozyDz27DNSyxvbTWbLI2TwyDDIw7H2Yd1Yf+1YduF8FyufFDwrEm+709fj5aW3HZvVmjHo3rt9fTnvRzAg4PGDzXT5W80n5A99Zjsuc3MA5zgn9eo/mH1rQ9RdF6f1CrXFhMiT/ALbLnBI9Jojgq3pnAPvmt2m1TgsT5XuUcTn6OQqQVJBHIIOCPsfSrS8IVvb+eYm6lMSLGsytKxch/M2FGJOChUnHY5Iwc1BuqOlrnTJdl1GV5+GQco/1Vvy7Hn6V+/RPV02kXBlhCuHXY8bZ2sM5HbsQex+prdclbW3DDZVcMuVpo9Gn/CXLWyi4UvbXj2yD4lIBjnSMKDgnIYFeDipVc9JWt0qSPHGJtoP4iBRG2Su0spGcj2DZFc++IvXDazLExiESxIyhd24kuQWOcD2HFa3Qusb2wG21uZI1znZw6+3yOCo/hWL/AIVjipJ4fsW3F+RdLT2cx/DGxnLAnFxbqkxBPO6eIfGM45KZP9a0HXHWd/YxMom02JwMCKNneUAlR8KkADHJ5Hb7VVmp+IOpXKlZbuXBGCE2xZ//ABhaj0ELzSBUVpHc8KoLMxPPbuTV69E19VjQcvY/TUL+S5laSd2kdu7Mck//AM+lbzonoq41aXbCNka/rJmB2r9B+8390f0qa9GeDUkuJdSPkx/N5St8Z/xt2Qf1+1WFH1FFGBZ6HAtwyDGU+G2hxgfpJuzN/dXLGrXatJbav/fBCj7nqiWz6dsVjQHk/CijdLcSY9APmY+/YD2Ar76c0OZ7g32okG4KlIYVO6O1QnkIf2nYY3Px7dq/fQOl/Jl/E3chubs/81hhYwf2IE7Rr/U+prWdT67NeRzQaHPA1xF+uO74kBHAjypRmJBGc/D9+3mcyf8ALLmz6ot5NQgkt7K7WBlbZO6qXZfhzsBBG0nK59cH3rw6Rqq3yNYatCiXIGGiYfo5wO0sBPzLxnA5U1SXQ/W1xo10wl3tEzkXELfNuz8TjPIkB7+/r6EW74halaXmlrNDIGmzG1kyHEvmuwEYUfMCTwQfr7V2splW0vHhkJ5PQY77Tp4ba2cXUE7FY2n3F7YINzbnH61NvABwc4GT3qdrXxD8oz3wM/wr9BWZvJYzSlKgClKUApSlAKUpQClKUApSsCgM0rFZoDX67pMd7byQTgmORdrYOD7gg+4PP5VA+hvDaHR52uLiZJHLFIC2FCg8557yEA9uwBxVl1r9b0aG+haG5jWSNu4I7exU91I9xV42OK254ZGDnjxW64OqXPlQH/domITH/Nbtvx/QD2+9Sjojp78JpD31lc/74qmR0QmVMDtBJEvO7A79wTxxXq03oWHQ9S/EXKtNaYJhmK7vw7dwZ1A7eiuBgHvjirA6KWy8qZ9P+JHuZXkkA4dy2W2tgBlGdoIyBjFarboqChDohLnk8OieIFvJJHbXTrBdmKNpIicKrOP1Yc/t8j4frjnFbDWekLe6lE674LhRhbiFtj/5vRxn0YGoZ46XsNrYCJIofMupSSdi7htwXfIGd2cDJ9zUZ8L01U2M9xaXA8uMkRwTAyLIVGXA9U4xjB5Nc1TmHqJ4GecFiXtvqUMZjlittUhIIKsPIlIx+0pDRuf4VWfUHSFk7k+Ve6Y5I+GS3M8HJPZoydvP978qs3UvESDT7e2bUFZJ54hI0Ma7inAzkEgqMnHPqD7VJOn9cg1CAT2r74ySM4KnI7gggGqxnZWtyJwmco6von4YZ8+3lGcYSTDj7xOA4/h615tM043BwJIYx7yyrGP68n8h6V1yt1bSOQHgZh8w3IWGODn1+lfptg/+l/4a1L8QnjGCuw5w0bpKxwGubx5iSQIrK3kkJI9PMK4/gPzqz+nrd7dSukaT5JIA/EXjhCeMglRukYfTK8n71NtT160sQBcTwwZBZVZ1UsB3Kr3P5V5dB60s7+d4bSXzXRd7YRguOOzEAHv6VnndOxZeWWwkas9GzXmDqt20y5z+HgHkwfZsHfJ+Zx9KlKRR2kGI0CRxpwkadgo7KqjJOB2Heo9dapdSaytpEY0t0hW4mcKWchmKrGc/Cm4qe2ThT2qW4rhJvyCh+uPFB5br8K8MkNqsii5QnbNIuQWXj5AR6Dkj1GasDRNY0uPUIrS0SJZfw26GRAuCrnc0YYHJbCBsH0qL+PHSHmxi/hHxRqEnA9Uz8LY91JwfofpWq8DurEjBs3hZ3374nji3Nhjh95A+ELnO4nGCR6DOuUISpUoeOyM8ky8SPDOPVSJYGWG4GAzEHbIP7+Ocj0P5fb8fDrwsj0yQz3DLPOOEIUhI/queSx9/T09zZArOKzetPZszwThAVmlK5kilKUApSlAKUpQClKUApSlAKxSlAZpWBSgM1is1igMMgIwRkHuDX4R26wx7YUVQoO1FAVffHHbmvTWDQHNPi7JeXOohrq3a3XCwwhjuTGTkhxwcsSffGKudZYOntJjV+REioAoy00jd9o9Szkn6D7VKbm2SVCkiq6sMMrAMpB9CDwa0l10hBJeQXOXDQcRxhsxKAhTCxHKpxjlcH4RWiV2+MYvhIjBSnXItrnTjdS3CPqLzo80ZJDRoQVEKRtgqqAqTkHkH3qY/7O99usriInmOYNjPYSL7egyh/rUr8SNElvbN4YLeGZnUjfJJsaM5BVk+A7vX9pfzzUF8HdCvtLvZUurWVI5o1BcFWVWQ5TdtJ9Cwz6ZrrvjOhrznojyV74poF1q8CgKPMBwOO6KT/Xmtv4px2Cx2f9nGDPlt53ksCc4TG/BPPfv9a8PXkElxrNxMtvP5bTKfigcEhQoJ2kdjjP2NTLxx0fzI7Oa0gyhVwzRxY77SgYAZHrjNalJJ1p+xX3JJ0B04NR0OOPVIvM5cRFwRKiZ+DDfMO3H0xVW9W9M3XTl2kkMp2sSYZl4J2kEo69s9sjsf6VdXhTrj3WnRpOJRNCojkMkbLuxkIQ7D4ztAzj35715/FnpifVbeKC2RMrL5hleTaqYUjG0Als59uKyV3OFrUun37FmuB4P3TXVlJeTPvnuJ2Mp4G3y8JGgA7AKAcf3vrU+qCeGnRNxpKMkt0JY2JbyVjAUMcAtvPxE4UccCp3We3G97eiUeHWtP/FW0sO9kEiMhZQCwDDBxuBHbI7eteTpzpm206IR2sSoMAM2BvfHq7d2NbmlUy8YJMAVmlKgClKUApSlAKUpQClKUApSlAKwaUoDIpSlAKUpQGKGlKAzSlKAUpSgMVilKAxmsUpVUDIrNKVJBms0pUkilKUApSlAKUpQClKUApSlAKUpQClKUB//Z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7598" name="AutoShape 14" descr="data:image/jpeg;base64,/9j/4AAQSkZJRgABAQAAAQABAAD/2wCEAAkGBxQRERMUExQWFhUXGR0aFxgXFxkfGxodGh8cGhwcIBsZHCohGhwlHB8bITEiJSosLi4uHR8zODMsNygtLisBCgoKDg0OGxAQGzcmICY0LC8sNDQsNDQsNC8sLCwsLC8sNCwsLDQsLCwsLCwsLCwsLCwsLCwsLCwsLCwsLCwsLP/AABEIAOMA3gMBEQACEQEDEQH/xAAbAAACAwEBAQAAAAAAAAAAAAAABgQFBwMCAf/EAEsQAAIBAgMFBQQGBQkHBAMAAAECAwARBBIhBQYxQVETImFxgQcykaEUI0JSscFicoKS0hUkM1NUk6LR8BY0Q2OywvFzg+HiF0Sj/8QAGgEAAwEBAQEAAAAAAAAAAAAAAAMEAgUBBv/EADYRAAICAQIDBQYGAgIDAQAAAAECAAMRBCESMUEiUWFxkRMygaGx8BQzUsHR4SNCBfFEYnJD/9oADAMBAAIRAxEAPwDcaIQohCiEKIQohCiEKIQohCiEKIQohOc8yorMxCqoJJPAAcSa9AJOBPCQBkyFs/bkGIcpE+cgXNlawtb7RFr68L0x6XQZYTC2qxwDJ7uFBJNgBcnoBSgMxkX9n76YWaRI1Zgzmy5kIF/OqX0liAkxC6mtjgRiqaPkWDaMUhISRGINiAwJuOItetmthuRMh1PIyVWJqFEIUQhRCFEIUQhRCFEIUQhRCFEIUQhRCFEIUQhRCFEIUQhRCVW1N4sNhjlllAb7oBY+oUEj1p1dFlm6iKe5E5mTsFi0mQPGwZG4Ef60PgaWylThptWDDImX7+HERT9m08royhhc2HMEZVsND+IrraTgZMhQDOdqeNWwTtLLcvfPLlgxLacEkPLorHp0b49aVqtJntp6fxGafU/6vGPdlrYjaCdJg/76KfyqW/dEPh9DKKffceP7Q3ynZkjwsZ+sxDZPJBq7eVtPWjTAAmw8l+vSF5JAQcz9mZnt/Z5weKdFJGRg0Z524qfMfiK6tLi2sE/Gc61PZvgTYdj48YjDxyj7agnwPMehuK4ticDle6dWtuNQYn737vYXC4NmEeaW4VXYnMWJuSbWF7XPCrdNfZZbjO0lvqrSvON5RblSYqaYxxYh0CoW17y6WAGVtNSfxqjVCtV4mXMRpzYzYBjxsLamJIxC4iNWaAgXi+2SM2gY2va3TjXPtrrHCUPPvltbuchhy7pY7J23BiheGQMea8GHmp1pdlL1+8JtLVf3TLGlRkKIQohCiEKIQohCiEKIQohCiEKIQohCiEKIThjcWsSF2zEDkqliSdAAFFySa0qljgTLMFGTM42pv28soQK0UAazgG0pF9e8Pd8hr41069EFXPM9O6QPqizY5D5yRv8AbFw8eHimhCIbjQf8QNrfqxHG/Qms6S6xnKtv+01qakChl/7k32XuFhdTIuZ2zLHmGYACxNuV/wAqxrwSwOPjN6M4UjMst8ogr4WdgCqydlICNCk3dN+opWmJIZB3ZHmJu8YKt8D5GJu+W6TYUmSIFoCfMx+B6r0PofG3TaoWdluf1kt+nKbjlJ/sxx1pcRnYn6tWJNzpHp8gQPSl65OyuO/6zejbc5lts0R4/GzyP2gCKFht2idwe82YW4seHG3KkvxU1ADHjyMamLbCT8OcqPaJseOPsjEJC+uYHtHuvI5jcCxvpfnT9HazZ4uXwitVWBjHP4yV7M9rhQ+HkOU5s0YbS9/eUX8QDbxNY11WcOPjNaSzHYPwnP2p48EwRKQQMztY8/dX/ur3QJjLGeaxuSyT7KsHaOaU/aYIPJRc/M/Ksf8AIPuFmtGuxaXO/e1vo+FYKbPJ3F8LjvH0HzIpOkq47N+Q3jdTZwJ4mZ7uXsf6VilF2CIMzFSQRyABGoJPyvXS1Vvs08TIdPXxvNJbeHC4e0T4gFlFiWJZtPvFRa/WuX7C1+0FnQ9tWnZLS1weMjmXPG6uvVSCKSyspwwjVYMMid6zPYUQhRCFEIUQhRCFEIUQhRCFEIUQlRtPaj5jDhlEk32ifciB5uevRRqfKnJWMcT7D5ny/mKdznhTn9POfdhYCeHOJp+2Dd4Eggqx94DU9zhb1otdGxwriFauvvHMQfaNsTsZ+2UdyXj4Pz+I1+NdHRXcScJ5j6SHVVcLcQ5GTfZ4+HmWSKZFaRR3WfU9mdMoze6AeluIrGs41IZTt+83peBgQw3/AGkFNzsZDirwroj3jkLACwNxfW/DQi3Wmfi6mr7XXmJj8PYr9mPuK2U+JgEeJcC5u4hFgbG4F3uRbTUWrnLaK34kHrLmrLrhz6SwwuDWOMRi7KLjvsWJuSTcsSTx50pnLNxTaqAMTrFCq+6oHkAPwrwknnPQAJ6LCvJ7AGiE+GME3IF+tq9yYYlPtDdTCTXLQqGOpZO6bnmcvE+dOTU2ryMS2nrbpOuwtjfREZEdmTiisFupNye8BrfTjwtXltvtTkjee11+zGAdpnvtBfEPMrTQtGirlXXMtzqxzDS5PWxsBXS0YrC4U5Mh1XGWywwJY4eJsBslpF0lnI1HFQ3D/Dc+ZpRIu1HCeQjADVRnqYqbvbHbFzrEug4u33VHE+fIeJqy60VpxGS1Vl2wJou19mRbPw7T4YmJ0A5krJqBldSdb34ixFcyuxrn4H3B+XlL3Ral4l2/eW27O21xkAkAysDldb3sR+RGtJvpNTcMbTaLFzLakxsKIQohCiEKIQohCiEKIQohKTePFYjsmXCKGazZnuO7lt3QOchvoPCn0qnFmz7/AKibWfHY+/7mY7u7wyYSYvcsrH61STdvHX7Y6+dda6hbVx6TnVXNW2fWaZuziZpQ0rZTDL34xnzMnLIdLHr+ibjWuVeqL2RzHPx+/nOjSzN2jyPKQ9o4pdoQYvDqgaWN8oUOOvdkDEaDjccdCK2imllcnY/eJhmFqsuNx95nDd7cOKGzzkSvxt9gen2vX4Vq7Ws2y7D5zNWlVd23MasXi0iUtI6oo5sQB86kVSxwBKmYKMmUD719qSuDgkxB4Z7ZI/32FUfhuHexsfWI9vxe4M/SfPom0Zvfniw46Rpnb4sePlRxadeQJ89ocNzcyBPv+yWb+lxWKk/90qP3Rwo/FY91QPhD8Pn3mJ+M9DcnCc1kbzlk/JqPxlvT6CH4av7Jnw7k4X7IkXylk/M0fjLOuPQQ/DV9PqZ8/wBlGT+hxmJToGfOv7po/Eg+8gPwxD2BHusRPnZbSh4PDiV6MvZv6EafGjOnfoV+cMXL1B+U9Q73IrBMVFJhmP3wSh8nAsfOg6UkZrPF9fSA1AGzjH0l+rJKmhV0YeDKR+BFTbqe4x+xErNqbvRy4V8OgEanVbDRWvcG3S/LpTq72WwOd4t6QycA2lNuJhVwizRTZUnzXbMbXQAZSpPvJe+vI3vTtWxsIZdx+/8AMTplCAhucWN/N5PpUnZRn6lDxHB26+Q5ep6VXpNP7McTczJ9TdxnA5S+9lsBSGeRtEZha/DuA5j5a2v4VPryCwUc47RjCkmXO7m9EeJeSIsvaKxykXCyKDoy314cR68KRdp2rAbp9I6q8OSOsYamj4UQhRCFEIUQhRCFEIt74bxLhlWJXCyyaZjr2anQyEDjbkOdvCqtNQbDxEbD5+EnvuCbDmfl4yRu1sOLDjPFI8naC7MXurnjntwv41m+5nOGGMTVVSpup5xV9oGxIe07SKSJZTbtImkRSb8HAZhY9evHzr0dzY4WBx0OJLqa1zkEZ7syt3XkmjzxfSoYIn95jNESvUoA+jEaX9eIFNvCNhuEkjwPz2i6Sw7PEAPMfKPOycVgMNGI4p4AOZ7VLsepN9TXPsW+w5ZT6S1GpQYBHrIG1d80z9lhWiZ+csjqsS+Nye+fL502vSHHE+fIDf8AqYfUjOE9ek44PCYNmEmLxkOJl/TlTs18FTNa3nXrNaBw1oVHlv6zKirOXYE+e0YU25hAABiMOAOAEsdvxqb2Np/1PoZR7Wv9Q9Z9/l/C/wBpg/vU/io9hb+k+kPbV/qHrD+X8L/aYP71P4qPYW/pPpD21f6h6w/l/C/2mD+9T+Kj2Fv6T6Q9tX+oesP5fwv9pg/vU/io9hb+k+kPbV/qHrD+X8L/AGmD+9T+Kj2Fv6T6Q9tX+oesP5fwv9pg/vU/io9hb+k+kPbV/qHrPE+2cG6lXnw7KeIaSMg+hNeiq0HIU+hnhtqOxI9YuT4fDwsZMDjoYW4mMzIYm81Ld3zFUhrGGLUJ8cbychF3rcD47SfsbfSKQmOcpFIOedTE3isgNvQn40u3SMu6bjy39IyvUqdm2Pykna8+z8UmSabDsBwPbICD4ENcVmtb6zlQfSeu1LjDEesX4d29lhrnFow+6Z47fEWNUm/Uke78jEimjPvfOddr4pcQksMLxphoImbLHIhaXKNAAhJWMG1yeN6zWpQhmBLE9Ry/ueuwcFVOwHfz/qJm6sZbG4YD+sU6fonMfkDV2oOKm8pJSM2LNoGKQyGPMM4UMV52JsD5Xrh8JxxdJ1+IZxO1ZnsKIQohCiEKISu29tZMJA0r620UfeY8B/rlem01Gxwoi7LBWvEYh7wbpYiSMYrMZJXGaWO2q31ATqFGluOnOuhTqq1Ps+Q6f3IrdO5HHzPWVG7O9EuCa2rxE96M8upXofDgfnT79Otoz1iqb2rPhPW/OLWbFCRL5XiRhcWNiDXmlUrXwnoTDUMGfI7hF6qYiFEIUQhRCFEIUQhRCFEIUQhRCFEIUQhRCFEIUQhRCWexJcq4o9cOy/vPGPzpVoyV8/2MZWccXl/E97rYvssVG4RpGGbKi8WYggeQudTXl68VZGcT2luFwcZmh4HYWJklXFTzZJgRljQAoiX7yH71x8DrrXNa6tV9mg2+ee+XrU5PGx3jVUcphRCFEIUQhRCKmL26hmlXEI30T+jVmQGMupIcseIF7KDw0JqxaTwgoe1z5746SZrRxHiHZ5eEZcFk7NOzIKBQFINxYaDXnUrZyeLnKFxjaKu9+6K4hkeJcsrOA5FsuXmzDqB01JtfqK9NqigIblJb9OHOV5xN35wiw4oRp7qRIov4CrtKxaviPUmSahQr4HcIvVTEQohCiEKIQohCiEKIQohCiEKIQohC9EIUQhRCFEIUQjFuRs1cTLNE9wGhbUciGQg+hANTaqw1qGHf/Mo06B2Knu/iOexzgNn5kMgWYHK5k99uYIH3TxFvxqGz21++NvlK09lVtneWH+1uHP8AR9rL/wCnE5+drUr8K454HmRN/iE6b/Cctm74wzYjsMksb6j6wKNRrlsGJBtf4Vp9Kypx5BHhPE1Cs3DjEY6llEKIQohK7bu2I8JF2smYi4AC2uSelyB1PHlTaqmtbhEXZYK1yYo4r2kIQQuHZgeTsAD5gA1Yugbq0lOsHQRYh3nkhlL4dRCp1aIEtGfQ8P2bVWdOrLhznx6ycXlTldvDpNa2PinlgjkkTIzLcre9r8PlY25VxrFCuQDmdNGLKCZl/tGYHHvbkiA+Gl/wIrraL8ofGc7VfmRYquTQohGHZW6UspTtGSAP7gkPfe2pypxPraprNUqg8O+O7l6x6admxnaOmC9nuFQd8ySHxbKPgtvxqFtdYeW0sXSIOe8sBubgv6gfvP8AxUr8Xd+qb/D1d0i4ncLBuO6rp4q5/wC64ra620c95k6WsxV29uG8Cl45UZRykIQ+QJ7pPwqynWhzgiTWaUqMgxQkjKmzAg9DVgIPKSkYnfA4F5iQi3sLsSQFUdWY6KPOvGcLznqqW5Rh3f2NgpJVjlxBdybBY1YIT0zkXPyqW624LxKu3zlFVdROGbeaDhd1sJH7sCHxYZj8WvXObU2tzaXCisdJU72YzDYNLfR4mYg5RkW1+V9Pd6634W6h2nSy0+8Yq9krHKIkW18NI312FQLzbDkqw8QpbKfWugarFHZb1kQsQ+8vpJ+P3RvHHLhpRIknuJIQsh8ByZvDSlpqu0VcYI9JttPsGQ8/WLEkZUlWBBBsQRYg9CDwqoHIyJORjaea9nkcPZf/AL2//pH/AKlqLX/ljzlej9/4TRcWkUTNiX7pVMrNr7twdQOh58rmuYpZhwCXtwqeMxM3m2y2AeaKBh9faRbHWIto+n6WjDxJNXUVC4Bm6befdJLrDUSq9d/KLW6OxpMViFykqqEM8g4jW4tf7RP5mqtRatab9ekmorLttNmrhzrwohCiEVN8N35scwVWVEjW65vtuxIN7arZQNbfaNWaa9Khk8z9JLfU1hwOQiem7Kwm2N7eIX/pI1Vo7eLC5X1FWnUF/wArB8DzkvsAv5mR9IybK3Z2czoEdpmIzjv3FlIGuQADUjQ8dals1GoAORjpKEopJGDmNO2torhoJJW4ItwOp4AepsKkqrNjhRKbHCKWMxzeDDSRzfWm8jqJH8C9zb0FhXbpZSvZ5Db0nJtUhu1z5yBFGWYKoJYmwA4knlTCQBkzAGdhNO3c3WjwUfbzr2koF7AZsngo5t+l+A1rlXalrTwJsJ0aqBWOJuctJd54+wedUYhbWBKAsbAsBdtct9bcwQL2pI07cYQn7/uMNw4eLEW9pb64lQkqxIkZt3HVyxB1DFgAqg20F787Gqk0lZypO8Q+pcdoDaXK7+4TKpLPc2uMh0va+vDTw6Uj8FbmN/FVxc2x7Q5Wb+bqEQc3ALN6cAKqr0Kgdvcyd9YxPZiztXbk+JsJpC4BuBZQAeHIDlVddKV+6JO9rP7xl5s7d1cRh17GZZX1Lo11KcPcNjwN730Nxw0NTveUftDA++cclIdeyc/fSMWxdmYeVVw08QDxrmCqzBJVPCYC+pPO+oNS22WKfaIdj6jwlFaI3YYcvQ+Mj71bLwmAjSWOL6wSKU7xsGFyMwJ924vYcSBWtPZbcxUnbG8zcldQ4gN5VbM9oU6lu2USKeBWysvlpYjzHrTn0KH3dopNWw97ec8fvBDIjZruWZCAQRItlIZhZezD5u9fUEaECvUoZTttz8v5x/3PGtUjf+/4zJOJw8uImGFxDhlIDRzOFR0NuFl9/mtjxI0IrKsqL7RB5jmJsqztwMfjGndzd1oYGgxPZypmJTunQHU3zcNddPjUl14Z+NMgyiqkqvC2897z7rR4xLiySgWV/Lk3UfMV5RqWqPhPbqFsHjMjxuEeGRo5FyupsR/riPGuyrBhkTlspU4MnbuySRyGeLUwjOw6pcKw+BpdwVl4G67fGbqJB4h0myxOmIhBHejkT4qw/wAjXDIKN4idYEMvgZj8uwJWxr4Vbs4a2Y8k0sx8Mtvwrti9RULDynKNTGzgmtbE2UmFhWKPgNSTxY8ya41tpsbiM6ldYRcCT6XNwohPhNEJn2zvaIqlhLG7AuxVlIvlJJUZTbQCw410n0BPumQrrAOYjHgt8MHNoJQpPKQFfmdD8albS2r0j11FbdZ12DhIM82IgtaQ5e6oA+rLKSLcbtc356V5az4CN0/ee1qmS69f2kLb4+k43DYX7CfXy+S6IPU0ynsVNZ1Ow/eYs7dip8TEv2j/AO/N+on4GrtF+V6yTV/mRg9m+wAqfSpB3muI78l4FvM/h51Nrb8n2Y+MfpKsDjPwnLaO1to4tZo4YCqZhZx3Wy30AZms17aleXnWkqorILNv9/e88ay58hREZ8TKsiuzNnU90traxINs2mhvp51fwqRgcpHxMDnrPGKxbym8js5/SJP/AIr1VVdgJ4WLczOFamYUQhRCNXs9gd55MhsVjLLe+XODZc1jwILDyJqTWEBRnv8AlKtKCWOI843DnGYWKaIgTKokicArqR3l43CsLjj010rnq3srCrcuR+/CWMPaIGHPmJL2MYcRCkojUEjUFQWVge8pJ1uGvesW8aMVzN18LKGxEj2mbJWOSOZAAHFnAFtRwPqND5DrV+htLKVPSRausAhhEuCUoysvFSCNL6g3Gh41cRkYMkBwcy829tKXGRxSPGmcErnjvcgWsGXXLqdPM0iqtaiVB28Y6x2sAJEbNwcTiJBcyyOg0YSroCOIV73JAI4+VhUWrWtemD4SrTFz1jxUEsif7RNgiaHt0H1kQ1t9pOf7up+NW6O7hbgPI/WS6qriXiHMRc9mUYbESqRcGIgjqCVBqrXHCAjvk+kGWPlGvcpzEcRg2OsD9y/ON7sv+vGo9UOLhsHX6iU6fs5rPT6Sw2riIcJIMRICM4EbvqQAMzLcAXOunqKXWr2DgHTeMcqh4z5Skx3tFw6/0aPIetgo+evyp6aBz7xxEtrEHIZlJFvvJPisMWRERZOVybOChuSbW1vw5CqDo1StsHJx/cSNSWdc7D7E06uTOjIu04WeGREIDspVSeAJFr6VtCAwJmXBKkCJmN9myW+pmYHo4BHxW1vnVy/8gf8AYSRtEP8AUxZ2tudisOrOyqyKLlkYaAeBsflVVeqrc4HOTPp3QZ6TUt3cJ2OFgj5qi38yLn5k1ybm4rCZ0ql4UAlVumO1mxmJP25ezT9WLu/M/hTdR2VRO4Z9YuntMz+OPSKW+2F7bagjvbMEBPQa3PoLn0q3Stw0cXnJdQvFdjykfeXe1ph2MH1eHUZRbQuBpr0Xw+Nao0oXtPu0zbqC3ZXYSjwG05YWRkdwFNwoYgeItwsaoetWBBESrspGDLzFS4PExNaR4pu89pAChZjmZVKjS54cOPA1OotrblkctuccTW688GVK45JGvKiDLEyqI0y3bLZC1jxBsb+FO4Co7J6/9xXED7w6StpsXCiEKIR83AwnaxSlDkcDs2IAsysQwYg8WUZwPMdK5+sbhYZ3HP7+Uu0y8SnG3SaBgsKsMaRoLKgCqPAaVzWYsSxlyqFAAlRs4dhjZ4vsTKJ0/Wvlk+Jyt6mnP26g3UbfxEr2bCvfv/Mi+0TAPNhO4L5GDkDmACD8L3+Nb0ThbN+szqlLJtMlZSCQRYjQg8q7M5c9wqzlUW5LGyqDxLWHz0rw4G5noydhNw2Fs8YfDxRAAZVGa3Njqx+N64Fr8blp2a04FAk+lzc+MLix4GiEQdy9n/R9pYqLkqnL+qWBX5EV0dU/HQrSHTpwWsJbbU+o2phpeCzo0TeYsV9b2HpSa+3Qy928a/ZuU9+0m77YbtMDOPurnH7He/AGsaVuG1fvnN6gZrMUNl+zt5FV5JlVWAICAk2OvE2A+Bq2zXgHAElTRk7ky+T2f4URsozlyCA7N7p5EKLDQ1MddYTnpHfhExGuNSAATcganr41IecqE9V5CFEJ4liVwVYBlPEEXB9DXoJByJ4RnYzjtKfsoZX+4jN+6Ca9ReJgO+eOeFSZWbkYfJgYBzZS583Jb86dqmza0XpxisRT3piJ2hiSouUwjMP3cpPoGJqzTnFK5/VJbh/lbyiJXQkUKIS03dVXkaFrDtkMYZvstoyH95QPWk3ZC8Q6b/zG1YJ4T1nHBwSdo8Qi7V9VKWYkFTa4KkEWN9eHWtMV4QxOBMqDnhxmM28G5HYYbtkc5lAMisQbA2vYgC9j8alp1nG/CR5Sm3S8KcQlNu7uxNjAzJZUX7TcCfujr58qddqFq2POJqoazlKowFZMkl0s2Vrj3dbE2521p2cjI3isYODNd3d2LHhCI1DZ8mZnv3XLEAi3hlHkD41xrrmt7R5Tq1VivYRgqaPlFtwZcVgZP03jPk6E/ioqiretx5H0MTZs6nzHyl46gggi4OhFTx0zTfndPsVE8IYrwdbXI6N5cAfjzNdXSaniPA3wnO1On4e0su9jYzAzoYoY1jYBD3gqEuCCq5rZi1xxANItS5DxMc8/HaOraphwqI1JO2maNhob2Km1vI3N/AfCo8DoZVk9071mewohKCGDLtSRvvYdb+Ycj8LVQTmgDx/aIAxcT4SN7QRlgim5wzRvf1t+Nq3o93K94MzqtlDdxEY8REJEZTwZSPiLVKDg5lBGRiVO62ExMMQjxDRFUUKmTNm0+8TodLDQU69q2biTMVSrqMNLukR0KITxLIFUseAFzYE/Ia16Bk4nhOIqbV30hWXDiKQMpf60i9gtiNdOpB/ZqyvSOVbiHlJn1KgjB84xbO2pFiATC+cDiQDbyuRa9SvWye8I9XVvdkPfB7YHEn/lsPjpTNMM2r5zN/5beUl7FTLh4B0jQf4RS7Tlz5marGFEXEt/LcgOobDZbHnqp/AGqv8AxQfGT/8AkHylNi/ZtIoJjmViBorJlv4XzG3nT1/5BT7wim0RHIxFroSKFEJqfs9imZHnm0D2CAKq5uJZ2ygZiTbvHXQ9a5GsKAhF6feJ0tKGILN1+8xtmiDqVYAqwIIPAg6EVGCQciVEZGDIGwdlDCxmJbZcxK9bHXvHmb3HkBTLbTY3EZiusIMCUe3OwbEEz4fMoQs91u1o7lXGU95CCykcjluNRVFXGE7DfZ/eJs4S3aH2P2nfAbd+kBJQCgDnLGFzSPH7hbQiyhiSdCO5zIrL08GV+fTPP785pbePDf8AeJcbL2zDiR9VIrG1ytxmAvbVeI1pFlTp7wjUsV+RkHeBgZsEoNz25P7qPemUjCufD9xMWntL5/sZe1PHQohKvaWwYZmEmULKpBWRQMwKm4vyYeBpyXOox07otqlY56zNd69szDFSKuIkZYzlBBy2NrNolhcG4zca6mnqT2YJXnOddY3GQDLvdXfu1osUSeAWQDXp3/4vj1pGo0X+1fp/EdTqujzQ65kvlKr32kw6YYfOQ/5U/H+HPj+0Vn/Ljw/ect+482AxHgAfgwNa0hxcszqRmoy22ZJmhibqin4gUhxhiI1DlROzSAcSB615gzWZWbA24mKjZwQAJGXjyB7p9VINNupNZx4RVVocZltSY2FEJnu19zZcXNiJlyQi9o1I98jQsbe6Cbm+pPSulXq1rVVO/fIbNMzsWG3dHXY0eWCIZBGQoBQDRTzGnHW+vOoLTlzvmV1jCjbEhb6C+AxP6hpmm/NXzmNR+W0sNlNeCE9Y1/6RS7PeMYnuiIu2sb2O2o3JsLIreTAr+d/SuhUnHpSPORWNw6gGaJXMl8xTe/CLDjJ0Q93Ne3TMA1vS9d3TMWqBM5F6hbCBOe7EKPi4EkXMjOARfj0v4Xtcc61eSKyV5zykAuAZs2Fxkbs8aMpMdgwH2bjQVwmVgAT1nWDAkgdJJrM1CiEjYvBiQqeDrfKwtcX4jXQgjiK0rEbTJXMqNoY6HCSCSYxhsgXMG75UEnSK3Uk3F6eiPavCv9esUzLWct9/CVe0dljFTQ4nCTdjK0eZQUIzKp0Y211LAG97i3SmpZ7NTXYMjMW1fGwdDg4krBRNJtBMwt2UPaOtycssvcOvPuqSPCssQKTjqcfATSgm3yHzMaqjlMKIQohMT3ug7PG4hR9+/wC8A3513tO2alM494xYRKinRUcfZ5tPEHErGGd4rHOGJIUW0YX4a2Fud6h1ldfBxcjK9K78eOkY9gYwTbUxjDgqBB+ybH/Feprk4dOg+MoqbiuaWe+7WwGI/V/MUrS/nLGaj8tpYbHW2HhHSNP+kUqz3z5mMT3RKL2gbOjkw+bsy01wsWUd4knhpxFrm3hfSqNHYyvjO3WI1KKVzjfpF/dXdfssUFxcV7pmiN7pmHEHkWA1sehOvGqdRqeKvNZ8++Ipo4Xw48ppNcudCfGYC1yBfQedEJ9ohK7aW2I4cl2BLOiWDC/fYLe1+AvrTUqZ8+sW9gXE+7wQdphcQg4tE4HnlNvnXlJxYp8RC0ZQjwnLdWfPgsO3/LUfujL+Va1Axaw8Z5Sc1gzOfaSP583iifnXT0X5XxMg1f5kf9ztsjF4ZWJ+sTuyeY5+o1+PSudqavZvjp0l1FnGmesVfajsqzR4hR73ce3UaqfhcegqvQW5BQ/CTayvcOJW+zfACTF52QlY1zA8lY6Lfrpmt5U3Wvw14B5xekTL57o/7u7IOHOJZrZpZne4PFSbqPC1zXOut4+EDoAJbVXwZz1JlzSI6FEIs7+7cbCwDszaSRrA6aAasbH0HrVWkpFj9rkJPqbSi7czMmxGIaRizszseJYkn4muyFCjAE5ZJJyYx7j7V7LE55WORIXGp91R3gB68B1NS6qviTCjckSjTvh8nliaJuzhWEbTSC0s7dowP2QfcT9lbDzvXNvYZ4V5Db+TL6VOOI8zvLikRsKIQohMm9pGLWTGWW3cQKxHNtTY9bAgV2NEpFe/WcvVsDZtFvB4V5nWONSztwA/1w8aqZgoyYhVLHAmj4TDDZGAkdyDO/T7x0VR1C6k+tcxm/E2gDkJeo9hWSecrfZUCZcSx17q3PiSx/Km/wDIe6oi9F7zRi9ob/zJkHGR0QeZYH8Aal0Y/wAue7Mo1X5eO+McKZVUdAB8KmJycx42noivJ7PtqIQohKzeLAtNDljJVw6MrAgEWYXIJ55b02lwrZPLeLtUsuBELeTGYWK6CWfFycy8zdmp8clrnwHxro0JY2+Ao8t/nIrWRdsknz2irgY3eZBGpZ8wKqo6G/w86scgKeI7SVQS203i1xqOI1FfOztxd3FbJDLAeMEzp6ElgfI3NVavdg/eBJ9NspXuJij7UYbYqNvvRj/CT/mKs0B/xkeMl1g7YMo929tvg5hIuqnR1+8P8xxB/wA6oupFq4MTVaa2yJrMgg2jhSA2aOQcRxUix9GBtpXHHHRZ4idM8NqeBnbZGyIsKmSFcoPE8Sx6knjWbLWsOWM0laoMLJ9Lm4UQhRCccRhUktnRWtwzKDbyvWgxHIzwqDziV7Qd3A4SWCP6y+VguUDLYnMQbcDYX8au0d+Mq52keqpzgqN5Xbh7smRhNKPqgbqP6wjUfsA6+JA5Cm6vUBRwrz+n9xempz2jymmVyp0YUQhRCV+3dqLhYHla1wO6CbZm5KP9daZVWbHCiYscIpJmabD3UxGObtnOSN2LM595rm5KrbrzNh511bdSlQ4RzE51dD2HiPKaNgtnYbAxsyqsagd9zxI8WOp8q5jWWXNg7zoKiVDbaZbvbvAcbNcXES6Rqfmx8T8tK62noFS469ZzL7faN4Rr9lGHtHiH+8yr+6Cf+6pP+QbdRKtENiZZ71/W4rA4cf1hlbyj1Hx1FJ0/Zrd/DHrGXdp0X4+kv9qY0QQvIQWyi4UcWPAKPEmw9anrTjYLHu3CpMx/b+0MW8hbEGVCTopzKo8AOHrxrtUpUBhMGcq17CctLXc/e2WKVI5nLxOQveNyhOgIJ1tfiDSdTpVZSyjBjKNQwbDHaarXInTnDH4YSxSRng6lfiLVpG4WBmWHECJmk24DhC64mEqPtNdRpodRccdK6g1wzgqZzzpDjIYT5sneNNn9xIYZT9qWKRiW9WT5DSvbNObtySPAj+4JcKtgAfHMf93NtrjIe0UFbEqyk3II/wAxY1zrqTU3CZdVYLFyJWj+b7UPJMXH/wD0j/8Ar+NN9+jxU/IxfuXf/X1Ervangs0MUoHuPlPk4/zAHrTNA+GK98XrFyoaZnXVnOllsPbc2EfNE2h95T7reY/Ma0q2lbBhoyu1qzkTSdib74ecAOexfo57pPg3D42rl26OxOW4nQr1KNz2MZ0YEXBuDwIqSUz7RCFEJT7X3mw2GBzyAt9xNW+A4etqfXp7LOQinuROZmY71bxtjXU5FRVuFHFteN2/IaV1dPQKhznNuu9oeUut19+zEqxYgFkGiuvvKOQI+0B14+dIv0QY8Sc46nVcOzTQtn7RinXNE6uPA8PMcR61zXrZDhhiXq6sMgyVWJqFEIvb2bEbFnDr/wAJZLyAWva1gdfUddap09wr4j1xtEXVe0wOk6bY3mw2DXKWBYCwjSxItwHRR515Xp7LTn5z2y5K9pme8e8suMbvd2Me7GOA8SftGurTp1qG3PvnOtuaw78pS0+JmxbhYLssDFfi95D+1qP8Nq4mrfitPhtOtpl4axI2wv5xtDFYjikQEEZ8tXI9efjW7exSqdTuf2ma+3az92wnH2jbWMEcCrbMZA9jwIjs2o6Zsvwr3RVcZJPd9Z5qrOEAD7xIGA9okbjLiYbX4lLMvqra2+NMfQMN0MWusB2YT1tLCbPxKocNk7VpEUBCVIuwLEpp9kNrahGvrJ4+WDPWWl/d57R9rnS2FEJkm+eypRjWjRXdX+sRBcgZyc1gNB3r/GuzprF9lxHboZy9RW3tMDzhhdypQofEyR4dOrsC3wBt86G1a5wgyYDTNjLnAjlufsuKBnOHnWaJlGfvAkOCbEZRYAgkeg41DqbGcDjXB/aV0IqnsnIk3e/ANLh88f8ASwsJY/Ndbeo/KsaZwr4bkdjN3oWXI5jcTpdNo4I292VP3W/zVh8q83ot8p7tbX5zGJ4WRmRhZlJDDoRoa7gIIyJyCCDgznXs8hRCSMJjZIv6OR0/VYj8KyyK3vDM0rFeRk8bz4v+0SfH/wCKX+Hq/TN+3s75FxW155RaSaRh0Lm3w4VpakXkJlrHbmZCApkxCiEKIT3DKyMGVirDgVJB+IrwgEYM9BIORLvC744yPQTFh+mqt8yL/OkNpaj0jhqLB1klt/MYftoPJB+dY/BVd3zmvxdkrMdvFipgRJO5B5A5R8FtTlorXksW1ztzMqwKbFQohJ2xNnHE4iOIfabXwUasfhel22ezQtN1pxsFmt7z7R+i4U5PfNo4lH3m0FvLj6VxqK/aWb8uZnUufgTbyE77t7M+i4aOL7QF3PVm1b56egrN9ntHLTVScCASt+i4TaMkpYZzH9VYsNMpuWUL3hcm1zxyim8VtCjG2d4vhrtJz02lLtP2bqbnDykfoyaj95RcfA09Nef9x6RL6Mf6mR9x93ZIcc/agXhS+hBF30H+HNW9VerVDh6/tM6ekrZ2uk0euXOhCiE4Phl7QSkd5VK3vyNiRbnqBWgxxwzzAzmYvtvakmNxBbVrm0aC5svIAdevU13aq1qTHrORY5sbPpGHY25WMQCdXWKVdVQk3POzEaAHpr42qa3V1HsEZEfXprB2gcGaFsnHieJZBpfRhzVgbMp8QwIrmWIUbhlyOGXMoMKfoGMMZ0w+JbNGeSS808A3EenjVLf5q+L/AGXn5RI/xWY6Hl5ym9pOwNfpUY00EoHLkH/AH08afor/AP8AM/CJ1dX+4+MQK6Mhk3ZbwhiJ1co1hmQ2ZNeIB0boQaxYHx2Oc2hX/aT9tbuNCvaxN20BGYOo1CngWHTlcaX424UqrUBjwtsYyykruNxKOqIiTdlbJmxLFYULkceAA8yTYUuy1KxljNpWznCiTNrbsYnDJnlQZNLsrKQCdALXv8rVivUV2HCnebeh0GSJH2PsSfFNaFLgcWOir5n8hrWrLkrHaMzXUz+6I0r7N3Au+IRetkJ+ZYVJ+PHRZT+DPVpExG5ABsmMgY9Dof8ACWrY1nehmTpe5hOeL3HkiTPJiMOg5ZmYX+K16usVjgKZ42lKjJIiqasks+UQhRCFEJp3s52H2MRxEgs0g7t+Scb+Gbj5AVytbdxNwDp9Z0dLVwjiPWSNm/z/ABhxB/3fDkrD0d/tP5DS3p0NYf8Aw18H+x5+XdNJ/ls4+g5RmxeLjjF5HVAfvMB+NSqrNyEpZgOcStrY3ZVlCuVdBZHw4YOv7YFj6k1dWmp6jY98jdqPj4Sv2d7QHiYrJeaIcHICyW8QCVPypr6EMMjY/KLXVlTg7j5zRcKVYCRVylwCbizcNL+IFcxsg4PSdAYO871mewohPhFEIobs4PD4GXEJIyLIGzIzkC8R93KT0Nwbcx5Vbe9lyqRy/eS0qlRIPP8AaRN4vaAqgphe83DtCO6P1QfePjw863ToSd7PSYt1YGyTt7OcRkws0sz2Uyk5mOlyFBN/Fq81q5sCqOk90pwhLd8Z9s7MTFQtE/A8COKnkw8RUlVhrbiEpsQOuDKrYG0WYvg8WB2yC2vCZOGYX46cR/8ANnXVgYtr5fQxVTk/435/WIm+O67YR86AmBjofuE/ZP5H866Gm1ItGDzkV9BrORyi1VUnjHu3vOMKAHRpAmcIA9haTKWDAg3F1BHmetS36f2h2OOXylFV/BzH2ZMmbZuMNwWwch/RvGT6aDz7tYH4ir/2Hz+/WbPsbP8A1PyjNu1gpMCgVQJ4mZnaSIL0UKti1zfU31ta3PSW91uOTse4yipTWMDcd85bzT/SBGs98Nhc93aRlDyW4KqKSQOdz4V7QODJTtN4chPLjx7Nsv1nf+UcOsQVZzDCOAw8T3t+uUN/MAHxrPs3LZK5Pif7muNANjgeAlNLtHZzHSCbEtf3pCxsfFpWsKeK7x/sF8v6iS9J6E/fjJ2E2mVXLCMLg08CJJPRY+7fzJpbVgnLZY+g+c2rkDC4Uev0kmDd/C4o55TiJ3P25BKgA8AVUBfAVk32V7LgDwwf5mhUj7nJ88j+J0xeztn7OTtGjW/2Q3fYnooYm3nyrxbL7zwgz1kppGSJnW3ttPi3zMqqovkVVAyg+NrnhXTppFYwJBZaXO8q6bFRs3I3XOJcSyj6lTwP/EI5fqjmfTraPVan2Y4V5/SVaejjPEeUbNvYxsVL9Bw5sP8A9iQcEX7g/SPC3p1tHUorX2r/AAHfKrGLn2a/GMWGgjw8SotkjjXmdABzJ+ZNSszO2TzMeAEXA5CZ3v3srFSucQyXiF1UKblFB0Ygfe9644aXtaunpLalHADv9/SQamuxjxY2ldsjcqfEosivEEPA5r/JRofCm2atEOCDmYTTM4yDGLZvs5VXVpZs4BBKhLA25EknT0qZ9eSMKI9NGAcsY+VzpbCiEKIQohKXeXduLGqA5KuvuuOIvyI5jwp9Goao7com2lbBvFP/APHix3efFARrqxCWNvMsQPgas/HFtlXeS/gwN2baQ959sMuHjhw6GHCsCqk6NKBbMbHUISeJ1a9MoqBcs5y30/v6TN1h4AqjC/WM/s4x0kuFIkNwjZEJ4kAA2PW17VJrUVbNuso0rMyb9Ja7f2IuJVSCY5UN4pRxU/mDzFJpuNZ7weYjbag48ehkHZe1+1LYTGoqz2sVPuSj7y8jfp/oMsq4f8lR2+Y85hLOLsWDf6xQ3r3KfD3kgBeLiV4sn8S+PEc+tW6fVh+y+xkt2mK7ryifVskhRCdoMU8YIR2UEEEKxAIPEGxsR514VB5iehiOU17A7Im7M9pKe1sBnGUq9hozIwNzrkJuCQoNcR7UzsNvv/udVa2xud4bO20cQCiPHHiEuskTgnvKbG1iCV6EX8qHp4NyMqeRglnHsNj3SBtHERK18VDJhpDoJ4cxB/8AcjF/2XFNRWI7B4h3H+D+0wxXPbGD3j+R+87wYqUgDDY2Cf8ARlAzfGMj5rWSqj30I8v7/maDN/owPn/X8SJtrauNhQ55cHE1iQMzFm8g2nxFbqqpY7BjMWWWqNyBM2xuNkmcvK7Ox5sfkOg8BXUVFQYUTnsxY5Mj1qZjhuluY2IIlnBSLiF4M/8ACvjz5dai1GrCdlOcro0xbduUadobUaRvoeAABUWeUDuQrwsLaFvL/wASJWFHtLvgOplLOSfZ1+vdLrYmyI8JEETzZjxZubE1Pba1jZMbXWEGBIW08Ku0YsscxWIMwfKvvFdALnQqG15g2plbGhskbzLqLVwDtOeytsvHIMNiwFl4RyDRJh4fdb9GvbKgRx18uo6ieJYQeB+fyM87V2UcPnxGEuj8WiVSUmJNrFR7rE/bHDnzr2uzjwlnLv6j77p49fB20593Q/ffLrZ0cixqJWzPqWI4Ak3sPAcB5Uhypbs8o5QQN5JrE1CiEKIQohCiEXZd3s2JBfNJh9XEZbuJJcEkqffB4gcAb6a1SL8V7bNyz4RBpy++4/eJvtNxWbFrGOEaAeRbX8MtXaFcV575Hq2y+O6XWy8QMPs2GFQz4jEKxREYq3fJsxYaoAtu94fBFi8d5Y8h+0ch4KgvUxhwWNfDpFHjHUuxyrIAQrEAEBiRZWOo8belTMgck1jaUKxQAOd5J2zseLFJlkGo1VxoyHqp5Viq1qzlZ7ZWrjBlIm1MRge7iwZYeC4hASQP+Yo/H8ao9ml29ex7v4iuN6tn3Hf/ADOG1908Njl7bDOqM2t01Rj4gcD4j1BrVeqsqPC4/mZfTpYOJJn219izYVrSoQOTDVT5Nw9ONdKu5LB2TIXqZPeEryKZFzQdj+0ULGFxEbFgLZkt3vME6GubZoMnKGXprNsMIk7RxxlnkmF1LOWFjqLnTUc6vROFAsjduJi0usBvxi4hlLLIP+YLn4ggn1vSH0dTHOMeUauqsXxnnF77Yt75WWMH+rUD5m5oXR1DmM+cG1Nh8IvyyM7FmJZjxJJJPmTxqkAAYEQTncyZsnY02KbLChbq3BR5tw9ONYstSsZYzaVs57Ij3s/djC7PUTYuRWYcM3ug/orxc/6sK576iy48NYli0V1DicyY0uJ2jogbDYU8XOksg8B9hT1/HhS8V0c+03yE3l7eWy/Mxi2bs6LDRiOJQij5+JPM+JqZ7GsbLShEVBgRZ34x874YnDC8JALyowJIJIIUDWwt3j4+dVaVED9vn0H38pNqHYp2OXfFbcveo4RhHISYGP8Adk8x4dR6+dmp03tBxLz+sm09/AcHlNG23h4MRhm7UqY8uYPcd3S4cNy865dTOj9nnOhYFZN+U+7s4l5cJA8nvMguevQ+o19aL1C2ECFTFkBMs6VGQohCiEKIQohCiEKITLN+d3p/pZkVTIszAKVHA2ACnpoOPC1dfS3p7PB2xObqKW48jfMct39jLg4zLO4aXL35DwRVGir0UADztUN1ptPCo26CV1ViscTc5nW9u8DY2a4uIl0jX/uI6n5cK6enoFS+PWQX2mxvCO2ycXicDho3xV5IrDNYEyQg8M33168x41BYtdzkV7H5H+JWjPWgL7j5iNcMyyIGUhlYAjxB4ceoqMgqcGVAgjIlFi91VDGTCSNhpDxyaxt5xnT4VQupJHDYOIfP1iDQM5Q4PykeXaWKhUpi8KJ4+BeDvXHjGRf8q0K6mOa2wfH+Z4XsXZ1yPD+Iu4zZmzcSSYZxhpOaSXAv0yva3ofSqls1FfvLxDw/qTslD+6cGUuP3TxMYuqiZPvQnP8AId75U9NTW2x2PjFNp3Xx8pRspBsQQRxB41RET3BAzmyKzHooJPwFeEgbmegE8pd4TdHEMM0mSBfvTMF/w8fjap21SDYb+Ucunc7nbzltg9n7Nw5GeU4uTkkQJU+i6H1a1KZ9Q/IcI8Y1UpXmeI+EZIcTjZlC4fDphIuTSjvAeEYHdPgalK0qcu3EfD+ZQGsbZRwjx/iTNnbrRo/azM2Im+/LqB+qvBfypb6liOFdh4TS0KDltzLDau1ocMmaZwo5Dm3gBxJpddTWHCiMexUGWMV9n7ZXasskLM0UQFxGps0o55mGoA07o68TVb1HTqGG57+7775MtgvJU7D6y/3fweHiWVMO2ZM5DLmzBGAAZRfh19amud2IL84+pUUELE3e7chlYy4VcyHVoxxU/ojmvhy/C7T6wEcNh375JfpiDlJ63U3RmkynFZ1gXVYWY2Y+KXso+Zo1GqQfl8++FOnY+/y7poyiwsNAK5c6E+0QhRCFEIUQhRCFEIUQhRCI3tFixZjOWzYe92yA5hYDRuq3ub+OvCuhojVxb+9I9ULMbcpS7obqvKhxBLJl1hsASzDUNZtCvLXj4U/U6lVPBz74migsOP0j9hsA82FEeLOZnF5AugGubIMvIe74i9c5nC2Zr+EtVCyYf4yi3h2UcMJ8YMTIjj3FUKEtoqRlTfMP/Nqopt48VcIx95MTbXwZs4t/vaRdgb/lzkniYkC5eIE6DiSnEAcbi/lW7tDjdT6zNWrzsw9I47O2nFiFzQyK4HHKdRfqOI9ahetkOGGJUjq4ypn3GbOim/pI0f8AWUH5mhbGX3TiesitzEp5dysGTdY2Q9UkcfLNb5U4au3qc/CKOmr6DHxkWfcHDubmSc+b3/EVsa2wdB6TJ0qHqZ0h3HhUWEuIt0EpA+AFeHWOeg9IDTKOp9ZIh3Mwam5iznq7u3yJt8qydXaes0NNWOkucLgo4haNEQfoqB+FIZ2bmY0KF5CcNrbWiwqZ5myjloSTboBWq6msOFE8exUGWkjB4jtEV8rJfXK4sw8wCbdayy8JxNKcjMi7X2PFiUdXUXZcuewzC2oseOh1tWq7WrIImXrVwQZjTCXB4ggHJLExFx8L68QQfga7nZtTwM5HarbxE1Lc3CQGMYiIuWlUdrmcm7gksSOGa5PpauTqWfi4G6cvKdKhVxxr15xjqWUQohCiEKIQohCiEKIQohCiEKIQohCiEosbsyaEM2CZRfUwv/RknmvND4DunpzqhbEba316/wB/WJZGXev06f1LXZ8LpEiyOZHCgM5A7x5nQUlyCxIGBGKCAATmIPtR2pdo8Op0Xvv5nRR8Ln1FdHQV7Fz5SLWPuEkr2XbKypJiGGr9xPIe8fU2H7NY19mSEE1o69i877YHYPLhsHrPiSZHIsBElrchpztz1J42ryvtgPZyXYeM9s7JKV8zv5RT3Z3ixEc8KmZzGXVWVjmFibfauR6VZfQjITjeTVXOGAztNV2vLIkLvFkzKC3fBIsNSNCDwrj1hSwDTpuSFyIj7M3+xE0iRiGLM5CglmA168a6D6JFUtk7SJNW7EACTdu75YjByiOWGIkqG7kjEWJI4lBY6HlS6tIlq8Sk+n9zdmpetsED1/qTcZjsVisOs+BkVQV1jZFL3BIYBmut/C3rWFSut+C0fHpNs1jpxVmJGF3qxMeIVp3kfI3ejLFPPRbC46EWq9tNWyYQYz1ka3uGy0cp9rR7Rkw8MJJQntZrjULGRZD5vb0FQipqAzNz5D49ZWbBaQq+Z+Eb6ilUKIRH9oGwDPJC0KEzNdTYHLlGuZm4LYm2upv4Vfo7+BSGO0j1NXEQV5yz3V3TXCAM7l5NToTkUkWOVeZtpmOvlStRqTZsBgfOMpoFe55xlqWUQohCiEKIQohCiEKIQohCiEKIQohCiEKITxNGGUqb2IsbEg69CNR6V6Dg5nhGRiIm8O4LyM0kMxZjxWU66aaOB06j1roU60KOFh6SK3SknKn1lxitrpgMHGojZXCBY0Yfa93vOvc46nWkLUbrCc7dY5rBUgGJx2PsrF4bNIDBM8tmlzFla/RXFwVHIWArVltT9ncAcplK7E32OeczTa8TRYiVbZGVyQLg5dbgXHG2ldWshkBnPsBVjNg2nis+AlkH2oGb4peuJWuLgvj+86rtmsnwmU7pq5xkHZhWcMSAzFQcqsdSAbaDpXY1GPZnPKcynPtBiTt+JJHxoE6pGwVF7rFlC3JzXygnidLcqXpQoq7O83qCTZ2tppu7uz0w+GjjjbMtr5vvZtS3kb1yrnLuSZ0akCIAJRe0TYqSYd5wo7WOxzDiVuAQethr6VRo7irhOhidVWCvF1EVvZxtFYcUwdgquhF2IABUgjU+Gaq9bWWryOkm0j8L7zWK486cKIQohCiEKIQohCiEKIQohCiEKIQohCiEKIQohCiEKIQohCiE8ugIIIBB4g8DRnEJ8eO6lQSulgV0I5adLV6DvmeY2iftXcBZnaT6RJnbUlwhvpb7IXlVteuKjHDt9+clfSBjnMnPsfErgDhVaJzYx5jmX6sgjgL94HTpali2s2+0Oe/4zZrf2fAPL4Rf3f3PxWFxMcxEThSbgORowKk6ryBvVN2qrsQrvEVad0cNJ++O6EuLxAliZAMgUhiRYgnXQG/H5UvTapa04WE3fp2duIS+3ZwU8EKxTGMhAAhQtewvxzAeHCp73R24lzvH0qyrwtJ20sCJ4zGzMFbRspAzA6FSSDofCxpaOUORNuvEMGQsDuxhIfcgS/VhmPxa9bbUWtzMwtFa8hLcCkxsKIQohCiEKIQohCiEKIQohCiEKIQohCiEKIQohCiEKIQohCiEKIQohCiEKIQohCiEKIQohCiEKIQohCiEKIQohCiEKIQohCiEKIT/2Q==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222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9525" cap="rnd">
          <a:solidFill>
            <a:srgbClr val="FF0000"/>
          </a:solidFill>
          <a:prstDash val="dash"/>
          <a:headEnd type="none" w="lg" len="med"/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2482</TotalTime>
  <Words>1417</Words>
  <Application>Microsoft Office PowerPoint</Application>
  <PresentationFormat>사용자 지정</PresentationFormat>
  <Paragraphs>254</Paragraphs>
  <Slides>20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20</vt:i4>
      </vt:variant>
    </vt:vector>
  </HeadingPairs>
  <TitlesOfParts>
    <vt:vector size="29" baseType="lpstr">
      <vt:lpstr>Arials</vt:lpstr>
      <vt:lpstr>HY수평선B</vt:lpstr>
      <vt:lpstr>맑은 고딕</vt:lpstr>
      <vt:lpstr>함초롬돋움</vt:lpstr>
      <vt:lpstr>Arial</vt:lpstr>
      <vt:lpstr>Times New Roman</vt:lpstr>
      <vt:lpstr>Wingdings</vt:lpstr>
      <vt:lpstr>Office 테마</vt:lpstr>
      <vt:lpstr>디자인 사용자 지정</vt:lpstr>
      <vt:lpstr>사회복지 미래와 과제  선진사회복지연구회   2017. 2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힘 내십시요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208pc</dc:creator>
  <cp:lastModifiedBy>user</cp:lastModifiedBy>
  <cp:revision>203</cp:revision>
  <dcterms:created xsi:type="dcterms:W3CDTF">2012-05-09T00:27:13Z</dcterms:created>
  <dcterms:modified xsi:type="dcterms:W3CDTF">2017-02-20T04:53:54Z</dcterms:modified>
</cp:coreProperties>
</file>