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64" r:id="rId2"/>
    <p:sldId id="258" r:id="rId3"/>
    <p:sldId id="259" r:id="rId4"/>
    <p:sldId id="290" r:id="rId5"/>
    <p:sldId id="301" r:id="rId6"/>
    <p:sldId id="310" r:id="rId7"/>
    <p:sldId id="309" r:id="rId8"/>
    <p:sldId id="312" r:id="rId9"/>
    <p:sldId id="273" r:id="rId10"/>
    <p:sldId id="315" r:id="rId11"/>
    <p:sldId id="274" r:id="rId12"/>
    <p:sldId id="287" r:id="rId13"/>
    <p:sldId id="307" r:id="rId14"/>
    <p:sldId id="280" r:id="rId15"/>
    <p:sldId id="281" r:id="rId16"/>
    <p:sldId id="282" r:id="rId17"/>
    <p:sldId id="283" r:id="rId18"/>
    <p:sldId id="317" r:id="rId19"/>
    <p:sldId id="265" r:id="rId20"/>
    <p:sldId id="304" r:id="rId21"/>
    <p:sldId id="305" r:id="rId22"/>
    <p:sldId id="308" r:id="rId23"/>
    <p:sldId id="314" r:id="rId24"/>
    <p:sldId id="271" r:id="rId25"/>
    <p:sldId id="284" r:id="rId26"/>
    <p:sldId id="278" r:id="rId27"/>
    <p:sldId id="285" r:id="rId28"/>
    <p:sldId id="270" r:id="rId29"/>
    <p:sldId id="319" r:id="rId30"/>
    <p:sldId id="295" r:id="rId31"/>
    <p:sldId id="275" r:id="rId32"/>
    <p:sldId id="277" r:id="rId33"/>
    <p:sldId id="266" r:id="rId34"/>
    <p:sldId id="267" r:id="rId35"/>
    <p:sldId id="276" r:id="rId36"/>
    <p:sldId id="298" r:id="rId37"/>
    <p:sldId id="303" r:id="rId38"/>
    <p:sldId id="279" r:id="rId39"/>
    <p:sldId id="260" r:id="rId40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289"/>
    <a:srgbClr val="3818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76" autoAdjust="0"/>
  </p:normalViewPr>
  <p:slideViewPr>
    <p:cSldViewPr>
      <p:cViewPr>
        <p:scale>
          <a:sx n="90" d="100"/>
          <a:sy n="90" d="100"/>
        </p:scale>
        <p:origin x="-1404" y="-24"/>
      </p:cViewPr>
      <p:guideLst>
        <p:guide orient="horz" pos="709"/>
        <p:guide orient="horz" pos="3612"/>
        <p:guide pos="476"/>
        <p:guide pos="52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&#44148;&#44053;&#49324;&#54924;&#50868;&#46041;&#48376;&#48512;\AppData\Local\Microsoft\Windows\Temporary%20Internet%20Files\Content.IE5\7IS3X4BS\&#53685;&#51068;&#44288;&#47144;%20&#44536;&#47000;&#5453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'[통일관련 그래프.xlsx]Sheet1'!$A$5</c:f>
              <c:strCache>
                <c:ptCount val="1"/>
                <c:pt idx="0">
                  <c:v>필요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'[통일관련 그래프.xlsx]Sheet1'!$B$4:$I$4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'[통일관련 그래프.xlsx]Sheet1'!$B$5:$I$5</c:f>
              <c:numCache>
                <c:formatCode>General</c:formatCode>
                <c:ptCount val="8"/>
                <c:pt idx="0">
                  <c:v>63.8</c:v>
                </c:pt>
                <c:pt idx="1">
                  <c:v>51.6</c:v>
                </c:pt>
                <c:pt idx="2">
                  <c:v>55.8</c:v>
                </c:pt>
                <c:pt idx="3">
                  <c:v>59.1</c:v>
                </c:pt>
                <c:pt idx="4">
                  <c:v>53.7</c:v>
                </c:pt>
                <c:pt idx="5">
                  <c:v>57</c:v>
                </c:pt>
                <c:pt idx="6">
                  <c:v>54.8</c:v>
                </c:pt>
                <c:pt idx="7">
                  <c:v>55.8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'[통일관련 그래프.xlsx]Sheet1'!$A$6</c:f>
              <c:strCache>
                <c:ptCount val="1"/>
                <c:pt idx="0">
                  <c:v>불필요</c:v>
                </c:pt>
              </c:strCache>
            </c:strRef>
          </c:tx>
          <c:dLbls>
            <c:dLbl>
              <c:idx val="1"/>
              <c:layout>
                <c:manualLayout>
                  <c:x val="-1.2544802867383513E-2"/>
                  <c:y val="-3.1788075049893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1505376344086023E-2"/>
                  <c:y val="-2.47240583721390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5089605734767092E-2"/>
                  <c:y val="-2.1192050033262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'[통일관련 그래프.xlsx]Sheet1'!$B$4:$I$4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'[통일관련 그래프.xlsx]Sheet1'!$B$6:$I$6</c:f>
              <c:numCache>
                <c:formatCode>General</c:formatCode>
                <c:ptCount val="8"/>
                <c:pt idx="0">
                  <c:v>15.1</c:v>
                </c:pt>
                <c:pt idx="1">
                  <c:v>24.9</c:v>
                </c:pt>
                <c:pt idx="2">
                  <c:v>20.6</c:v>
                </c:pt>
                <c:pt idx="3">
                  <c:v>20.8</c:v>
                </c:pt>
                <c:pt idx="4">
                  <c:v>21.3</c:v>
                </c:pt>
                <c:pt idx="5">
                  <c:v>21.6</c:v>
                </c:pt>
                <c:pt idx="6">
                  <c:v>21.5</c:v>
                </c:pt>
                <c:pt idx="7">
                  <c:v>22.5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'[통일관련 그래프.xlsx]Sheet1'!$A$7</c:f>
              <c:strCache>
                <c:ptCount val="1"/>
                <c:pt idx="0">
                  <c:v>반반/그저그렇다</c:v>
                </c:pt>
              </c:strCache>
            </c:strRef>
          </c:tx>
          <c:dLbls>
            <c:dLbl>
              <c:idx val="1"/>
              <c:layout>
                <c:manualLayout>
                  <c:x val="-2.3297491039426525E-2"/>
                  <c:y val="5.6512133422032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0752688172043012E-2"/>
                  <c:y val="4.5916108405401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508974684616036E-2"/>
                  <c:y val="5.6512133422032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2.1192050033262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7921146953405018E-3"/>
                  <c:y val="3.8852091727647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'[통일관련 그래프.xlsx]Sheet1'!$B$4:$I$4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'[통일관련 그래프.xlsx]Sheet1'!$B$7:$I$7</c:f>
              <c:numCache>
                <c:formatCode>General</c:formatCode>
                <c:ptCount val="8"/>
                <c:pt idx="0">
                  <c:v>21.1</c:v>
                </c:pt>
                <c:pt idx="1">
                  <c:v>23.5</c:v>
                </c:pt>
                <c:pt idx="2">
                  <c:v>23.6</c:v>
                </c:pt>
                <c:pt idx="3">
                  <c:v>20.100000000000001</c:v>
                </c:pt>
                <c:pt idx="4">
                  <c:v>25</c:v>
                </c:pt>
                <c:pt idx="5">
                  <c:v>21.4</c:v>
                </c:pt>
                <c:pt idx="6">
                  <c:v>23.7</c:v>
                </c:pt>
                <c:pt idx="7">
                  <c:v>21.7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894080"/>
        <c:axId val="170895616"/>
      </c:lineChart>
      <c:catAx>
        <c:axId val="170894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0895616"/>
        <c:crosses val="autoZero"/>
        <c:auto val="1"/>
        <c:lblAlgn val="ctr"/>
        <c:lblOffset val="100"/>
        <c:noMultiLvlLbl val="0"/>
      </c:catAx>
      <c:valAx>
        <c:axId val="170895616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0894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311827956989246"/>
          <c:y val="0.30883213448997798"/>
          <c:w val="0.19150537634408601"/>
          <c:h val="0.28343921942059491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tx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ko-KR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0.91395</cdr:x>
      <cdr:y>0.01152</cdr:y>
    </cdr:from>
    <cdr:to>
      <cdr:x>0.99077</cdr:x>
      <cdr:y>0.07253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118403" y="37773"/>
          <a:ext cx="514286" cy="20000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FE6A7-B346-404D-9A87-238F39906768}" type="datetimeFigureOut">
              <a:rPr lang="ko-KR" altLang="en-US" smtClean="0"/>
              <a:t>2015-11-09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60100E-F10F-44AE-9DF9-309DC00898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5772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89DC0-E4CC-41D2-9943-DC44634FB19D}" type="datetimeFigureOut">
              <a:rPr lang="ko-KR" altLang="en-US" smtClean="0"/>
              <a:t>2015-11-09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7F62B-B7DD-4332-972E-233F44AF4C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9610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7F62B-B7DD-4332-972E-233F44AF4CEB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765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7F62B-B7DD-4332-972E-233F44AF4CEB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7392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7F62B-B7DD-4332-972E-233F44AF4CE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0942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군사비 소개는 국력에 대한 내용을 소개하고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구두로 짧게 설명하는 것이 좋을 듯 합니다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자료를 보니 너무 천문학적으로 비용이 지나친 주관적 해석으로 딱 맞는 것이 없음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7F62B-B7DD-4332-972E-233F44AF4CEB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0568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지하자원의 잠재가치와 매장량이 너무나도 중요하기 때문에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아예 따로 한 장으로 만듦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7F62B-B7DD-4332-972E-233F44AF4CEB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8150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7F62B-B7DD-4332-972E-233F44AF4CEB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6445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7F62B-B7DD-4332-972E-233F44AF4CEB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1325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통일비용과 이익 중 어느 것이 더 클까 출처 </a:t>
            </a:r>
            <a:r>
              <a:rPr lang="en-US" altLang="ko-KR" sz="1200" b="1" dirty="0" smtClean="0">
                <a:effectLst/>
              </a:rPr>
              <a:t>&lt;</a:t>
            </a:r>
            <a:r>
              <a:rPr lang="ko-KR" altLang="en-US" sz="1200" b="1" dirty="0" smtClean="0">
                <a:effectLst/>
              </a:rPr>
              <a:t>국민 통일의식 여론조사</a:t>
            </a:r>
            <a:r>
              <a:rPr lang="en-US" altLang="ko-KR" sz="1200" b="1" dirty="0" smtClean="0">
                <a:effectLst/>
              </a:rPr>
              <a:t>, </a:t>
            </a:r>
            <a:r>
              <a:rPr lang="ko-KR" altLang="en-US" sz="1200" b="1" dirty="0" smtClean="0">
                <a:effectLst/>
              </a:rPr>
              <a:t>조선일보</a:t>
            </a:r>
            <a:r>
              <a:rPr lang="en-US" altLang="ko-KR" sz="1200" b="1" dirty="0" smtClean="0">
                <a:effectLst/>
              </a:rPr>
              <a:t>&amp;</a:t>
            </a:r>
            <a:r>
              <a:rPr lang="ko-KR" altLang="en-US" sz="1200" b="1" dirty="0" smtClean="0">
                <a:effectLst/>
              </a:rPr>
              <a:t>미디어리서치</a:t>
            </a:r>
            <a:r>
              <a:rPr lang="en-US" altLang="ko-KR" sz="1200" b="1" dirty="0" smtClean="0">
                <a:effectLst/>
              </a:rPr>
              <a:t>&gt;2014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7F62B-B7DD-4332-972E-233F44AF4CEB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3006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6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B3E43-C012-4946-BACB-FA8B9A10DFE7}" type="datetimeFigureOut">
              <a:rPr lang="ko-KR" altLang="en-US" smtClean="0"/>
              <a:pPr/>
              <a:t>2015-11-09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F9612-217E-4CEC-89FE-B99722FFBC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3378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B3E43-C012-4946-BACB-FA8B9A10DFE7}" type="datetimeFigureOut">
              <a:rPr lang="ko-KR" altLang="en-US" smtClean="0"/>
              <a:pPr/>
              <a:t>2015-11-09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F9612-217E-4CEC-89FE-B99722FFBC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6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B3E43-C012-4946-BACB-FA8B9A10DFE7}" type="datetimeFigureOut">
              <a:rPr lang="ko-KR" altLang="en-US" smtClean="0"/>
              <a:pPr/>
              <a:t>2015-11-09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F9612-217E-4CEC-89FE-B99722FFBC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80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컨텐츠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561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내지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165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B3E43-C012-4946-BACB-FA8B9A10DFE7}" type="datetimeFigureOut">
              <a:rPr lang="ko-KR" altLang="en-US" smtClean="0"/>
              <a:pPr/>
              <a:t>2015-11-09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F9612-217E-4CEC-89FE-B99722FFBC4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25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64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B3E43-C012-4946-BACB-FA8B9A10DFE7}" type="datetimeFigureOut">
              <a:rPr lang="ko-KR" altLang="en-US" smtClean="0"/>
              <a:pPr/>
              <a:t>2015-11-09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F9612-217E-4CEC-89FE-B99722FFBC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3384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B3E43-C012-4946-BACB-FA8B9A10DFE7}" type="datetimeFigureOut">
              <a:rPr lang="ko-KR" altLang="en-US" smtClean="0"/>
              <a:pPr/>
              <a:t>2015-11-09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F9612-217E-4CEC-89FE-B99722FFBC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5426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B3E43-C012-4946-BACB-FA8B9A10DFE7}" type="datetimeFigureOut">
              <a:rPr lang="ko-KR" altLang="en-US" smtClean="0"/>
              <a:pPr/>
              <a:t>2015-11-09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F9612-217E-4CEC-89FE-B99722FFBC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4938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B3E43-C012-4946-BACB-FA8B9A10DFE7}" type="datetimeFigureOut">
              <a:rPr lang="ko-KR" altLang="en-US" smtClean="0"/>
              <a:pPr/>
              <a:t>2015-11-09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F9612-217E-4CEC-89FE-B99722FFBC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186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B3E43-C012-4946-BACB-FA8B9A10DFE7}" type="datetimeFigureOut">
              <a:rPr lang="ko-KR" altLang="en-US" smtClean="0"/>
              <a:pPr/>
              <a:t>2015-11-09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F9612-217E-4CEC-89FE-B99722FFBC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015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51" r:id="rId3"/>
    <p:sldLayoutId id="2147483652" r:id="rId4"/>
    <p:sldLayoutId id="2147483665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396552" y="743345"/>
            <a:ext cx="9144000" cy="1602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500"/>
              </a:lnSpc>
              <a:spcAft>
                <a:spcPts val="2400"/>
              </a:spcAft>
            </a:pPr>
            <a:r>
              <a:rPr lang="en-US" altLang="ko-KR" sz="4400" spc="-1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</a:t>
            </a:r>
          </a:p>
          <a:p>
            <a:pPr algn="r">
              <a:lnSpc>
                <a:spcPts val="4500"/>
              </a:lnSpc>
            </a:pPr>
            <a:r>
              <a:rPr lang="en-US" altLang="ko-KR" sz="66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rPr>
              <a:t> </a:t>
            </a:r>
            <a:r>
              <a:rPr lang="ko-KR" altLang="en-US" sz="6600" b="1" spc="-15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통일</a:t>
            </a:r>
            <a:r>
              <a:rPr lang="en-US" altLang="ko-KR" sz="6600" b="1" spc="-15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 </a:t>
            </a:r>
            <a:r>
              <a:rPr lang="ko-KR" altLang="en-US" sz="6600" b="1" spc="-15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과연  </a:t>
            </a:r>
            <a:r>
              <a:rPr lang="ko-KR" altLang="en-US" sz="6600" b="1" spc="-150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대박인가</a:t>
            </a:r>
            <a:r>
              <a:rPr lang="en-US" altLang="ko-KR" sz="6600" b="1" spc="-15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?</a:t>
            </a:r>
            <a:endParaRPr lang="ko-KR" altLang="en-US" sz="6600" b="1" spc="-150" dirty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0"/>
            <a:ext cx="5292080" cy="5641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r">
              <a:lnSpc>
                <a:spcPts val="4500"/>
              </a:lnSpc>
            </a:pPr>
            <a:r>
              <a:rPr lang="ko-KR" altLang="en-US" sz="1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민 주 평 통 자 문 회 의 종 교 복 지 분 과 위 원 회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568" y="5168228"/>
            <a:ext cx="7144703" cy="5808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r">
              <a:lnSpc>
                <a:spcPts val="4500"/>
              </a:lnSpc>
            </a:pPr>
            <a:r>
              <a:rPr lang="ko-KR" altLang="en-US" sz="1600" dirty="0" smtClean="0">
                <a:latin typeface="Arial" pitchFamily="34" charset="0"/>
                <a:ea typeface="HY견고딕" pitchFamily="18" charset="-127"/>
                <a:cs typeface="Arial" pitchFamily="34" charset="0"/>
              </a:rPr>
              <a:t>민 주 평 통 자 문 회 의 종 교 복 지 분 과 위 원 장   </a:t>
            </a:r>
            <a:r>
              <a:rPr lang="ko-KR" altLang="en-US" sz="2000" dirty="0" smtClean="0">
                <a:latin typeface="Arial" pitchFamily="34" charset="0"/>
                <a:ea typeface="HY견고딕" pitchFamily="18" charset="-127"/>
                <a:cs typeface="Arial" pitchFamily="34" charset="0"/>
              </a:rPr>
              <a:t>이    수    구</a:t>
            </a:r>
            <a:endParaRPr lang="ko-KR" altLang="en-US" sz="2000" dirty="0"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63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5189"/>
            <a:ext cx="4490162" cy="6260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88638"/>
            <a:ext cx="4499992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에너지자원</a:t>
            </a:r>
            <a:endParaRPr lang="en-US" altLang="ko-KR" sz="24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통일 시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북한의 </a:t>
            </a:r>
            <a:r>
              <a:rPr lang="ko-KR" altLang="en-US" sz="2000" dirty="0" err="1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전력망과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가스관을 설치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err="1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에너지망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연계 실현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,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에너지 수급 효율성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상승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</a:t>
            </a:r>
            <a:r>
              <a:rPr lang="en-US" altLang="ko-KR" sz="2000" b="1" dirty="0" smtClean="0">
                <a:solidFill>
                  <a:srgbClr val="0070C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`</a:t>
            </a:r>
            <a:r>
              <a:rPr lang="ko-KR" altLang="en-US" sz="2000" b="1" dirty="0" smtClean="0">
                <a:solidFill>
                  <a:srgbClr val="0070C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한반도 </a:t>
            </a:r>
            <a:r>
              <a:rPr lang="ko-KR" altLang="en-US" sz="2000" b="1" dirty="0" err="1" smtClean="0">
                <a:solidFill>
                  <a:srgbClr val="0070C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에너지망</a:t>
            </a:r>
            <a:r>
              <a:rPr lang="en-US" altLang="ko-KR" sz="2000" b="1" dirty="0" smtClean="0">
                <a:solidFill>
                  <a:srgbClr val="0070C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`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우리나라가 수입하는 액화천연가스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(LNG)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보다 훨씬 저렴한 파이프라인 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천연가스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(PNG)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를 러시아를 통해 유입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LNG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보다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30%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저렴한 가격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러시아의 극동지역은 여름에 전기가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풍족하여 보다 저렴한 값으로 전력을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공급받을 시 경제효율성 극대화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한국전기연구원의 윤재원책임연구원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"</a:t>
            </a:r>
            <a:r>
              <a:rPr lang="ko-KR" altLang="en-US" sz="20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동북아에만 </a:t>
            </a:r>
            <a:r>
              <a:rPr lang="ko-KR" altLang="en-US" sz="2000" b="1" dirty="0" err="1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에너지망</a:t>
            </a:r>
            <a:r>
              <a:rPr lang="ko-KR" altLang="en-US" sz="20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연계가 전무한 상태인데 한반도에서 </a:t>
            </a:r>
            <a:r>
              <a:rPr lang="ko-KR" altLang="en-US" sz="2000" b="1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기반을 세울 수 있다</a:t>
            </a:r>
            <a:r>
              <a:rPr lang="en-US" altLang="ko-KR" sz="2000" b="1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”</a:t>
            </a:r>
            <a:r>
              <a:rPr lang="en-US" altLang="ko-KR" sz="20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/>
            </a:r>
            <a:br>
              <a:rPr lang="en-US" altLang="ko-KR" sz="20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</a:b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6553727"/>
            <a:ext cx="5101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통일이 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미래다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김진명기자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조선일보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2014.01.02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03:03) 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25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860032" y="802157"/>
            <a:ext cx="3456384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en-US" altLang="ko-KR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북한의 자원분포도</a:t>
            </a:r>
            <a:endParaRPr lang="en-US" altLang="ko-KR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마그네사이트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매장량</a:t>
            </a: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세계</a:t>
            </a: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3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위</a:t>
            </a:r>
            <a:endParaRPr lang="en-US" altLang="ko-KR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흑연 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매장량</a:t>
            </a: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세계 </a:t>
            </a: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4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위</a:t>
            </a:r>
            <a:endParaRPr lang="en-US" altLang="ko-KR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금 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매장량</a:t>
            </a: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세계 </a:t>
            </a: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6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위</a:t>
            </a:r>
            <a:endParaRPr lang="en-US" altLang="ko-KR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아연 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매장량</a:t>
            </a: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세계 </a:t>
            </a: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7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위</a:t>
            </a:r>
            <a:endParaRPr lang="en-US" altLang="ko-KR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철광석 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매장량</a:t>
            </a: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세계</a:t>
            </a:r>
            <a:r>
              <a:rPr lang="en-US" altLang="ko-KR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9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위</a:t>
            </a:r>
            <a:endParaRPr lang="en-US" altLang="ko-KR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01349"/>
            <a:ext cx="5782657" cy="2809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63888" y="6569020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내용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다가오는 대동강의 기적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외 공동기획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매일경제신문사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84168" y="3693136"/>
            <a:ext cx="2930311" cy="292387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en-US" altLang="ko-KR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북한의 유망 광물자원 중 </a:t>
            </a:r>
            <a:endParaRPr lang="en-US" altLang="ko-KR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한국 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내수의 </a:t>
            </a: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50%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를 북한에서 </a:t>
            </a:r>
            <a:r>
              <a:rPr lang="ko-KR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조달할 </a:t>
            </a:r>
            <a:r>
              <a:rPr lang="ko-KR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경우</a:t>
            </a:r>
            <a:r>
              <a:rPr lang="en-US" altLang="ko-K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,</a:t>
            </a: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b="1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2011</a:t>
            </a:r>
            <a:r>
              <a:rPr lang="ko-KR" altLang="en-US" b="1" kern="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년 </a:t>
            </a:r>
            <a:r>
              <a:rPr lang="ko-KR" altLang="en-US" b="1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기준</a:t>
            </a:r>
            <a:endParaRPr lang="en-US" altLang="ko-KR" b="1" kern="0" dirty="0" smtClean="0">
              <a:solidFill>
                <a:srgbClr val="FF0000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b="1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연간 </a:t>
            </a:r>
            <a:r>
              <a:rPr lang="en-US" altLang="ko-KR" b="1" kern="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153</a:t>
            </a:r>
            <a:r>
              <a:rPr lang="ko-KR" altLang="en-US" b="1" kern="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억 </a:t>
            </a:r>
            <a:r>
              <a:rPr lang="en-US" altLang="ko-KR" b="1" kern="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9,000</a:t>
            </a:r>
            <a:r>
              <a:rPr lang="ko-KR" altLang="en-US" b="1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만 달러 </a:t>
            </a:r>
            <a:endParaRPr lang="en-US" altLang="ko-KR" b="1" kern="0" dirty="0" smtClean="0">
              <a:solidFill>
                <a:srgbClr val="FF0000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b="1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 ‘</a:t>
            </a:r>
            <a:r>
              <a:rPr lang="ko-KR" altLang="en-US" sz="2000" b="1" kern="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수입대체 효과</a:t>
            </a:r>
            <a:r>
              <a:rPr lang="en-US" altLang="ko-KR" sz="2000" b="1" kern="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’ </a:t>
            </a:r>
            <a:r>
              <a:rPr lang="ko-KR" altLang="en-US" sz="2000" b="1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기대</a:t>
            </a:r>
            <a:endParaRPr lang="en-US" altLang="ko-KR" sz="2000" b="1" kern="0" dirty="0">
              <a:solidFill>
                <a:srgbClr val="FF0000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endParaRPr lang="ko-KR" alt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88639"/>
            <a:ext cx="2555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지하자원</a:t>
            </a:r>
            <a:endParaRPr lang="en-US" altLang="ko-KR" sz="24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endParaRPr lang="ko-KR" alt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00" y="802157"/>
            <a:ext cx="3238475" cy="25746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35030" y="1124743"/>
            <a:ext cx="1172478" cy="577081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050" b="1" dirty="0" smtClean="0">
                <a:solidFill>
                  <a:srgbClr val="002060"/>
                </a:solidFill>
              </a:rPr>
              <a:t>국토 </a:t>
            </a:r>
            <a:r>
              <a:rPr lang="ko-KR" altLang="en-US" sz="1050" b="1" dirty="0" smtClean="0">
                <a:solidFill>
                  <a:srgbClr val="FF0000"/>
                </a:solidFill>
              </a:rPr>
              <a:t>약 </a:t>
            </a:r>
            <a:r>
              <a:rPr lang="en-US" altLang="ko-KR" sz="1050" b="1" dirty="0" smtClean="0">
                <a:solidFill>
                  <a:srgbClr val="FF0000"/>
                </a:solidFill>
              </a:rPr>
              <a:t>80%</a:t>
            </a:r>
            <a:r>
              <a:rPr lang="ko-KR" altLang="en-US" sz="1050" b="1" dirty="0">
                <a:solidFill>
                  <a:srgbClr val="002060"/>
                </a:solidFill>
              </a:rPr>
              <a:t>에</a:t>
            </a:r>
            <a:r>
              <a:rPr lang="ko-KR" altLang="en-US" sz="1050" b="1" dirty="0" smtClean="0">
                <a:solidFill>
                  <a:srgbClr val="002060"/>
                </a:solidFill>
              </a:rPr>
              <a:t> </a:t>
            </a:r>
            <a:endParaRPr lang="en-US" altLang="ko-KR" sz="1050" b="1" dirty="0" smtClean="0">
              <a:solidFill>
                <a:srgbClr val="002060"/>
              </a:solidFill>
            </a:endParaRPr>
          </a:p>
          <a:p>
            <a:r>
              <a:rPr lang="ko-KR" altLang="en-US" sz="1050" b="1" dirty="0" smtClean="0">
                <a:solidFill>
                  <a:srgbClr val="002060"/>
                </a:solidFill>
              </a:rPr>
              <a:t>광물자원이 </a:t>
            </a:r>
            <a:endParaRPr lang="en-US" altLang="ko-KR" sz="1050" b="1" dirty="0" smtClean="0">
              <a:solidFill>
                <a:srgbClr val="002060"/>
              </a:solidFill>
            </a:endParaRPr>
          </a:p>
          <a:p>
            <a:r>
              <a:rPr lang="ko-KR" altLang="en-US" sz="1050" b="1" dirty="0" smtClean="0">
                <a:solidFill>
                  <a:srgbClr val="002060"/>
                </a:solidFill>
              </a:rPr>
              <a:t>광범위하게 분포</a:t>
            </a:r>
            <a:endParaRPr lang="ko-KR" altLang="en-US" sz="105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3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39"/>
            <a:ext cx="3779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남북한 지하자원 비교</a:t>
            </a:r>
            <a:endParaRPr lang="en-US" altLang="ko-KR" sz="24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endParaRPr lang="ko-KR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32" y="620688"/>
            <a:ext cx="5242655" cy="34691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6553727"/>
            <a:ext cx="5101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통일이 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미래다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박수찬기자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조선일보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2014.01.02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03:03) 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11560" y="4153070"/>
            <a:ext cx="7488832" cy="2400657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서울대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통일평화연구원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"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북한에 매장된 지하자원의 가치는 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5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조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7500</a:t>
            </a:r>
            <a:r>
              <a:rPr lang="ko-KR" altLang="en-US" sz="2000" dirty="0" err="1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여억달러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(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약 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6089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조원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)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      </a:t>
            </a:r>
            <a:b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</a:b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남한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(2397</a:t>
            </a:r>
            <a:r>
              <a:rPr lang="ko-KR" altLang="en-US" sz="2000" dirty="0" err="1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억달러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·253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조원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)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의 </a:t>
            </a:r>
            <a:r>
              <a:rPr lang="en-US" altLang="ko-KR" sz="2000" b="1" u="sng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25</a:t>
            </a:r>
            <a:r>
              <a:rPr lang="ko-KR" altLang="en-US" sz="2000" b="1" u="sng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배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에 달할 것으로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추정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"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남한의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기술력과 유휴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설비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+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북한의 지하자원을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개발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 한국의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성장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잠재력은 엄청날 것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.</a:t>
            </a:r>
            <a:endParaRPr lang="ko-KR" altLang="en-US" sz="20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969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13" y="1042066"/>
            <a:ext cx="6569979" cy="31790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6553727"/>
            <a:ext cx="5101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통일이 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미래다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배성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규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기자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조선일보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2014.01.02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03:03) 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331640" y="4410978"/>
            <a:ext cx="5824836" cy="1938992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대외경제정책연구원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 </a:t>
            </a:r>
            <a:r>
              <a:rPr lang="en-US" altLang="ko-KR" sz="2000" b="1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“</a:t>
            </a:r>
            <a:r>
              <a:rPr lang="ko-KR" altLang="en-US" sz="2000" b="1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규모의 경제</a:t>
            </a:r>
            <a:r>
              <a:rPr lang="en-US" altLang="ko-KR" sz="20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b="1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실현가능</a:t>
            </a:r>
            <a:r>
              <a:rPr lang="en-US" altLang="ko-KR" sz="2000" b="1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남한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정부와 기업이 북한에 대규모 인프라와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설비 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/>
            </a:r>
            <a:b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</a:b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 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투자를 할 경우 북한의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산업과 고용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,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소득이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늘어나 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  다시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소비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·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투자로 이어지는 </a:t>
            </a:r>
            <a:r>
              <a:rPr lang="en-US" altLang="ko-KR" sz="20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'</a:t>
            </a:r>
            <a:r>
              <a:rPr lang="ko-KR" altLang="en-US" sz="20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경제 </a:t>
            </a:r>
            <a:r>
              <a:rPr lang="ko-KR" altLang="en-US" sz="2000" b="1" dirty="0" err="1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선순환</a:t>
            </a:r>
            <a:r>
              <a:rPr lang="en-US" altLang="ko-KR" sz="20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'</a:t>
            </a:r>
            <a:endParaRPr lang="ko-KR" altLang="en-US" sz="2000" b="1" dirty="0">
              <a:solidFill>
                <a:srgbClr val="FF0000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260649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통일한국 경제 방향</a:t>
            </a: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sz="2400" kern="0" dirty="0" smtClean="0">
                <a:solidFill>
                  <a:srgbClr val="0070C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남한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의 자본˙기술 </a:t>
            </a: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+ </a:t>
            </a:r>
            <a:r>
              <a:rPr lang="ko-KR" altLang="en-US" sz="2400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북한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의 </a:t>
            </a:r>
            <a:r>
              <a:rPr lang="ko-KR" altLang="en-US" sz="2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자원 ˙ 노동력 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6369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050" y="512516"/>
            <a:ext cx="4464496" cy="6086068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27013" y="911671"/>
            <a:ext cx="4572000" cy="3116238"/>
          </a:xfrm>
          <a:prstGeom prst="rect">
            <a:avLst/>
          </a:prstGeom>
        </p:spPr>
        <p:txBody>
          <a:bodyPr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①부산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울산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포항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동해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강릉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고성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원산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함흥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김책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청진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라진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하산</a:t>
            </a:r>
            <a:r>
              <a:rPr lang="ko-KR" altLang="en-US" sz="16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endParaRPr lang="en-US" altLang="ko-KR" sz="16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TSR(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시베리아 횡단철도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),</a:t>
            </a:r>
          </a:p>
          <a:p>
            <a:pPr latinLnBrk="0">
              <a:lnSpc>
                <a:spcPct val="150000"/>
              </a:lnSpc>
              <a:defRPr/>
            </a:pPr>
            <a:r>
              <a:rPr lang="en-US" altLang="ko-KR" kern="0" dirty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 TMR</a:t>
            </a:r>
            <a:r>
              <a:rPr lang="en-US" altLang="ko-KR" kern="0" dirty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(</a:t>
            </a:r>
            <a:r>
              <a:rPr lang="ko-KR" altLang="en-US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몽골</a:t>
            </a:r>
            <a:r>
              <a:rPr lang="ko-KR" altLang="en-US" kern="0" dirty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˙</a:t>
            </a:r>
            <a:r>
              <a:rPr lang="ko-KR" altLang="en-US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만주 횡단철도</a:t>
            </a:r>
            <a:r>
              <a:rPr lang="en-US" altLang="ko-KR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)</a:t>
            </a:r>
            <a:endParaRPr lang="en-US" altLang="ko-KR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endParaRPr lang="en-US" altLang="ko-KR" sz="1100" kern="0" dirty="0" smtClean="0"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16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②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목포 </a:t>
            </a:r>
            <a:r>
              <a:rPr lang="ko-KR" altLang="en-US" sz="16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대불공단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새만금지구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아산만공단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인천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해주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남포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신의주</a:t>
            </a:r>
            <a:endParaRPr lang="en-US" altLang="ko-KR" sz="16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16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TCR(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중국대륙간철도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)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∴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`</a:t>
            </a:r>
            <a:r>
              <a:rPr lang="ko-KR" altLang="en-US" sz="2000" dirty="0" err="1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환황해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경제권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`</a:t>
            </a:r>
            <a:endParaRPr lang="en-US" altLang="ko-KR" sz="2000" kern="0" dirty="0" smtClean="0"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sp>
        <p:nvSpPr>
          <p:cNvPr id="15" name="자유형 14"/>
          <p:cNvSpPr/>
          <p:nvPr/>
        </p:nvSpPr>
        <p:spPr>
          <a:xfrm>
            <a:off x="7389628" y="1116419"/>
            <a:ext cx="1265274" cy="4859079"/>
          </a:xfrm>
          <a:custGeom>
            <a:avLst/>
            <a:gdLst>
              <a:gd name="connsiteX0" fmla="*/ 191386 w 1265274"/>
              <a:gd name="connsiteY0" fmla="*/ 4859079 h 4859079"/>
              <a:gd name="connsiteX1" fmla="*/ 404037 w 1265274"/>
              <a:gd name="connsiteY1" fmla="*/ 4837814 h 4859079"/>
              <a:gd name="connsiteX2" fmla="*/ 435935 w 1265274"/>
              <a:gd name="connsiteY2" fmla="*/ 4827181 h 4859079"/>
              <a:gd name="connsiteX3" fmla="*/ 489098 w 1265274"/>
              <a:gd name="connsiteY3" fmla="*/ 4784651 h 4859079"/>
              <a:gd name="connsiteX4" fmla="*/ 552893 w 1265274"/>
              <a:gd name="connsiteY4" fmla="*/ 4742121 h 4859079"/>
              <a:gd name="connsiteX5" fmla="*/ 563525 w 1265274"/>
              <a:gd name="connsiteY5" fmla="*/ 4710223 h 4859079"/>
              <a:gd name="connsiteX6" fmla="*/ 584791 w 1265274"/>
              <a:gd name="connsiteY6" fmla="*/ 4688958 h 4859079"/>
              <a:gd name="connsiteX7" fmla="*/ 606056 w 1265274"/>
              <a:gd name="connsiteY7" fmla="*/ 4625162 h 4859079"/>
              <a:gd name="connsiteX8" fmla="*/ 648586 w 1265274"/>
              <a:gd name="connsiteY8" fmla="*/ 4561367 h 4859079"/>
              <a:gd name="connsiteX9" fmla="*/ 669851 w 1265274"/>
              <a:gd name="connsiteY9" fmla="*/ 4529469 h 4859079"/>
              <a:gd name="connsiteX10" fmla="*/ 691116 w 1265274"/>
              <a:gd name="connsiteY10" fmla="*/ 3848986 h 4859079"/>
              <a:gd name="connsiteX11" fmla="*/ 701749 w 1265274"/>
              <a:gd name="connsiteY11" fmla="*/ 3742660 h 4859079"/>
              <a:gd name="connsiteX12" fmla="*/ 680484 w 1265274"/>
              <a:gd name="connsiteY12" fmla="*/ 3370521 h 4859079"/>
              <a:gd name="connsiteX13" fmla="*/ 637953 w 1265274"/>
              <a:gd name="connsiteY13" fmla="*/ 3253562 h 4859079"/>
              <a:gd name="connsiteX14" fmla="*/ 616688 w 1265274"/>
              <a:gd name="connsiteY14" fmla="*/ 3189767 h 4859079"/>
              <a:gd name="connsiteX15" fmla="*/ 606056 w 1265274"/>
              <a:gd name="connsiteY15" fmla="*/ 3157869 h 4859079"/>
              <a:gd name="connsiteX16" fmla="*/ 584791 w 1265274"/>
              <a:gd name="connsiteY16" fmla="*/ 3125972 h 4859079"/>
              <a:gd name="connsiteX17" fmla="*/ 574158 w 1265274"/>
              <a:gd name="connsiteY17" fmla="*/ 3094074 h 4859079"/>
              <a:gd name="connsiteX18" fmla="*/ 531628 w 1265274"/>
              <a:gd name="connsiteY18" fmla="*/ 3030279 h 4859079"/>
              <a:gd name="connsiteX19" fmla="*/ 510363 w 1265274"/>
              <a:gd name="connsiteY19" fmla="*/ 2998381 h 4859079"/>
              <a:gd name="connsiteX20" fmla="*/ 478465 w 1265274"/>
              <a:gd name="connsiteY20" fmla="*/ 2977116 h 4859079"/>
              <a:gd name="connsiteX21" fmla="*/ 446567 w 1265274"/>
              <a:gd name="connsiteY21" fmla="*/ 2913321 h 4859079"/>
              <a:gd name="connsiteX22" fmla="*/ 425302 w 1265274"/>
              <a:gd name="connsiteY22" fmla="*/ 2892055 h 4859079"/>
              <a:gd name="connsiteX23" fmla="*/ 404037 w 1265274"/>
              <a:gd name="connsiteY23" fmla="*/ 2860158 h 4859079"/>
              <a:gd name="connsiteX24" fmla="*/ 340242 w 1265274"/>
              <a:gd name="connsiteY24" fmla="*/ 2817628 h 4859079"/>
              <a:gd name="connsiteX25" fmla="*/ 318977 w 1265274"/>
              <a:gd name="connsiteY25" fmla="*/ 2796362 h 4859079"/>
              <a:gd name="connsiteX26" fmla="*/ 233916 w 1265274"/>
              <a:gd name="connsiteY26" fmla="*/ 2721934 h 4859079"/>
              <a:gd name="connsiteX27" fmla="*/ 170121 w 1265274"/>
              <a:gd name="connsiteY27" fmla="*/ 2626241 h 4859079"/>
              <a:gd name="connsiteX28" fmla="*/ 148856 w 1265274"/>
              <a:gd name="connsiteY28" fmla="*/ 2594344 h 4859079"/>
              <a:gd name="connsiteX29" fmla="*/ 116958 w 1265274"/>
              <a:gd name="connsiteY29" fmla="*/ 2562446 h 4859079"/>
              <a:gd name="connsiteX30" fmla="*/ 74428 w 1265274"/>
              <a:gd name="connsiteY30" fmla="*/ 2498651 h 4859079"/>
              <a:gd name="connsiteX31" fmla="*/ 42530 w 1265274"/>
              <a:gd name="connsiteY31" fmla="*/ 2434855 h 4859079"/>
              <a:gd name="connsiteX32" fmla="*/ 10632 w 1265274"/>
              <a:gd name="connsiteY32" fmla="*/ 2339162 h 4859079"/>
              <a:gd name="connsiteX33" fmla="*/ 0 w 1265274"/>
              <a:gd name="connsiteY33" fmla="*/ 2307265 h 4859079"/>
              <a:gd name="connsiteX34" fmla="*/ 10632 w 1265274"/>
              <a:gd name="connsiteY34" fmla="*/ 2158409 h 4859079"/>
              <a:gd name="connsiteX35" fmla="*/ 21265 w 1265274"/>
              <a:gd name="connsiteY35" fmla="*/ 2126511 h 4859079"/>
              <a:gd name="connsiteX36" fmla="*/ 116958 w 1265274"/>
              <a:gd name="connsiteY36" fmla="*/ 2073348 h 4859079"/>
              <a:gd name="connsiteX37" fmla="*/ 180753 w 1265274"/>
              <a:gd name="connsiteY37" fmla="*/ 2030818 h 4859079"/>
              <a:gd name="connsiteX38" fmla="*/ 212651 w 1265274"/>
              <a:gd name="connsiteY38" fmla="*/ 2009553 h 4859079"/>
              <a:gd name="connsiteX39" fmla="*/ 244549 w 1265274"/>
              <a:gd name="connsiteY39" fmla="*/ 1998921 h 4859079"/>
              <a:gd name="connsiteX40" fmla="*/ 329609 w 1265274"/>
              <a:gd name="connsiteY40" fmla="*/ 1935125 h 4859079"/>
              <a:gd name="connsiteX41" fmla="*/ 361507 w 1265274"/>
              <a:gd name="connsiteY41" fmla="*/ 1924493 h 4859079"/>
              <a:gd name="connsiteX42" fmla="*/ 393405 w 1265274"/>
              <a:gd name="connsiteY42" fmla="*/ 1903228 h 4859079"/>
              <a:gd name="connsiteX43" fmla="*/ 446567 w 1265274"/>
              <a:gd name="connsiteY43" fmla="*/ 1860697 h 4859079"/>
              <a:gd name="connsiteX44" fmla="*/ 467832 w 1265274"/>
              <a:gd name="connsiteY44" fmla="*/ 1828800 h 4859079"/>
              <a:gd name="connsiteX45" fmla="*/ 499730 w 1265274"/>
              <a:gd name="connsiteY45" fmla="*/ 1818167 h 4859079"/>
              <a:gd name="connsiteX46" fmla="*/ 574158 w 1265274"/>
              <a:gd name="connsiteY46" fmla="*/ 1733107 h 4859079"/>
              <a:gd name="connsiteX47" fmla="*/ 616688 w 1265274"/>
              <a:gd name="connsiteY47" fmla="*/ 1679944 h 4859079"/>
              <a:gd name="connsiteX48" fmla="*/ 659219 w 1265274"/>
              <a:gd name="connsiteY48" fmla="*/ 1616148 h 4859079"/>
              <a:gd name="connsiteX49" fmla="*/ 680484 w 1265274"/>
              <a:gd name="connsiteY49" fmla="*/ 1584251 h 4859079"/>
              <a:gd name="connsiteX50" fmla="*/ 701749 w 1265274"/>
              <a:gd name="connsiteY50" fmla="*/ 1552353 h 4859079"/>
              <a:gd name="connsiteX51" fmla="*/ 744279 w 1265274"/>
              <a:gd name="connsiteY51" fmla="*/ 1456660 h 4859079"/>
              <a:gd name="connsiteX52" fmla="*/ 754912 w 1265274"/>
              <a:gd name="connsiteY52" fmla="*/ 1414130 h 4859079"/>
              <a:gd name="connsiteX53" fmla="*/ 765544 w 1265274"/>
              <a:gd name="connsiteY53" fmla="*/ 1360967 h 4859079"/>
              <a:gd name="connsiteX54" fmla="*/ 786809 w 1265274"/>
              <a:gd name="connsiteY54" fmla="*/ 1297172 h 4859079"/>
              <a:gd name="connsiteX55" fmla="*/ 797442 w 1265274"/>
              <a:gd name="connsiteY55" fmla="*/ 1265274 h 4859079"/>
              <a:gd name="connsiteX56" fmla="*/ 829339 w 1265274"/>
              <a:gd name="connsiteY56" fmla="*/ 1158948 h 4859079"/>
              <a:gd name="connsiteX57" fmla="*/ 850605 w 1265274"/>
              <a:gd name="connsiteY57" fmla="*/ 1095153 h 4859079"/>
              <a:gd name="connsiteX58" fmla="*/ 861237 w 1265274"/>
              <a:gd name="connsiteY58" fmla="*/ 1063255 h 4859079"/>
              <a:gd name="connsiteX59" fmla="*/ 882502 w 1265274"/>
              <a:gd name="connsiteY59" fmla="*/ 1031358 h 4859079"/>
              <a:gd name="connsiteX60" fmla="*/ 946298 w 1265274"/>
              <a:gd name="connsiteY60" fmla="*/ 903767 h 4859079"/>
              <a:gd name="connsiteX61" fmla="*/ 988828 w 1265274"/>
              <a:gd name="connsiteY61" fmla="*/ 839972 h 4859079"/>
              <a:gd name="connsiteX62" fmla="*/ 1020725 w 1265274"/>
              <a:gd name="connsiteY62" fmla="*/ 829339 h 4859079"/>
              <a:gd name="connsiteX63" fmla="*/ 1041991 w 1265274"/>
              <a:gd name="connsiteY63" fmla="*/ 808074 h 4859079"/>
              <a:gd name="connsiteX64" fmla="*/ 1063256 w 1265274"/>
              <a:gd name="connsiteY64" fmla="*/ 776176 h 4859079"/>
              <a:gd name="connsiteX65" fmla="*/ 1095153 w 1265274"/>
              <a:gd name="connsiteY65" fmla="*/ 765544 h 4859079"/>
              <a:gd name="connsiteX66" fmla="*/ 1148316 w 1265274"/>
              <a:gd name="connsiteY66" fmla="*/ 723014 h 4859079"/>
              <a:gd name="connsiteX67" fmla="*/ 1169581 w 1265274"/>
              <a:gd name="connsiteY67" fmla="*/ 701748 h 4859079"/>
              <a:gd name="connsiteX68" fmla="*/ 1201479 w 1265274"/>
              <a:gd name="connsiteY68" fmla="*/ 637953 h 4859079"/>
              <a:gd name="connsiteX69" fmla="*/ 1233377 w 1265274"/>
              <a:gd name="connsiteY69" fmla="*/ 574158 h 4859079"/>
              <a:gd name="connsiteX70" fmla="*/ 1244009 w 1265274"/>
              <a:gd name="connsiteY70" fmla="*/ 542260 h 4859079"/>
              <a:gd name="connsiteX71" fmla="*/ 1265274 w 1265274"/>
              <a:gd name="connsiteY71" fmla="*/ 446567 h 4859079"/>
              <a:gd name="connsiteX72" fmla="*/ 1254642 w 1265274"/>
              <a:gd name="connsiteY72" fmla="*/ 276446 h 4859079"/>
              <a:gd name="connsiteX73" fmla="*/ 1244009 w 1265274"/>
              <a:gd name="connsiteY73" fmla="*/ 244548 h 4859079"/>
              <a:gd name="connsiteX74" fmla="*/ 1158949 w 1265274"/>
              <a:gd name="connsiteY74" fmla="*/ 170121 h 4859079"/>
              <a:gd name="connsiteX75" fmla="*/ 1105786 w 1265274"/>
              <a:gd name="connsiteY75" fmla="*/ 138223 h 4859079"/>
              <a:gd name="connsiteX76" fmla="*/ 1073888 w 1265274"/>
              <a:gd name="connsiteY76" fmla="*/ 116958 h 4859079"/>
              <a:gd name="connsiteX77" fmla="*/ 1041991 w 1265274"/>
              <a:gd name="connsiteY77" fmla="*/ 106325 h 4859079"/>
              <a:gd name="connsiteX78" fmla="*/ 1020725 w 1265274"/>
              <a:gd name="connsiteY78" fmla="*/ 85060 h 4859079"/>
              <a:gd name="connsiteX79" fmla="*/ 956930 w 1265274"/>
              <a:gd name="connsiteY79" fmla="*/ 63795 h 4859079"/>
              <a:gd name="connsiteX80" fmla="*/ 893135 w 1265274"/>
              <a:gd name="connsiteY80" fmla="*/ 42530 h 4859079"/>
              <a:gd name="connsiteX81" fmla="*/ 850605 w 1265274"/>
              <a:gd name="connsiteY81" fmla="*/ 31897 h 4859079"/>
              <a:gd name="connsiteX82" fmla="*/ 818707 w 1265274"/>
              <a:gd name="connsiteY82" fmla="*/ 21265 h 4859079"/>
              <a:gd name="connsiteX83" fmla="*/ 733646 w 1265274"/>
              <a:gd name="connsiteY83" fmla="*/ 0 h 4859079"/>
              <a:gd name="connsiteX84" fmla="*/ 520995 w 1265274"/>
              <a:gd name="connsiteY84" fmla="*/ 10632 h 4859079"/>
              <a:gd name="connsiteX85" fmla="*/ 425302 w 1265274"/>
              <a:gd name="connsiteY85" fmla="*/ 42530 h 4859079"/>
              <a:gd name="connsiteX86" fmla="*/ 393405 w 1265274"/>
              <a:gd name="connsiteY86" fmla="*/ 53162 h 4859079"/>
              <a:gd name="connsiteX87" fmla="*/ 297712 w 1265274"/>
              <a:gd name="connsiteY87" fmla="*/ 106325 h 4859079"/>
              <a:gd name="connsiteX88" fmla="*/ 276446 w 1265274"/>
              <a:gd name="connsiteY88" fmla="*/ 127590 h 4859079"/>
              <a:gd name="connsiteX89" fmla="*/ 223284 w 1265274"/>
              <a:gd name="connsiteY89" fmla="*/ 170121 h 4859079"/>
              <a:gd name="connsiteX90" fmla="*/ 191386 w 1265274"/>
              <a:gd name="connsiteY90" fmla="*/ 233916 h 4859079"/>
              <a:gd name="connsiteX91" fmla="*/ 202019 w 1265274"/>
              <a:gd name="connsiteY91" fmla="*/ 425302 h 4859079"/>
              <a:gd name="connsiteX92" fmla="*/ 265814 w 1265274"/>
              <a:gd name="connsiteY92" fmla="*/ 446567 h 4859079"/>
              <a:gd name="connsiteX93" fmla="*/ 308344 w 1265274"/>
              <a:gd name="connsiteY93" fmla="*/ 467832 h 4859079"/>
              <a:gd name="connsiteX94" fmla="*/ 414670 w 1265274"/>
              <a:gd name="connsiteY94" fmla="*/ 489097 h 4859079"/>
              <a:gd name="connsiteX95" fmla="*/ 1073888 w 1265274"/>
              <a:gd name="connsiteY95" fmla="*/ 478465 h 4859079"/>
              <a:gd name="connsiteX96" fmla="*/ 1127051 w 1265274"/>
              <a:gd name="connsiteY96" fmla="*/ 467832 h 4859079"/>
              <a:gd name="connsiteX97" fmla="*/ 1190846 w 1265274"/>
              <a:gd name="connsiteY97" fmla="*/ 457200 h 4859079"/>
              <a:gd name="connsiteX98" fmla="*/ 1254642 w 1265274"/>
              <a:gd name="connsiteY98" fmla="*/ 425302 h 4859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265274" h="4859079">
                <a:moveTo>
                  <a:pt x="191386" y="4859079"/>
                </a:moveTo>
                <a:cubicBezTo>
                  <a:pt x="315324" y="4851333"/>
                  <a:pt x="322014" y="4861249"/>
                  <a:pt x="404037" y="4837814"/>
                </a:cubicBezTo>
                <a:cubicBezTo>
                  <a:pt x="414814" y="4834735"/>
                  <a:pt x="425910" y="4832193"/>
                  <a:pt x="435935" y="4827181"/>
                </a:cubicBezTo>
                <a:cubicBezTo>
                  <a:pt x="487968" y="4801164"/>
                  <a:pt x="449543" y="4814317"/>
                  <a:pt x="489098" y="4784651"/>
                </a:cubicBezTo>
                <a:cubicBezTo>
                  <a:pt x="509544" y="4769317"/>
                  <a:pt x="552893" y="4742121"/>
                  <a:pt x="552893" y="4742121"/>
                </a:cubicBezTo>
                <a:cubicBezTo>
                  <a:pt x="556437" y="4731488"/>
                  <a:pt x="557759" y="4719834"/>
                  <a:pt x="563525" y="4710223"/>
                </a:cubicBezTo>
                <a:cubicBezTo>
                  <a:pt x="568683" y="4701627"/>
                  <a:pt x="580308" y="4697924"/>
                  <a:pt x="584791" y="4688958"/>
                </a:cubicBezTo>
                <a:cubicBezTo>
                  <a:pt x="594816" y="4668909"/>
                  <a:pt x="593622" y="4643813"/>
                  <a:pt x="606056" y="4625162"/>
                </a:cubicBezTo>
                <a:lnTo>
                  <a:pt x="648586" y="4561367"/>
                </a:lnTo>
                <a:lnTo>
                  <a:pt x="669851" y="4529469"/>
                </a:lnTo>
                <a:cubicBezTo>
                  <a:pt x="715274" y="4256944"/>
                  <a:pt x="670680" y="4543822"/>
                  <a:pt x="691116" y="3848986"/>
                </a:cubicBezTo>
                <a:cubicBezTo>
                  <a:pt x="692163" y="3813383"/>
                  <a:pt x="698205" y="3778102"/>
                  <a:pt x="701749" y="3742660"/>
                </a:cubicBezTo>
                <a:cubicBezTo>
                  <a:pt x="695331" y="3550118"/>
                  <a:pt x="711161" y="3503456"/>
                  <a:pt x="680484" y="3370521"/>
                </a:cubicBezTo>
                <a:cubicBezTo>
                  <a:pt x="658986" y="3277362"/>
                  <a:pt x="674178" y="3307897"/>
                  <a:pt x="637953" y="3253562"/>
                </a:cubicBezTo>
                <a:lnTo>
                  <a:pt x="616688" y="3189767"/>
                </a:lnTo>
                <a:cubicBezTo>
                  <a:pt x="613144" y="3179134"/>
                  <a:pt x="612273" y="3167194"/>
                  <a:pt x="606056" y="3157869"/>
                </a:cubicBezTo>
                <a:cubicBezTo>
                  <a:pt x="598968" y="3147237"/>
                  <a:pt x="590506" y="3137401"/>
                  <a:pt x="584791" y="3125972"/>
                </a:cubicBezTo>
                <a:cubicBezTo>
                  <a:pt x="579779" y="3115947"/>
                  <a:pt x="579601" y="3103871"/>
                  <a:pt x="574158" y="3094074"/>
                </a:cubicBezTo>
                <a:cubicBezTo>
                  <a:pt x="561746" y="3071733"/>
                  <a:pt x="545805" y="3051544"/>
                  <a:pt x="531628" y="3030279"/>
                </a:cubicBezTo>
                <a:cubicBezTo>
                  <a:pt x="524540" y="3019646"/>
                  <a:pt x="520996" y="3005469"/>
                  <a:pt x="510363" y="2998381"/>
                </a:cubicBezTo>
                <a:lnTo>
                  <a:pt x="478465" y="2977116"/>
                </a:lnTo>
                <a:cubicBezTo>
                  <a:pt x="467234" y="2943424"/>
                  <a:pt x="470123" y="2942767"/>
                  <a:pt x="446567" y="2913321"/>
                </a:cubicBezTo>
                <a:cubicBezTo>
                  <a:pt x="440305" y="2905493"/>
                  <a:pt x="431564" y="2899883"/>
                  <a:pt x="425302" y="2892055"/>
                </a:cubicBezTo>
                <a:cubicBezTo>
                  <a:pt x="417319" y="2882077"/>
                  <a:pt x="413654" y="2868573"/>
                  <a:pt x="404037" y="2860158"/>
                </a:cubicBezTo>
                <a:cubicBezTo>
                  <a:pt x="384803" y="2843328"/>
                  <a:pt x="358313" y="2835700"/>
                  <a:pt x="340242" y="2817628"/>
                </a:cubicBezTo>
                <a:cubicBezTo>
                  <a:pt x="333154" y="2810539"/>
                  <a:pt x="326805" y="2802624"/>
                  <a:pt x="318977" y="2796362"/>
                </a:cubicBezTo>
                <a:cubicBezTo>
                  <a:pt x="278831" y="2764245"/>
                  <a:pt x="271395" y="2778153"/>
                  <a:pt x="233916" y="2721934"/>
                </a:cubicBezTo>
                <a:lnTo>
                  <a:pt x="170121" y="2626241"/>
                </a:lnTo>
                <a:cubicBezTo>
                  <a:pt x="163033" y="2615609"/>
                  <a:pt x="157892" y="2603380"/>
                  <a:pt x="148856" y="2594344"/>
                </a:cubicBezTo>
                <a:cubicBezTo>
                  <a:pt x="138223" y="2583711"/>
                  <a:pt x="126190" y="2574315"/>
                  <a:pt x="116958" y="2562446"/>
                </a:cubicBezTo>
                <a:cubicBezTo>
                  <a:pt x="101267" y="2542272"/>
                  <a:pt x="82510" y="2522897"/>
                  <a:pt x="74428" y="2498651"/>
                </a:cubicBezTo>
                <a:cubicBezTo>
                  <a:pt x="59754" y="2454630"/>
                  <a:pt x="70012" y="2476079"/>
                  <a:pt x="42530" y="2434855"/>
                </a:cubicBezTo>
                <a:lnTo>
                  <a:pt x="10632" y="2339162"/>
                </a:lnTo>
                <a:lnTo>
                  <a:pt x="0" y="2307265"/>
                </a:lnTo>
                <a:cubicBezTo>
                  <a:pt x="3544" y="2257646"/>
                  <a:pt x="4820" y="2207813"/>
                  <a:pt x="10632" y="2158409"/>
                </a:cubicBezTo>
                <a:cubicBezTo>
                  <a:pt x="11942" y="2147278"/>
                  <a:pt x="13340" y="2134436"/>
                  <a:pt x="21265" y="2126511"/>
                </a:cubicBezTo>
                <a:cubicBezTo>
                  <a:pt x="103555" y="2044221"/>
                  <a:pt x="56793" y="2106773"/>
                  <a:pt x="116958" y="2073348"/>
                </a:cubicBezTo>
                <a:cubicBezTo>
                  <a:pt x="139299" y="2060936"/>
                  <a:pt x="159488" y="2044995"/>
                  <a:pt x="180753" y="2030818"/>
                </a:cubicBezTo>
                <a:cubicBezTo>
                  <a:pt x="191386" y="2023730"/>
                  <a:pt x="200528" y="2013594"/>
                  <a:pt x="212651" y="2009553"/>
                </a:cubicBezTo>
                <a:lnTo>
                  <a:pt x="244549" y="1998921"/>
                </a:lnTo>
                <a:cubicBezTo>
                  <a:pt x="269739" y="1973730"/>
                  <a:pt x="293540" y="1947147"/>
                  <a:pt x="329609" y="1935125"/>
                </a:cubicBezTo>
                <a:lnTo>
                  <a:pt x="361507" y="1924493"/>
                </a:lnTo>
                <a:cubicBezTo>
                  <a:pt x="372140" y="1917405"/>
                  <a:pt x="383426" y="1911211"/>
                  <a:pt x="393405" y="1903228"/>
                </a:cubicBezTo>
                <a:cubicBezTo>
                  <a:pt x="469164" y="1842620"/>
                  <a:pt x="348382" y="1926154"/>
                  <a:pt x="446567" y="1860697"/>
                </a:cubicBezTo>
                <a:cubicBezTo>
                  <a:pt x="453655" y="1850065"/>
                  <a:pt x="457854" y="1836783"/>
                  <a:pt x="467832" y="1828800"/>
                </a:cubicBezTo>
                <a:cubicBezTo>
                  <a:pt x="476584" y="1821799"/>
                  <a:pt x="491805" y="1826092"/>
                  <a:pt x="499730" y="1818167"/>
                </a:cubicBezTo>
                <a:cubicBezTo>
                  <a:pt x="623774" y="1694123"/>
                  <a:pt x="483782" y="1793357"/>
                  <a:pt x="574158" y="1733107"/>
                </a:cubicBezTo>
                <a:cubicBezTo>
                  <a:pt x="598103" y="1661274"/>
                  <a:pt x="564895" y="1739136"/>
                  <a:pt x="616688" y="1679944"/>
                </a:cubicBezTo>
                <a:cubicBezTo>
                  <a:pt x="633518" y="1660710"/>
                  <a:pt x="645042" y="1637413"/>
                  <a:pt x="659219" y="1616148"/>
                </a:cubicBezTo>
                <a:lnTo>
                  <a:pt x="680484" y="1584251"/>
                </a:lnTo>
                <a:lnTo>
                  <a:pt x="701749" y="1552353"/>
                </a:lnTo>
                <a:cubicBezTo>
                  <a:pt x="727055" y="1476435"/>
                  <a:pt x="710580" y="1507209"/>
                  <a:pt x="744279" y="1456660"/>
                </a:cubicBezTo>
                <a:cubicBezTo>
                  <a:pt x="747823" y="1442483"/>
                  <a:pt x="751742" y="1428395"/>
                  <a:pt x="754912" y="1414130"/>
                </a:cubicBezTo>
                <a:cubicBezTo>
                  <a:pt x="758832" y="1396488"/>
                  <a:pt x="760789" y="1378402"/>
                  <a:pt x="765544" y="1360967"/>
                </a:cubicBezTo>
                <a:cubicBezTo>
                  <a:pt x="771442" y="1339342"/>
                  <a:pt x="779721" y="1318437"/>
                  <a:pt x="786809" y="1297172"/>
                </a:cubicBezTo>
                <a:cubicBezTo>
                  <a:pt x="790353" y="1286539"/>
                  <a:pt x="794724" y="1276147"/>
                  <a:pt x="797442" y="1265274"/>
                </a:cubicBezTo>
                <a:cubicBezTo>
                  <a:pt x="813509" y="1201003"/>
                  <a:pt x="803455" y="1236599"/>
                  <a:pt x="829339" y="1158948"/>
                </a:cubicBezTo>
                <a:lnTo>
                  <a:pt x="850605" y="1095153"/>
                </a:lnTo>
                <a:cubicBezTo>
                  <a:pt x="854149" y="1084520"/>
                  <a:pt x="855020" y="1072580"/>
                  <a:pt x="861237" y="1063255"/>
                </a:cubicBezTo>
                <a:cubicBezTo>
                  <a:pt x="868325" y="1052623"/>
                  <a:pt x="877312" y="1043035"/>
                  <a:pt x="882502" y="1031358"/>
                </a:cubicBezTo>
                <a:cubicBezTo>
                  <a:pt x="941197" y="899293"/>
                  <a:pt x="857871" y="1036407"/>
                  <a:pt x="946298" y="903767"/>
                </a:cubicBezTo>
                <a:lnTo>
                  <a:pt x="988828" y="839972"/>
                </a:lnTo>
                <a:lnTo>
                  <a:pt x="1020725" y="829339"/>
                </a:lnTo>
                <a:cubicBezTo>
                  <a:pt x="1027814" y="822251"/>
                  <a:pt x="1035729" y="815902"/>
                  <a:pt x="1041991" y="808074"/>
                </a:cubicBezTo>
                <a:cubicBezTo>
                  <a:pt x="1049974" y="798095"/>
                  <a:pt x="1053277" y="784159"/>
                  <a:pt x="1063256" y="776176"/>
                </a:cubicBezTo>
                <a:cubicBezTo>
                  <a:pt x="1072007" y="769175"/>
                  <a:pt x="1084521" y="769088"/>
                  <a:pt x="1095153" y="765544"/>
                </a:cubicBezTo>
                <a:cubicBezTo>
                  <a:pt x="1146509" y="714190"/>
                  <a:pt x="1081240" y="776677"/>
                  <a:pt x="1148316" y="723014"/>
                </a:cubicBezTo>
                <a:cubicBezTo>
                  <a:pt x="1156144" y="716752"/>
                  <a:pt x="1162493" y="708837"/>
                  <a:pt x="1169581" y="701748"/>
                </a:cubicBezTo>
                <a:cubicBezTo>
                  <a:pt x="1196308" y="621571"/>
                  <a:pt x="1160254" y="720402"/>
                  <a:pt x="1201479" y="637953"/>
                </a:cubicBezTo>
                <a:cubicBezTo>
                  <a:pt x="1245497" y="549917"/>
                  <a:pt x="1172439" y="665564"/>
                  <a:pt x="1233377" y="574158"/>
                </a:cubicBezTo>
                <a:cubicBezTo>
                  <a:pt x="1236921" y="563525"/>
                  <a:pt x="1241578" y="553201"/>
                  <a:pt x="1244009" y="542260"/>
                </a:cubicBezTo>
                <a:cubicBezTo>
                  <a:pt x="1268959" y="429984"/>
                  <a:pt x="1241340" y="518374"/>
                  <a:pt x="1265274" y="446567"/>
                </a:cubicBezTo>
                <a:cubicBezTo>
                  <a:pt x="1261730" y="389860"/>
                  <a:pt x="1260590" y="332951"/>
                  <a:pt x="1254642" y="276446"/>
                </a:cubicBezTo>
                <a:cubicBezTo>
                  <a:pt x="1253469" y="265300"/>
                  <a:pt x="1250734" y="253514"/>
                  <a:pt x="1244009" y="244548"/>
                </a:cubicBezTo>
                <a:cubicBezTo>
                  <a:pt x="1194820" y="178963"/>
                  <a:pt x="1205064" y="207015"/>
                  <a:pt x="1158949" y="170121"/>
                </a:cubicBezTo>
                <a:cubicBezTo>
                  <a:pt x="1117249" y="136760"/>
                  <a:pt x="1161181" y="156687"/>
                  <a:pt x="1105786" y="138223"/>
                </a:cubicBezTo>
                <a:cubicBezTo>
                  <a:pt x="1095153" y="131135"/>
                  <a:pt x="1085318" y="122673"/>
                  <a:pt x="1073888" y="116958"/>
                </a:cubicBezTo>
                <a:cubicBezTo>
                  <a:pt x="1063864" y="111946"/>
                  <a:pt x="1051601" y="112091"/>
                  <a:pt x="1041991" y="106325"/>
                </a:cubicBezTo>
                <a:cubicBezTo>
                  <a:pt x="1033395" y="101167"/>
                  <a:pt x="1029691" y="89543"/>
                  <a:pt x="1020725" y="85060"/>
                </a:cubicBezTo>
                <a:cubicBezTo>
                  <a:pt x="1000676" y="75036"/>
                  <a:pt x="978195" y="70883"/>
                  <a:pt x="956930" y="63795"/>
                </a:cubicBezTo>
                <a:cubicBezTo>
                  <a:pt x="956920" y="63792"/>
                  <a:pt x="893146" y="42533"/>
                  <a:pt x="893135" y="42530"/>
                </a:cubicBezTo>
                <a:cubicBezTo>
                  <a:pt x="878958" y="38986"/>
                  <a:pt x="864656" y="35911"/>
                  <a:pt x="850605" y="31897"/>
                </a:cubicBezTo>
                <a:cubicBezTo>
                  <a:pt x="839828" y="28818"/>
                  <a:pt x="829520" y="24214"/>
                  <a:pt x="818707" y="21265"/>
                </a:cubicBezTo>
                <a:cubicBezTo>
                  <a:pt x="790510" y="13575"/>
                  <a:pt x="733646" y="0"/>
                  <a:pt x="733646" y="0"/>
                </a:cubicBezTo>
                <a:cubicBezTo>
                  <a:pt x="662762" y="3544"/>
                  <a:pt x="591499" y="2497"/>
                  <a:pt x="520995" y="10632"/>
                </a:cubicBezTo>
                <a:cubicBezTo>
                  <a:pt x="520990" y="10633"/>
                  <a:pt x="441253" y="37213"/>
                  <a:pt x="425302" y="42530"/>
                </a:cubicBezTo>
                <a:lnTo>
                  <a:pt x="393405" y="53162"/>
                </a:lnTo>
                <a:cubicBezTo>
                  <a:pt x="320284" y="101910"/>
                  <a:pt x="353855" y="87611"/>
                  <a:pt x="297712" y="106325"/>
                </a:cubicBezTo>
                <a:cubicBezTo>
                  <a:pt x="290623" y="113413"/>
                  <a:pt x="284274" y="121328"/>
                  <a:pt x="276446" y="127590"/>
                </a:cubicBezTo>
                <a:cubicBezTo>
                  <a:pt x="245742" y="152153"/>
                  <a:pt x="246105" y="141594"/>
                  <a:pt x="223284" y="170121"/>
                </a:cubicBezTo>
                <a:cubicBezTo>
                  <a:pt x="199728" y="199567"/>
                  <a:pt x="202617" y="200224"/>
                  <a:pt x="191386" y="233916"/>
                </a:cubicBezTo>
                <a:cubicBezTo>
                  <a:pt x="194930" y="297711"/>
                  <a:pt x="180912" y="364995"/>
                  <a:pt x="202019" y="425302"/>
                </a:cubicBezTo>
                <a:cubicBezTo>
                  <a:pt x="209424" y="446459"/>
                  <a:pt x="245765" y="436543"/>
                  <a:pt x="265814" y="446567"/>
                </a:cubicBezTo>
                <a:cubicBezTo>
                  <a:pt x="279991" y="453655"/>
                  <a:pt x="293104" y="463478"/>
                  <a:pt x="308344" y="467832"/>
                </a:cubicBezTo>
                <a:cubicBezTo>
                  <a:pt x="343097" y="477761"/>
                  <a:pt x="414670" y="489097"/>
                  <a:pt x="414670" y="489097"/>
                </a:cubicBezTo>
                <a:lnTo>
                  <a:pt x="1073888" y="478465"/>
                </a:lnTo>
                <a:cubicBezTo>
                  <a:pt x="1091952" y="477926"/>
                  <a:pt x="1109271" y="471065"/>
                  <a:pt x="1127051" y="467832"/>
                </a:cubicBezTo>
                <a:cubicBezTo>
                  <a:pt x="1148262" y="463976"/>
                  <a:pt x="1169581" y="460744"/>
                  <a:pt x="1190846" y="457200"/>
                </a:cubicBezTo>
                <a:cubicBezTo>
                  <a:pt x="1258004" y="434813"/>
                  <a:pt x="1254642" y="458350"/>
                  <a:pt x="1254642" y="42530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91893" y="4369981"/>
            <a:ext cx="4372979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-U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자형 </a:t>
            </a:r>
            <a:r>
              <a:rPr lang="ko-KR" altLang="en-US" sz="20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연안개발축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+X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자형 </a:t>
            </a:r>
            <a:r>
              <a:rPr lang="ko-KR" altLang="en-US" sz="20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내륙축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구축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algn="ctr" latinLnBrk="0">
              <a:lnSpc>
                <a:spcPct val="150000"/>
              </a:lnSpc>
              <a:defRPr/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➡한반도의 옛길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,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한민족 동질성 회복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.</a:t>
            </a:r>
          </a:p>
        </p:txBody>
      </p:sp>
      <p:sp>
        <p:nvSpPr>
          <p:cNvPr id="21" name="자유형 20"/>
          <p:cNvSpPr/>
          <p:nvPr/>
        </p:nvSpPr>
        <p:spPr>
          <a:xfrm>
            <a:off x="5380074" y="2690037"/>
            <a:ext cx="1084521" cy="3359889"/>
          </a:xfrm>
          <a:custGeom>
            <a:avLst/>
            <a:gdLst>
              <a:gd name="connsiteX0" fmla="*/ 1010093 w 1084521"/>
              <a:gd name="connsiteY0" fmla="*/ 3285461 h 3359889"/>
              <a:gd name="connsiteX1" fmla="*/ 893135 w 1084521"/>
              <a:gd name="connsiteY1" fmla="*/ 3338623 h 3359889"/>
              <a:gd name="connsiteX2" fmla="*/ 861238 w 1084521"/>
              <a:gd name="connsiteY2" fmla="*/ 3349256 h 3359889"/>
              <a:gd name="connsiteX3" fmla="*/ 829340 w 1084521"/>
              <a:gd name="connsiteY3" fmla="*/ 3359889 h 3359889"/>
              <a:gd name="connsiteX4" fmla="*/ 712382 w 1084521"/>
              <a:gd name="connsiteY4" fmla="*/ 3349256 h 3359889"/>
              <a:gd name="connsiteX5" fmla="*/ 680484 w 1084521"/>
              <a:gd name="connsiteY5" fmla="*/ 3327991 h 3359889"/>
              <a:gd name="connsiteX6" fmla="*/ 627321 w 1084521"/>
              <a:gd name="connsiteY6" fmla="*/ 3264196 h 3359889"/>
              <a:gd name="connsiteX7" fmla="*/ 606056 w 1084521"/>
              <a:gd name="connsiteY7" fmla="*/ 3242930 h 3359889"/>
              <a:gd name="connsiteX8" fmla="*/ 616689 w 1084521"/>
              <a:gd name="connsiteY8" fmla="*/ 3115340 h 3359889"/>
              <a:gd name="connsiteX9" fmla="*/ 669852 w 1084521"/>
              <a:gd name="connsiteY9" fmla="*/ 3062177 h 3359889"/>
              <a:gd name="connsiteX10" fmla="*/ 723014 w 1084521"/>
              <a:gd name="connsiteY10" fmla="*/ 2998382 h 3359889"/>
              <a:gd name="connsiteX11" fmla="*/ 744279 w 1084521"/>
              <a:gd name="connsiteY11" fmla="*/ 2977116 h 3359889"/>
              <a:gd name="connsiteX12" fmla="*/ 754912 w 1084521"/>
              <a:gd name="connsiteY12" fmla="*/ 2945219 h 3359889"/>
              <a:gd name="connsiteX13" fmla="*/ 797442 w 1084521"/>
              <a:gd name="connsiteY13" fmla="*/ 2881423 h 3359889"/>
              <a:gd name="connsiteX14" fmla="*/ 829340 w 1084521"/>
              <a:gd name="connsiteY14" fmla="*/ 2785730 h 3359889"/>
              <a:gd name="connsiteX15" fmla="*/ 850605 w 1084521"/>
              <a:gd name="connsiteY15" fmla="*/ 2721935 h 3359889"/>
              <a:gd name="connsiteX16" fmla="*/ 861238 w 1084521"/>
              <a:gd name="connsiteY16" fmla="*/ 2658140 h 3359889"/>
              <a:gd name="connsiteX17" fmla="*/ 871870 w 1084521"/>
              <a:gd name="connsiteY17" fmla="*/ 2381693 h 3359889"/>
              <a:gd name="connsiteX18" fmla="*/ 882503 w 1084521"/>
              <a:gd name="connsiteY18" fmla="*/ 2339163 h 3359889"/>
              <a:gd name="connsiteX19" fmla="*/ 903768 w 1084521"/>
              <a:gd name="connsiteY19" fmla="*/ 2200940 h 3359889"/>
              <a:gd name="connsiteX20" fmla="*/ 914400 w 1084521"/>
              <a:gd name="connsiteY20" fmla="*/ 2158410 h 3359889"/>
              <a:gd name="connsiteX21" fmla="*/ 946298 w 1084521"/>
              <a:gd name="connsiteY21" fmla="*/ 2030819 h 3359889"/>
              <a:gd name="connsiteX22" fmla="*/ 967563 w 1084521"/>
              <a:gd name="connsiteY22" fmla="*/ 1998921 h 3359889"/>
              <a:gd name="connsiteX23" fmla="*/ 999461 w 1084521"/>
              <a:gd name="connsiteY23" fmla="*/ 1988289 h 3359889"/>
              <a:gd name="connsiteX24" fmla="*/ 1010093 w 1084521"/>
              <a:gd name="connsiteY24" fmla="*/ 1956391 h 3359889"/>
              <a:gd name="connsiteX25" fmla="*/ 1063256 w 1084521"/>
              <a:gd name="connsiteY25" fmla="*/ 1913861 h 3359889"/>
              <a:gd name="connsiteX26" fmla="*/ 1073889 w 1084521"/>
              <a:gd name="connsiteY26" fmla="*/ 1871330 h 3359889"/>
              <a:gd name="connsiteX27" fmla="*/ 1084521 w 1084521"/>
              <a:gd name="connsiteY27" fmla="*/ 1839433 h 3359889"/>
              <a:gd name="connsiteX28" fmla="*/ 1073889 w 1084521"/>
              <a:gd name="connsiteY28" fmla="*/ 1701210 h 3359889"/>
              <a:gd name="connsiteX29" fmla="*/ 988828 w 1084521"/>
              <a:gd name="connsiteY29" fmla="*/ 1658679 h 3359889"/>
              <a:gd name="connsiteX30" fmla="*/ 956931 w 1084521"/>
              <a:gd name="connsiteY30" fmla="*/ 1637414 h 3359889"/>
              <a:gd name="connsiteX31" fmla="*/ 850605 w 1084521"/>
              <a:gd name="connsiteY31" fmla="*/ 1605516 h 3359889"/>
              <a:gd name="connsiteX32" fmla="*/ 818707 w 1084521"/>
              <a:gd name="connsiteY32" fmla="*/ 1594884 h 3359889"/>
              <a:gd name="connsiteX33" fmla="*/ 520996 w 1084521"/>
              <a:gd name="connsiteY33" fmla="*/ 1573619 h 3359889"/>
              <a:gd name="connsiteX34" fmla="*/ 425303 w 1084521"/>
              <a:gd name="connsiteY34" fmla="*/ 1541721 h 3359889"/>
              <a:gd name="connsiteX35" fmla="*/ 393405 w 1084521"/>
              <a:gd name="connsiteY35" fmla="*/ 1531089 h 3359889"/>
              <a:gd name="connsiteX36" fmla="*/ 297712 w 1084521"/>
              <a:gd name="connsiteY36" fmla="*/ 1467293 h 3359889"/>
              <a:gd name="connsiteX37" fmla="*/ 265814 w 1084521"/>
              <a:gd name="connsiteY37" fmla="*/ 1446028 h 3359889"/>
              <a:gd name="connsiteX38" fmla="*/ 255182 w 1084521"/>
              <a:gd name="connsiteY38" fmla="*/ 1414130 h 3359889"/>
              <a:gd name="connsiteX39" fmla="*/ 223284 w 1084521"/>
              <a:gd name="connsiteY39" fmla="*/ 1350335 h 3359889"/>
              <a:gd name="connsiteX40" fmla="*/ 233917 w 1084521"/>
              <a:gd name="connsiteY40" fmla="*/ 1201479 h 3359889"/>
              <a:gd name="connsiteX41" fmla="*/ 255182 w 1084521"/>
              <a:gd name="connsiteY41" fmla="*/ 1169582 h 3359889"/>
              <a:gd name="connsiteX42" fmla="*/ 276447 w 1084521"/>
              <a:gd name="connsiteY42" fmla="*/ 1148316 h 3359889"/>
              <a:gd name="connsiteX43" fmla="*/ 361507 w 1084521"/>
              <a:gd name="connsiteY43" fmla="*/ 1127051 h 3359889"/>
              <a:gd name="connsiteX44" fmla="*/ 446568 w 1084521"/>
              <a:gd name="connsiteY44" fmla="*/ 1116419 h 3359889"/>
              <a:gd name="connsiteX45" fmla="*/ 510363 w 1084521"/>
              <a:gd name="connsiteY45" fmla="*/ 1095154 h 3359889"/>
              <a:gd name="connsiteX46" fmla="*/ 542261 w 1084521"/>
              <a:gd name="connsiteY46" fmla="*/ 1073889 h 3359889"/>
              <a:gd name="connsiteX47" fmla="*/ 584791 w 1084521"/>
              <a:gd name="connsiteY47" fmla="*/ 1020726 h 3359889"/>
              <a:gd name="connsiteX48" fmla="*/ 616689 w 1084521"/>
              <a:gd name="connsiteY48" fmla="*/ 956930 h 3359889"/>
              <a:gd name="connsiteX49" fmla="*/ 648586 w 1084521"/>
              <a:gd name="connsiteY49" fmla="*/ 839972 h 3359889"/>
              <a:gd name="connsiteX50" fmla="*/ 637954 w 1084521"/>
              <a:gd name="connsiteY50" fmla="*/ 255182 h 3359889"/>
              <a:gd name="connsiteX51" fmla="*/ 627321 w 1084521"/>
              <a:gd name="connsiteY51" fmla="*/ 212651 h 3359889"/>
              <a:gd name="connsiteX52" fmla="*/ 606056 w 1084521"/>
              <a:gd name="connsiteY52" fmla="*/ 148856 h 3359889"/>
              <a:gd name="connsiteX53" fmla="*/ 563526 w 1084521"/>
              <a:gd name="connsiteY53" fmla="*/ 95693 h 3359889"/>
              <a:gd name="connsiteX54" fmla="*/ 531628 w 1084521"/>
              <a:gd name="connsiteY54" fmla="*/ 85061 h 3359889"/>
              <a:gd name="connsiteX55" fmla="*/ 499731 w 1084521"/>
              <a:gd name="connsiteY55" fmla="*/ 63796 h 3359889"/>
              <a:gd name="connsiteX56" fmla="*/ 435935 w 1084521"/>
              <a:gd name="connsiteY56" fmla="*/ 42530 h 3359889"/>
              <a:gd name="connsiteX57" fmla="*/ 372140 w 1084521"/>
              <a:gd name="connsiteY57" fmla="*/ 21265 h 3359889"/>
              <a:gd name="connsiteX58" fmla="*/ 340242 w 1084521"/>
              <a:gd name="connsiteY58" fmla="*/ 10633 h 3359889"/>
              <a:gd name="connsiteX59" fmla="*/ 308345 w 1084521"/>
              <a:gd name="connsiteY59" fmla="*/ 0 h 3359889"/>
              <a:gd name="connsiteX60" fmla="*/ 180754 w 1084521"/>
              <a:gd name="connsiteY60" fmla="*/ 10633 h 3359889"/>
              <a:gd name="connsiteX61" fmla="*/ 148856 w 1084521"/>
              <a:gd name="connsiteY61" fmla="*/ 21265 h 3359889"/>
              <a:gd name="connsiteX62" fmla="*/ 95693 w 1084521"/>
              <a:gd name="connsiteY62" fmla="*/ 74428 h 3359889"/>
              <a:gd name="connsiteX63" fmla="*/ 53163 w 1084521"/>
              <a:gd name="connsiteY63" fmla="*/ 138223 h 3359889"/>
              <a:gd name="connsiteX64" fmla="*/ 31898 w 1084521"/>
              <a:gd name="connsiteY64" fmla="*/ 170121 h 3359889"/>
              <a:gd name="connsiteX65" fmla="*/ 10633 w 1084521"/>
              <a:gd name="connsiteY65" fmla="*/ 233916 h 3359889"/>
              <a:gd name="connsiteX66" fmla="*/ 0 w 1084521"/>
              <a:gd name="connsiteY66" fmla="*/ 265814 h 3359889"/>
              <a:gd name="connsiteX67" fmla="*/ 10633 w 1084521"/>
              <a:gd name="connsiteY67" fmla="*/ 467833 h 3359889"/>
              <a:gd name="connsiteX68" fmla="*/ 21266 w 1084521"/>
              <a:gd name="connsiteY68" fmla="*/ 499730 h 3359889"/>
              <a:gd name="connsiteX69" fmla="*/ 42531 w 1084521"/>
              <a:gd name="connsiteY69" fmla="*/ 520996 h 3359889"/>
              <a:gd name="connsiteX70" fmla="*/ 95693 w 1084521"/>
              <a:gd name="connsiteY70" fmla="*/ 563526 h 3359889"/>
              <a:gd name="connsiteX71" fmla="*/ 116959 w 1084521"/>
              <a:gd name="connsiteY71" fmla="*/ 584791 h 3359889"/>
              <a:gd name="connsiteX72" fmla="*/ 180754 w 1084521"/>
              <a:gd name="connsiteY72" fmla="*/ 606056 h 3359889"/>
              <a:gd name="connsiteX73" fmla="*/ 255182 w 1084521"/>
              <a:gd name="connsiteY73" fmla="*/ 627321 h 3359889"/>
              <a:gd name="connsiteX74" fmla="*/ 467833 w 1084521"/>
              <a:gd name="connsiteY74" fmla="*/ 616689 h 3359889"/>
              <a:gd name="connsiteX75" fmla="*/ 520996 w 1084521"/>
              <a:gd name="connsiteY75" fmla="*/ 606056 h 3359889"/>
              <a:gd name="connsiteX76" fmla="*/ 574159 w 1084521"/>
              <a:gd name="connsiteY76" fmla="*/ 563526 h 3359889"/>
              <a:gd name="connsiteX77" fmla="*/ 606056 w 1084521"/>
              <a:gd name="connsiteY77" fmla="*/ 542261 h 3359889"/>
              <a:gd name="connsiteX78" fmla="*/ 616689 w 1084521"/>
              <a:gd name="connsiteY78" fmla="*/ 510363 h 3359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1084521" h="3359889">
                <a:moveTo>
                  <a:pt x="1010093" y="3285461"/>
                </a:moveTo>
                <a:cubicBezTo>
                  <a:pt x="937707" y="3328892"/>
                  <a:pt x="976539" y="3310821"/>
                  <a:pt x="893135" y="3338623"/>
                </a:cubicBezTo>
                <a:lnTo>
                  <a:pt x="861238" y="3349256"/>
                </a:lnTo>
                <a:lnTo>
                  <a:pt x="829340" y="3359889"/>
                </a:lnTo>
                <a:cubicBezTo>
                  <a:pt x="790354" y="3356345"/>
                  <a:pt x="750660" y="3357458"/>
                  <a:pt x="712382" y="3349256"/>
                </a:cubicBezTo>
                <a:cubicBezTo>
                  <a:pt x="699887" y="3346578"/>
                  <a:pt x="690301" y="3336172"/>
                  <a:pt x="680484" y="3327991"/>
                </a:cubicBezTo>
                <a:cubicBezTo>
                  <a:pt x="635024" y="3290108"/>
                  <a:pt x="660773" y="3306012"/>
                  <a:pt x="627321" y="3264196"/>
                </a:cubicBezTo>
                <a:cubicBezTo>
                  <a:pt x="621059" y="3256368"/>
                  <a:pt x="613144" y="3250019"/>
                  <a:pt x="606056" y="3242930"/>
                </a:cubicBezTo>
                <a:cubicBezTo>
                  <a:pt x="609600" y="3200400"/>
                  <a:pt x="608319" y="3157189"/>
                  <a:pt x="616689" y="3115340"/>
                </a:cubicBezTo>
                <a:cubicBezTo>
                  <a:pt x="622927" y="3084150"/>
                  <a:pt x="649437" y="3079190"/>
                  <a:pt x="669852" y="3062177"/>
                </a:cubicBezTo>
                <a:cubicBezTo>
                  <a:pt x="715309" y="3024296"/>
                  <a:pt x="689563" y="3040196"/>
                  <a:pt x="723014" y="2998382"/>
                </a:cubicBezTo>
                <a:cubicBezTo>
                  <a:pt x="729276" y="2990554"/>
                  <a:pt x="737191" y="2984205"/>
                  <a:pt x="744279" y="2977116"/>
                </a:cubicBezTo>
                <a:cubicBezTo>
                  <a:pt x="747823" y="2966484"/>
                  <a:pt x="749469" y="2955016"/>
                  <a:pt x="754912" y="2945219"/>
                </a:cubicBezTo>
                <a:cubicBezTo>
                  <a:pt x="767324" y="2922878"/>
                  <a:pt x="789360" y="2905669"/>
                  <a:pt x="797442" y="2881423"/>
                </a:cubicBezTo>
                <a:lnTo>
                  <a:pt x="829340" y="2785730"/>
                </a:lnTo>
                <a:cubicBezTo>
                  <a:pt x="829344" y="2785719"/>
                  <a:pt x="850603" y="2721946"/>
                  <a:pt x="850605" y="2721935"/>
                </a:cubicBezTo>
                <a:lnTo>
                  <a:pt x="861238" y="2658140"/>
                </a:lnTo>
                <a:cubicBezTo>
                  <a:pt x="864782" y="2565991"/>
                  <a:pt x="865736" y="2473706"/>
                  <a:pt x="871870" y="2381693"/>
                </a:cubicBezTo>
                <a:cubicBezTo>
                  <a:pt x="872842" y="2367112"/>
                  <a:pt x="879637" y="2353492"/>
                  <a:pt x="882503" y="2339163"/>
                </a:cubicBezTo>
                <a:cubicBezTo>
                  <a:pt x="903044" y="2236458"/>
                  <a:pt x="883356" y="2313205"/>
                  <a:pt x="903768" y="2200940"/>
                </a:cubicBezTo>
                <a:cubicBezTo>
                  <a:pt x="906382" y="2186563"/>
                  <a:pt x="911534" y="2172739"/>
                  <a:pt x="914400" y="2158410"/>
                </a:cubicBezTo>
                <a:cubicBezTo>
                  <a:pt x="921233" y="2124245"/>
                  <a:pt x="925998" y="2061269"/>
                  <a:pt x="946298" y="2030819"/>
                </a:cubicBezTo>
                <a:cubicBezTo>
                  <a:pt x="953386" y="2020186"/>
                  <a:pt x="957584" y="2006904"/>
                  <a:pt x="967563" y="1998921"/>
                </a:cubicBezTo>
                <a:cubicBezTo>
                  <a:pt x="976315" y="1991920"/>
                  <a:pt x="988828" y="1991833"/>
                  <a:pt x="999461" y="1988289"/>
                </a:cubicBezTo>
                <a:cubicBezTo>
                  <a:pt x="1003005" y="1977656"/>
                  <a:pt x="1004327" y="1966002"/>
                  <a:pt x="1010093" y="1956391"/>
                </a:cubicBezTo>
                <a:cubicBezTo>
                  <a:pt x="1020192" y="1939559"/>
                  <a:pt x="1048771" y="1923518"/>
                  <a:pt x="1063256" y="1913861"/>
                </a:cubicBezTo>
                <a:cubicBezTo>
                  <a:pt x="1066800" y="1899684"/>
                  <a:pt x="1069874" y="1885381"/>
                  <a:pt x="1073889" y="1871330"/>
                </a:cubicBezTo>
                <a:cubicBezTo>
                  <a:pt x="1076968" y="1860554"/>
                  <a:pt x="1084521" y="1850640"/>
                  <a:pt x="1084521" y="1839433"/>
                </a:cubicBezTo>
                <a:cubicBezTo>
                  <a:pt x="1084521" y="1793223"/>
                  <a:pt x="1082951" y="1746523"/>
                  <a:pt x="1073889" y="1701210"/>
                </a:cubicBezTo>
                <a:cubicBezTo>
                  <a:pt x="1068512" y="1674324"/>
                  <a:pt x="991167" y="1660238"/>
                  <a:pt x="988828" y="1658679"/>
                </a:cubicBezTo>
                <a:cubicBezTo>
                  <a:pt x="978196" y="1651591"/>
                  <a:pt x="968608" y="1642604"/>
                  <a:pt x="956931" y="1637414"/>
                </a:cubicBezTo>
                <a:cubicBezTo>
                  <a:pt x="911459" y="1617204"/>
                  <a:pt x="893898" y="1617885"/>
                  <a:pt x="850605" y="1605516"/>
                </a:cubicBezTo>
                <a:cubicBezTo>
                  <a:pt x="839828" y="1602437"/>
                  <a:pt x="829648" y="1597315"/>
                  <a:pt x="818707" y="1594884"/>
                </a:cubicBezTo>
                <a:cubicBezTo>
                  <a:pt x="722161" y="1573429"/>
                  <a:pt x="616278" y="1577950"/>
                  <a:pt x="520996" y="1573619"/>
                </a:cubicBezTo>
                <a:lnTo>
                  <a:pt x="425303" y="1541721"/>
                </a:lnTo>
                <a:lnTo>
                  <a:pt x="393405" y="1531089"/>
                </a:lnTo>
                <a:lnTo>
                  <a:pt x="297712" y="1467293"/>
                </a:lnTo>
                <a:lnTo>
                  <a:pt x="265814" y="1446028"/>
                </a:lnTo>
                <a:cubicBezTo>
                  <a:pt x="262270" y="1435395"/>
                  <a:pt x="260194" y="1424155"/>
                  <a:pt x="255182" y="1414130"/>
                </a:cubicBezTo>
                <a:cubicBezTo>
                  <a:pt x="213956" y="1331676"/>
                  <a:pt x="250013" y="1430519"/>
                  <a:pt x="223284" y="1350335"/>
                </a:cubicBezTo>
                <a:cubicBezTo>
                  <a:pt x="226828" y="1300716"/>
                  <a:pt x="225272" y="1250467"/>
                  <a:pt x="233917" y="1201479"/>
                </a:cubicBezTo>
                <a:cubicBezTo>
                  <a:pt x="236138" y="1188895"/>
                  <a:pt x="247199" y="1179560"/>
                  <a:pt x="255182" y="1169582"/>
                </a:cubicBezTo>
                <a:cubicBezTo>
                  <a:pt x="261444" y="1161754"/>
                  <a:pt x="267851" y="1153474"/>
                  <a:pt x="276447" y="1148316"/>
                </a:cubicBezTo>
                <a:cubicBezTo>
                  <a:pt x="292057" y="1138950"/>
                  <a:pt x="351261" y="1128627"/>
                  <a:pt x="361507" y="1127051"/>
                </a:cubicBezTo>
                <a:cubicBezTo>
                  <a:pt x="389749" y="1122706"/>
                  <a:pt x="418214" y="1119963"/>
                  <a:pt x="446568" y="1116419"/>
                </a:cubicBezTo>
                <a:cubicBezTo>
                  <a:pt x="467833" y="1109331"/>
                  <a:pt x="491712" y="1107588"/>
                  <a:pt x="510363" y="1095154"/>
                </a:cubicBezTo>
                <a:cubicBezTo>
                  <a:pt x="520996" y="1088066"/>
                  <a:pt x="532282" y="1081872"/>
                  <a:pt x="542261" y="1073889"/>
                </a:cubicBezTo>
                <a:cubicBezTo>
                  <a:pt x="558742" y="1060704"/>
                  <a:pt x="575582" y="1039144"/>
                  <a:pt x="584791" y="1020726"/>
                </a:cubicBezTo>
                <a:cubicBezTo>
                  <a:pt x="628815" y="932680"/>
                  <a:pt x="555744" y="1048350"/>
                  <a:pt x="616689" y="956930"/>
                </a:cubicBezTo>
                <a:cubicBezTo>
                  <a:pt x="643669" y="875990"/>
                  <a:pt x="633558" y="915115"/>
                  <a:pt x="648586" y="839972"/>
                </a:cubicBezTo>
                <a:cubicBezTo>
                  <a:pt x="645042" y="645042"/>
                  <a:pt x="644559" y="450032"/>
                  <a:pt x="637954" y="255182"/>
                </a:cubicBezTo>
                <a:cubicBezTo>
                  <a:pt x="637459" y="240577"/>
                  <a:pt x="631520" y="226648"/>
                  <a:pt x="627321" y="212651"/>
                </a:cubicBezTo>
                <a:cubicBezTo>
                  <a:pt x="620880" y="191181"/>
                  <a:pt x="613144" y="170121"/>
                  <a:pt x="606056" y="148856"/>
                </a:cubicBezTo>
                <a:cubicBezTo>
                  <a:pt x="593793" y="112066"/>
                  <a:pt x="602002" y="114930"/>
                  <a:pt x="563526" y="95693"/>
                </a:cubicBezTo>
                <a:cubicBezTo>
                  <a:pt x="553501" y="90681"/>
                  <a:pt x="542261" y="88605"/>
                  <a:pt x="531628" y="85061"/>
                </a:cubicBezTo>
                <a:cubicBezTo>
                  <a:pt x="520996" y="77973"/>
                  <a:pt x="511408" y="68986"/>
                  <a:pt x="499731" y="63796"/>
                </a:cubicBezTo>
                <a:cubicBezTo>
                  <a:pt x="479247" y="54692"/>
                  <a:pt x="457200" y="49619"/>
                  <a:pt x="435935" y="42530"/>
                </a:cubicBezTo>
                <a:lnTo>
                  <a:pt x="372140" y="21265"/>
                </a:lnTo>
                <a:lnTo>
                  <a:pt x="340242" y="10633"/>
                </a:lnTo>
                <a:lnTo>
                  <a:pt x="308345" y="0"/>
                </a:lnTo>
                <a:cubicBezTo>
                  <a:pt x="265815" y="3544"/>
                  <a:pt x="223057" y="4993"/>
                  <a:pt x="180754" y="10633"/>
                </a:cubicBezTo>
                <a:cubicBezTo>
                  <a:pt x="169645" y="12114"/>
                  <a:pt x="157822" y="14540"/>
                  <a:pt x="148856" y="21265"/>
                </a:cubicBezTo>
                <a:cubicBezTo>
                  <a:pt x="128807" y="36302"/>
                  <a:pt x="109594" y="53576"/>
                  <a:pt x="95693" y="74428"/>
                </a:cubicBezTo>
                <a:lnTo>
                  <a:pt x="53163" y="138223"/>
                </a:lnTo>
                <a:lnTo>
                  <a:pt x="31898" y="170121"/>
                </a:lnTo>
                <a:lnTo>
                  <a:pt x="10633" y="233916"/>
                </a:lnTo>
                <a:lnTo>
                  <a:pt x="0" y="265814"/>
                </a:lnTo>
                <a:cubicBezTo>
                  <a:pt x="3544" y="333154"/>
                  <a:pt x="4528" y="400677"/>
                  <a:pt x="10633" y="467833"/>
                </a:cubicBezTo>
                <a:cubicBezTo>
                  <a:pt x="11648" y="478995"/>
                  <a:pt x="15500" y="490120"/>
                  <a:pt x="21266" y="499730"/>
                </a:cubicBezTo>
                <a:cubicBezTo>
                  <a:pt x="26424" y="508326"/>
                  <a:pt x="36269" y="513168"/>
                  <a:pt x="42531" y="520996"/>
                </a:cubicBezTo>
                <a:cubicBezTo>
                  <a:pt x="77507" y="564716"/>
                  <a:pt x="45101" y="546661"/>
                  <a:pt x="95693" y="563526"/>
                </a:cubicBezTo>
                <a:cubicBezTo>
                  <a:pt x="102782" y="570614"/>
                  <a:pt x="107993" y="580308"/>
                  <a:pt x="116959" y="584791"/>
                </a:cubicBezTo>
                <a:cubicBezTo>
                  <a:pt x="137008" y="594815"/>
                  <a:pt x="159489" y="598968"/>
                  <a:pt x="180754" y="606056"/>
                </a:cubicBezTo>
                <a:cubicBezTo>
                  <a:pt x="226519" y="621311"/>
                  <a:pt x="201774" y="613970"/>
                  <a:pt x="255182" y="627321"/>
                </a:cubicBezTo>
                <a:cubicBezTo>
                  <a:pt x="326066" y="623777"/>
                  <a:pt x="397087" y="622349"/>
                  <a:pt x="467833" y="616689"/>
                </a:cubicBezTo>
                <a:cubicBezTo>
                  <a:pt x="485847" y="615248"/>
                  <a:pt x="504075" y="612402"/>
                  <a:pt x="520996" y="606056"/>
                </a:cubicBezTo>
                <a:cubicBezTo>
                  <a:pt x="551792" y="594507"/>
                  <a:pt x="551264" y="581842"/>
                  <a:pt x="574159" y="563526"/>
                </a:cubicBezTo>
                <a:cubicBezTo>
                  <a:pt x="584137" y="555543"/>
                  <a:pt x="595424" y="549349"/>
                  <a:pt x="606056" y="542261"/>
                </a:cubicBezTo>
                <a:lnTo>
                  <a:pt x="616689" y="510363"/>
                </a:ln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0" y="188639"/>
            <a:ext cx="3563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</a:t>
            </a: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U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자형 </a:t>
            </a:r>
            <a:r>
              <a:rPr lang="ko-KR" altLang="en-US" sz="24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연안개발축</a:t>
            </a:r>
            <a:endParaRPr lang="en-US" altLang="ko-KR" sz="24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endParaRPr lang="ko-KR" alt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3575035" y="6589456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다가오는 대동강의 기적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외 공동기획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매일경제신문사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(2013)</a:t>
            </a:r>
          </a:p>
        </p:txBody>
      </p:sp>
    </p:spTree>
    <p:extLst>
      <p:ext uri="{BB962C8B-B14F-4D97-AF65-F5344CB8AC3E}">
        <p14:creationId xmlns:p14="http://schemas.microsoft.com/office/powerpoint/2010/main" val="250324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92696"/>
            <a:ext cx="8705633" cy="58597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188639"/>
            <a:ext cx="3563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</a:t>
            </a:r>
            <a:r>
              <a:rPr lang="ko-KR" altLang="en-US" sz="24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뉴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4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광개토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플랜</a:t>
            </a:r>
            <a:endParaRPr lang="en-US" altLang="ko-KR" sz="24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endParaRPr lang="ko-KR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563888" y="6569020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다가오는 대동강의 기적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외 공동기획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매일경제신문사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(2013)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79513" y="4221088"/>
            <a:ext cx="3384376" cy="21698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defRPr/>
            </a:pP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유라시아 대륙 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+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동북아 철도</a:t>
            </a:r>
            <a:endParaRPr lang="en-US" altLang="ko-KR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 latinLnBrk="0">
              <a:lnSpc>
                <a:spcPct val="150000"/>
              </a:lnSpc>
              <a:defRPr/>
            </a:pP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➡한국 경제의 큰 보탬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.</a:t>
            </a:r>
          </a:p>
          <a:p>
            <a:pPr algn="ctr" latinLnBrk="0">
              <a:lnSpc>
                <a:spcPct val="150000"/>
              </a:lnSpc>
              <a:defRPr/>
            </a:pP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철도수송분담률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1%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만 늘려도 </a:t>
            </a:r>
            <a:endParaRPr lang="en-US" altLang="ko-KR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 latinLnBrk="0">
              <a:lnSpc>
                <a:spcPct val="150000"/>
              </a:lnSpc>
              <a:defRPr/>
            </a:pPr>
            <a:r>
              <a:rPr lang="ko-KR" altLang="en-US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연간 </a:t>
            </a:r>
            <a:r>
              <a:rPr lang="en-US" altLang="ko-KR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6,000</a:t>
            </a:r>
            <a:r>
              <a:rPr lang="ko-KR" altLang="en-US" dirty="0" err="1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억원</a:t>
            </a:r>
            <a:r>
              <a:rPr lang="ko-KR" altLang="en-US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endParaRPr lang="en-US" altLang="ko-KR" dirty="0" smtClean="0">
              <a:solidFill>
                <a:srgbClr val="FF0000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 latinLnBrk="0">
              <a:lnSpc>
                <a:spcPct val="150000"/>
              </a:lnSpc>
              <a:defRPr/>
            </a:pPr>
            <a:r>
              <a:rPr lang="ko-KR" altLang="en-US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비용 절감 가능성</a:t>
            </a:r>
            <a:r>
              <a:rPr lang="en-US" altLang="ko-KR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083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81506" y="260648"/>
            <a:ext cx="817892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우즈베키스탄</a:t>
            </a: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sz="24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사마르칸트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벽화</a:t>
            </a:r>
            <a:endParaRPr lang="en-US" altLang="ko-KR" sz="24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2000" kern="0" dirty="0" err="1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조우관을</a:t>
            </a:r>
            <a:r>
              <a:rPr lang="ko-KR" altLang="en-US" sz="2000" kern="0" dirty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쓰고 한 민족의 칼인 </a:t>
            </a:r>
            <a:r>
              <a:rPr lang="ko-KR" altLang="en-US" sz="2000" kern="0" dirty="0" err="1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환우대도를</a:t>
            </a:r>
            <a:r>
              <a:rPr lang="ko-KR" altLang="en-US" sz="2000" kern="0" dirty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 찬 고구려 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사절단을 엿볼 수 있음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.</a:t>
            </a:r>
            <a:endParaRPr lang="en-US" altLang="ko-KR" sz="2000" kern="0" dirty="0"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42" y="1412776"/>
            <a:ext cx="7569762" cy="41111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563888" y="6569020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다가오는 대동강의 기적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외 공동기획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매일경제신문사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(2013)</a:t>
            </a:r>
          </a:p>
        </p:txBody>
      </p:sp>
    </p:spTree>
    <p:extLst>
      <p:ext uri="{BB962C8B-B14F-4D97-AF65-F5344CB8AC3E}">
        <p14:creationId xmlns:p14="http://schemas.microsoft.com/office/powerpoint/2010/main" val="323847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8124825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직사각형 4"/>
          <p:cNvSpPr/>
          <p:nvPr/>
        </p:nvSpPr>
        <p:spPr>
          <a:xfrm>
            <a:off x="179512" y="116632"/>
            <a:ext cx="768132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동북아 철도망 연결 시</a:t>
            </a:r>
            <a:endParaRPr lang="en-US" altLang="ko-KR" sz="2000" kern="0" dirty="0"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979713" y="4859501"/>
            <a:ext cx="4752527" cy="1892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defRPr/>
            </a:pPr>
            <a:r>
              <a:rPr lang="ko-KR" altLang="en-US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선조들의 교통로 복원</a:t>
            </a:r>
            <a:r>
              <a:rPr lang="en-US" altLang="ko-KR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.</a:t>
            </a:r>
          </a:p>
          <a:p>
            <a:pPr algn="ctr" latinLnBrk="0">
              <a:lnSpc>
                <a:spcPct val="150000"/>
              </a:lnSpc>
              <a:defRPr/>
            </a:pP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 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동쪽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연해주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, 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서쪽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몽골 영토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.</a:t>
            </a:r>
          </a:p>
          <a:p>
            <a:pPr algn="ctr" latinLnBrk="0">
              <a:lnSpc>
                <a:spcPct val="150000"/>
              </a:lnSpc>
              <a:defRPr/>
            </a:pP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몽골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(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축산업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),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연해주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(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수산업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,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가공업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)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의 </a:t>
            </a:r>
            <a:endParaRPr lang="en-US" altLang="ko-KR" sz="2000" kern="0" dirty="0" smtClean="0"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algn="ctr" latinLnBrk="0">
              <a:lnSpc>
                <a:spcPct val="150000"/>
              </a:lnSpc>
              <a:defRPr/>
            </a:pPr>
            <a:r>
              <a:rPr lang="ko-KR" altLang="en-US" sz="2000" b="1" u="sng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경제적 효과 가능성</a:t>
            </a:r>
            <a:r>
              <a:rPr lang="en-US" altLang="ko-KR" sz="2000" b="1" u="sng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.</a:t>
            </a:r>
            <a:endParaRPr lang="en-US" altLang="ko-KR" sz="2000" b="1" u="sng" kern="0" dirty="0">
              <a:solidFill>
                <a:srgbClr val="FF0000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08304" y="6669360"/>
            <a:ext cx="2052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내용출처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외교부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연합뉴스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62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399" y="72858"/>
            <a:ext cx="3621601" cy="645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395536" y="1412776"/>
            <a:ext cx="4939173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남북 통일 시 혜택</a:t>
            </a:r>
            <a:endParaRPr lang="en-US" altLang="ko-KR" sz="32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1)</a:t>
            </a:r>
            <a:r>
              <a:rPr lang="ko-KR" altLang="en-US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경제적 혜택만 </a:t>
            </a:r>
            <a:r>
              <a:rPr lang="en-US" altLang="ko-KR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6300</a:t>
            </a:r>
            <a:r>
              <a:rPr lang="ko-KR" altLang="en-US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조원</a:t>
            </a:r>
            <a:endParaRPr lang="en-US" altLang="ko-KR" sz="32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2)</a:t>
            </a:r>
            <a:r>
              <a:rPr lang="ko-KR" altLang="en-US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전쟁 위험 해소</a:t>
            </a:r>
            <a:endParaRPr lang="en-US" altLang="ko-KR" sz="32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3)</a:t>
            </a:r>
            <a:r>
              <a:rPr lang="ko-KR" altLang="en-US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정치</a:t>
            </a:r>
            <a:r>
              <a:rPr lang="en-US" altLang="ko-KR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·</a:t>
            </a:r>
            <a:r>
              <a:rPr lang="ko-KR" altLang="en-US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사회적 갈등 감소</a:t>
            </a:r>
            <a:endParaRPr lang="en-US" altLang="ko-KR" sz="32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4)</a:t>
            </a:r>
            <a:r>
              <a:rPr lang="ko-KR" altLang="en-US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지하자원의 무한한 실용성</a:t>
            </a:r>
            <a:endParaRPr lang="en-US" altLang="ko-KR" sz="32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5)</a:t>
            </a:r>
            <a:r>
              <a:rPr lang="ko-KR" altLang="en-US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한반도 </a:t>
            </a:r>
            <a:r>
              <a:rPr lang="ko-KR" altLang="en-US" sz="3200" dirty="0" err="1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에너지망</a:t>
            </a:r>
            <a:r>
              <a:rPr lang="ko-KR" altLang="en-US" sz="32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실현 </a:t>
            </a:r>
            <a:endParaRPr lang="en-US" altLang="ko-KR" sz="32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6553727"/>
            <a:ext cx="5101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통일이 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미래다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황대진기자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조선일보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2014.01.02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03:03) 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46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2"/>
          <p:cNvSpPr txBox="1">
            <a:spLocks/>
          </p:cNvSpPr>
          <p:nvPr/>
        </p:nvSpPr>
        <p:spPr>
          <a:xfrm>
            <a:off x="179512" y="178917"/>
            <a:ext cx="8401050" cy="585787"/>
          </a:xfrm>
          <a:prstGeom prst="rect">
            <a:avLst/>
          </a:prstGeom>
        </p:spPr>
        <p:txBody>
          <a:bodyPr rtlCol="0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2.</a:t>
            </a:r>
            <a:r>
              <a:rPr kumimoji="0" lang="ko-KR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일반  국민들의  의식 조사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0037" y="6597352"/>
            <a:ext cx="4764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:2014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통일의식조사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박명규외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서울대학교통일평화연구원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(2014)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graphicFrame>
        <p:nvGraphicFramePr>
          <p:cNvPr id="9" name="차트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3397560"/>
              </p:ext>
            </p:extLst>
          </p:nvPr>
        </p:nvGraphicFramePr>
        <p:xfrm>
          <a:off x="973877" y="1447011"/>
          <a:ext cx="6694467" cy="3278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직사각형 5"/>
          <p:cNvSpPr/>
          <p:nvPr/>
        </p:nvSpPr>
        <p:spPr>
          <a:xfrm>
            <a:off x="395536" y="817548"/>
            <a:ext cx="41216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1)</a:t>
            </a:r>
            <a:r>
              <a:rPr lang="ko-KR" altLang="en-US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통일의 필요성 설문조사 </a:t>
            </a:r>
            <a:endParaRPr lang="ko-KR" altLang="en-US" sz="2800" dirty="0"/>
          </a:p>
        </p:txBody>
      </p:sp>
      <p:sp>
        <p:nvSpPr>
          <p:cNvPr id="11" name="직사각형 10"/>
          <p:cNvSpPr/>
          <p:nvPr/>
        </p:nvSpPr>
        <p:spPr>
          <a:xfrm>
            <a:off x="1619672" y="4934778"/>
            <a:ext cx="5240476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o-KR" altLang="en-US" sz="16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설문조사 기준</a:t>
            </a:r>
            <a:r>
              <a:rPr lang="en-US" altLang="ko-KR" sz="16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 2007</a:t>
            </a:r>
            <a:r>
              <a:rPr lang="ko-KR" altLang="en-US" sz="16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16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~2014</a:t>
            </a:r>
            <a:r>
              <a:rPr lang="ko-KR" altLang="en-US" sz="16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16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, </a:t>
            </a:r>
            <a:r>
              <a:rPr lang="ko-KR" altLang="en-US" sz="16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통일부</a:t>
            </a:r>
            <a:endParaRPr lang="en-US" altLang="ko-KR" sz="16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/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2007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~2008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 하락추세</a:t>
            </a:r>
            <a:endParaRPr lang="en-US" altLang="ko-KR" sz="24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/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2008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~2010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상승추세</a:t>
            </a:r>
            <a:endParaRPr lang="en-US" altLang="ko-KR" sz="24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/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2010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 이후</a:t>
            </a:r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상승과 하락 반복 추세</a:t>
            </a:r>
            <a:endParaRPr lang="en-US" altLang="ko-KR" sz="24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738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598736" y="466919"/>
            <a:ext cx="12073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contourClr>
                <a:schemeClr val="bg1"/>
              </a:contourClr>
            </a:sp3d>
          </a:bodyPr>
          <a:lstStyle/>
          <a:p>
            <a:pPr algn="ctr">
              <a:defRPr/>
            </a:pPr>
            <a:r>
              <a:rPr lang="en-US" altLang="ko-KR" sz="3600" b="1" spc="-100" dirty="0" smtClean="0">
                <a:ln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Yoon 윤고딕 540_TT" pitchFamily="18" charset="-127"/>
                <a:cs typeface="Arial" pitchFamily="34" charset="0"/>
              </a:rPr>
              <a:t>-</a:t>
            </a:r>
            <a:r>
              <a:rPr lang="ko-KR" altLang="en-US" sz="3600" b="1" spc="-100" dirty="0" smtClean="0">
                <a:ln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Yoon 윤고딕 540_TT" pitchFamily="18" charset="-127"/>
                <a:cs typeface="Arial" pitchFamily="34" charset="0"/>
              </a:rPr>
              <a:t>목차</a:t>
            </a:r>
            <a:endParaRPr lang="en-US" altLang="ko-KR" sz="3600" b="1" spc="-100" dirty="0" smtClean="0">
              <a:ln>
                <a:prstDash val="solid"/>
              </a:ln>
              <a:solidFill>
                <a:schemeClr val="accent6">
                  <a:lumMod val="75000"/>
                </a:schemeClr>
              </a:solidFill>
              <a:latin typeface="Arial" pitchFamily="34" charset="0"/>
              <a:ea typeface="Yoon 윤고딕 540_TT" pitchFamily="18" charset="-127"/>
              <a:cs typeface="Arial" pitchFamily="34" charset="0"/>
            </a:endParaRPr>
          </a:p>
        </p:txBody>
      </p:sp>
      <p:grpSp>
        <p:nvGrpSpPr>
          <p:cNvPr id="35" name="그룹 34"/>
          <p:cNvGrpSpPr/>
          <p:nvPr/>
        </p:nvGrpSpPr>
        <p:grpSpPr>
          <a:xfrm>
            <a:off x="-756592" y="1412776"/>
            <a:ext cx="9320827" cy="646331"/>
            <a:chOff x="-2124744" y="1864256"/>
            <a:chExt cx="9320827" cy="646331"/>
          </a:xfrm>
        </p:grpSpPr>
        <p:sp>
          <p:nvSpPr>
            <p:cNvPr id="36" name="TextBox 35"/>
            <p:cNvSpPr txBox="1"/>
            <p:nvPr/>
          </p:nvSpPr>
          <p:spPr>
            <a:xfrm>
              <a:off x="-2124744" y="1864256"/>
              <a:ext cx="59318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3600" i="0" u="none" strike="noStrike" kern="0" cap="none" spc="-15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1. </a:t>
              </a:r>
              <a:r>
                <a:rPr kumimoji="0" lang="ko-KR" altLang="en-US" sz="3600" i="0" u="none" strike="noStrike" kern="0" cap="none" spc="-15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통일한국 미래상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803898" y="2008272"/>
              <a:ext cx="53921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endPara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251282" y="2204864"/>
            <a:ext cx="5282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latinLnBrk="0">
              <a:defRPr/>
            </a:pPr>
            <a:r>
              <a:rPr lang="en-US" altLang="ko-KR" sz="3600" kern="0" spc="-15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ko-KR" altLang="en-US" sz="3600" kern="0" spc="-150" dirty="0" smtClean="0">
                <a:latin typeface="Arial" pitchFamily="34" charset="0"/>
                <a:cs typeface="Arial" pitchFamily="34" charset="0"/>
              </a:rPr>
              <a:t>일반 국민들의 의식조사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49353" y="2996952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latinLnBrk="0">
              <a:defRPr/>
            </a:pPr>
            <a:r>
              <a:rPr lang="en-US" altLang="ko-KR" sz="3600" kern="0" spc="-15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ko-KR" altLang="en-US" sz="3600" kern="0" spc="-150" dirty="0" smtClean="0">
                <a:latin typeface="Arial" pitchFamily="34" charset="0"/>
                <a:cs typeface="Arial" pitchFamily="34" charset="0"/>
              </a:rPr>
              <a:t>통일비용과 통일편익 개</a:t>
            </a:r>
            <a:r>
              <a:rPr lang="ko-KR" altLang="en-US" sz="3600" kern="0" spc="-150" dirty="0">
                <a:latin typeface="Arial" pitchFamily="34" charset="0"/>
                <a:cs typeface="Arial" pitchFamily="34" charset="0"/>
              </a:rPr>
              <a:t>념</a:t>
            </a:r>
            <a:endParaRPr lang="ko-KR" altLang="en-US" sz="3600" kern="0" spc="-15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504" y="3789040"/>
            <a:ext cx="8828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latinLnBrk="0">
              <a:defRPr/>
            </a:pPr>
            <a:r>
              <a:rPr lang="en-US" altLang="ko-KR" sz="3600" kern="0" spc="-15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ko-KR" altLang="en-US" sz="3600" kern="0" spc="-150" dirty="0" smtClean="0">
                <a:latin typeface="Arial" pitchFamily="34" charset="0"/>
                <a:cs typeface="Arial" pitchFamily="34" charset="0"/>
              </a:rPr>
              <a:t>통일 비용 및 통일 편익 추정방법</a:t>
            </a:r>
            <a:r>
              <a:rPr lang="en-US" altLang="ko-KR" sz="3600" kern="0" spc="-150" dirty="0"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3600" kern="0" spc="-150" dirty="0" smtClean="0">
                <a:latin typeface="Arial" pitchFamily="34" charset="0"/>
                <a:cs typeface="Arial" pitchFamily="34" charset="0"/>
              </a:rPr>
              <a:t>및 결과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009" y="4581128"/>
            <a:ext cx="7064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latinLnBrk="0">
              <a:defRPr/>
            </a:pPr>
            <a:r>
              <a:rPr lang="en-US" altLang="ko-KR" sz="3600" kern="0" spc="-15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ko-KR" altLang="en-US" sz="3600" kern="0" spc="-150" dirty="0" smtClean="0">
                <a:latin typeface="Arial" pitchFamily="34" charset="0"/>
                <a:cs typeface="Arial" pitchFamily="34" charset="0"/>
              </a:rPr>
              <a:t>남북 통합 시 문제점과 해결방법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7794" y="5301208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latinLnBrk="0">
              <a:defRPr/>
            </a:pPr>
            <a:r>
              <a:rPr lang="en-US" altLang="ko-KR" sz="3600" kern="0" spc="-150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ko-KR" altLang="en-US" sz="3600" kern="0" spc="-150" dirty="0" smtClean="0">
                <a:latin typeface="Arial" pitchFamily="34" charset="0"/>
                <a:cs typeface="Arial" pitchFamily="34" charset="0"/>
              </a:rPr>
              <a:t>시사점과 과제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51920" y="0"/>
            <a:ext cx="5292080" cy="5641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r">
              <a:lnSpc>
                <a:spcPts val="4500"/>
              </a:lnSpc>
            </a:pPr>
            <a:r>
              <a:rPr lang="ko-KR" altLang="en-US" sz="1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민 주 평 통 자 문 회 의 종 교 복 지 분 과 위 원 회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7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134022" y="4293096"/>
            <a:ext cx="4526210" cy="22322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95536" y="260648"/>
            <a:ext cx="5218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2)</a:t>
            </a:r>
            <a:r>
              <a:rPr lang="ko-KR" altLang="en-US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통일을 해야 하는 이유 설문조사</a:t>
            </a:r>
            <a:endParaRPr lang="ko-KR" alt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78757"/>
            <a:ext cx="6552728" cy="334233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80037" y="6597352"/>
            <a:ext cx="4764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:2014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통일의식조사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박명규외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서울대학교통일평화연구원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(2014)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30" y="1268760"/>
            <a:ext cx="514350" cy="18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007447" y="4221088"/>
            <a:ext cx="475482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2014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 기준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-1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순위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‘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같은 민족이니까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’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42.4%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endParaRPr lang="en-US" altLang="ko-KR" sz="20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 전년대비 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2.1%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증가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-2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순위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‘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전쟁위협을 없애기 위해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’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:26.9%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 전년 대비 소폭 감소</a:t>
            </a:r>
            <a:endParaRPr lang="ko-KR" altLang="en-US" sz="20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983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654" y="980728"/>
            <a:ext cx="6308765" cy="35283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395536" y="354754"/>
            <a:ext cx="41216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3)</a:t>
            </a:r>
            <a:r>
              <a:rPr lang="ko-KR" altLang="en-US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 추진 방식 설문조사</a:t>
            </a:r>
            <a:endParaRPr lang="ko-KR" altLang="en-US" sz="2800" dirty="0"/>
          </a:p>
        </p:txBody>
      </p:sp>
      <p:sp>
        <p:nvSpPr>
          <p:cNvPr id="2" name="직사각형 1"/>
          <p:cNvSpPr/>
          <p:nvPr/>
        </p:nvSpPr>
        <p:spPr>
          <a:xfrm>
            <a:off x="1964174" y="4653136"/>
            <a:ext cx="5133139" cy="1938992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대다수 국민은 통일을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시급하게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추진하기보다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여건이 성숙되기를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기다리는 </a:t>
            </a:r>
            <a:r>
              <a:rPr lang="ko-KR" altLang="en-US" sz="2000" b="1" dirty="0">
                <a:solidFill>
                  <a:srgbClr val="0070C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점진적 </a:t>
            </a:r>
            <a:r>
              <a:rPr lang="ko-KR" altLang="en-US" sz="2000" b="1" dirty="0" smtClean="0">
                <a:solidFill>
                  <a:srgbClr val="0070C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태도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선호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altLang="ko-KR" sz="2000" u="sng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000" u="sng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통일 대신 </a:t>
            </a:r>
            <a:r>
              <a:rPr lang="ko-KR" altLang="en-US" sz="2000" u="sng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분단 된 </a:t>
            </a:r>
            <a:r>
              <a:rPr lang="ko-KR" altLang="en-US" sz="2000" u="sng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상태에서 ‘</a:t>
            </a:r>
            <a:r>
              <a:rPr lang="ko-KR" altLang="en-US" sz="2000" u="sng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공존’을 </a:t>
            </a:r>
            <a:endParaRPr lang="en-US" altLang="ko-KR" sz="2000" u="sng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u="sng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더 </a:t>
            </a:r>
            <a:r>
              <a:rPr lang="ko-KR" altLang="en-US" sz="2000" u="sng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선호하는 </a:t>
            </a:r>
            <a:r>
              <a:rPr lang="ko-KR" altLang="en-US" sz="2000" u="sng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사람들도 </a:t>
            </a:r>
            <a:r>
              <a:rPr lang="ko-KR" altLang="en-US" sz="2000" b="1" u="sng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증가</a:t>
            </a:r>
            <a:r>
              <a:rPr lang="ko-KR" altLang="en-US" sz="2000" u="sng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추세</a:t>
            </a:r>
            <a:r>
              <a:rPr lang="en-US" altLang="ko-KR" sz="2000" u="sng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endParaRPr lang="ko-KR" altLang="en-US" sz="2000" u="sng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0037" y="6597352"/>
            <a:ext cx="4764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:2014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통일의식조사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박명규외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서울대학교통일평화연구원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(2014)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340768"/>
            <a:ext cx="5143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1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95536" y="4725144"/>
            <a:ext cx="8424936" cy="1800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689" y="982801"/>
            <a:ext cx="6426060" cy="35263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79512" y="241484"/>
            <a:ext cx="58657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4)</a:t>
            </a:r>
            <a:r>
              <a:rPr lang="ko-KR" altLang="en-US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희망하는 통일 한국의 체제 설문조사</a:t>
            </a:r>
            <a:endParaRPr lang="ko-KR" alt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380037" y="6597352"/>
            <a:ext cx="4764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:2014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통일의식조사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박명규외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서울대학교통일평화연구원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(2014)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95536" y="4653136"/>
            <a:ext cx="87089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u="sng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-`</a:t>
            </a:r>
            <a:r>
              <a:rPr lang="ko-KR" altLang="en-US" sz="2000" b="1" u="sng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남한의 </a:t>
            </a:r>
            <a:r>
              <a:rPr lang="ko-KR" altLang="en-US" sz="2000" b="1" u="sng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현 </a:t>
            </a:r>
            <a:r>
              <a:rPr lang="ko-KR" altLang="en-US" sz="2000" b="1" u="sng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체제</a:t>
            </a:r>
            <a:r>
              <a:rPr lang="en-US" altLang="ko-KR" sz="2000" b="1" u="sng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`</a:t>
            </a:r>
            <a:r>
              <a:rPr lang="ko-KR" altLang="en-US" sz="2000" b="1" u="sng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로 단일화 항목이 우세</a:t>
            </a:r>
            <a:r>
              <a:rPr lang="en-US" altLang="ko-KR" sz="2000" b="1" u="sng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세대별 선호도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20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대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(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44.6%), </a:t>
            </a:r>
            <a:r>
              <a:rPr lang="en-US" altLang="ko-KR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30</a:t>
            </a:r>
            <a:r>
              <a:rPr lang="ko-KR" altLang="en-US" sz="200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대</a:t>
            </a:r>
            <a:r>
              <a:rPr lang="en-US" altLang="ko-KR" sz="200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(49.2</a:t>
            </a:r>
            <a:r>
              <a:rPr lang="en-US" altLang="ko-KR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%)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,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40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대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(39.3%),50(45.6%)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-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소득수준별 선호도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소득수준이 </a:t>
            </a:r>
            <a:r>
              <a:rPr lang="ko-KR" altLang="en-US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높을수록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남한체제로 </a:t>
            </a:r>
            <a:r>
              <a:rPr lang="ko-KR" altLang="en-US" sz="2000" dirty="0" smtClean="0">
                <a:solidFill>
                  <a:srgbClr val="0070C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단일화형</a:t>
            </a:r>
            <a:endParaRPr lang="en-US" altLang="ko-KR" sz="2000" dirty="0">
              <a:solidFill>
                <a:srgbClr val="0070C0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                        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소득수준이 </a:t>
            </a:r>
            <a:r>
              <a:rPr lang="ko-KR" altLang="en-US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낮을수록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남북한 체제 </a:t>
            </a:r>
            <a:r>
              <a:rPr lang="ko-KR" altLang="en-US" sz="2000" dirty="0" err="1">
                <a:solidFill>
                  <a:srgbClr val="0070C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절충형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</a:t>
            </a:r>
            <a:endParaRPr lang="ko-KR" altLang="en-US" sz="20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40743"/>
            <a:ext cx="5143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19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476672"/>
            <a:ext cx="6768752" cy="399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79512" y="188640"/>
            <a:ext cx="63145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5)</a:t>
            </a:r>
            <a:r>
              <a:rPr lang="ko-KR" altLang="en-US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 이후 사회문제 개선에 대한 기대감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2267744" y="4581128"/>
            <a:ext cx="4320481" cy="1938992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2007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~2008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하락추세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2008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~2009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상승추세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2009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~2013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상승과 하락추세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2013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~2014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 상승추세</a:t>
            </a:r>
            <a:endParaRPr lang="ko-KR" altLang="en-US" sz="20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0037" y="6597352"/>
            <a:ext cx="4764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:2014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통일의식조사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박명규외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서울대학교통일평화연구원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(2014)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74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 txBox="1">
            <a:spLocks/>
          </p:cNvSpPr>
          <p:nvPr/>
        </p:nvSpPr>
        <p:spPr>
          <a:xfrm>
            <a:off x="59382" y="267654"/>
            <a:ext cx="8401050" cy="585787"/>
          </a:xfrm>
          <a:prstGeom prst="rect">
            <a:avLst/>
          </a:prstGeom>
        </p:spPr>
        <p:txBody>
          <a:bodyPr rtlCol="0">
            <a:normAutofit fontScale="90000" lnSpcReduction="20000"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869048" y="4735138"/>
            <a:ext cx="5240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`10</a:t>
            </a:r>
            <a:r>
              <a:rPr lang="ko-KR" altLang="en-US" sz="24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 이내</a:t>
            </a:r>
            <a:r>
              <a:rPr lang="en-US" altLang="ko-KR" sz="24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` </a:t>
            </a:r>
            <a:r>
              <a:rPr lang="ko-KR" altLang="en-US" sz="24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전망 우세 </a:t>
            </a:r>
            <a:endParaRPr lang="en-US" altLang="ko-KR" sz="24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algn="ctr"/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단기 전망 약세</a:t>
            </a:r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, 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중장기적 전망 우세</a:t>
            </a:r>
            <a:endParaRPr lang="ko-KR" altLang="en-US" sz="24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6547571" cy="298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67544" y="683404"/>
            <a:ext cx="633670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6)</a:t>
            </a:r>
            <a:r>
              <a:rPr lang="ko-KR" altLang="en-US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통일의 예상시기 설문조사</a:t>
            </a:r>
            <a:endParaRPr lang="en-US" altLang="ko-KR" sz="28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r>
              <a:rPr lang="en-US" altLang="ko-KR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(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설문조사 기준</a:t>
            </a:r>
            <a:r>
              <a:rPr lang="en-US" altLang="ko-KR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 2015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상반기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577253" y="6581001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내용출처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2015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통일여론 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2/4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분기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김영수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김병로 외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민주평화통일자문회의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2015)</a:t>
            </a:r>
          </a:p>
        </p:txBody>
      </p:sp>
    </p:spTree>
    <p:extLst>
      <p:ext uri="{BB962C8B-B14F-4D97-AF65-F5344CB8AC3E}">
        <p14:creationId xmlns:p14="http://schemas.microsoft.com/office/powerpoint/2010/main" val="190410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91680" y="4656038"/>
            <a:ext cx="5544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`10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 이내</a:t>
            </a:r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` 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전망 우세</a:t>
            </a:r>
            <a:r>
              <a:rPr lang="ko-KR" altLang="en-US" sz="24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➡ </a:t>
            </a:r>
            <a:r>
              <a:rPr lang="en-US" altLang="ko-KR" sz="24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2.1</a:t>
            </a:r>
            <a:r>
              <a:rPr lang="en-US" altLang="ko-KR" sz="240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% </a:t>
            </a:r>
            <a:r>
              <a:rPr lang="ko-KR" altLang="en-US" sz="240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상승 </a:t>
            </a:r>
            <a:endParaRPr lang="en-US" altLang="ko-KR" sz="2400" dirty="0">
              <a:solidFill>
                <a:srgbClr val="FF0000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(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상반기 설문조사 시 </a:t>
            </a:r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10</a:t>
            </a:r>
            <a:r>
              <a:rPr lang="ko-KR" altLang="en-US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 이내 </a:t>
            </a:r>
            <a:r>
              <a:rPr lang="en-US" altLang="ko-KR" sz="24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20.2%)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6492002" cy="2885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77253" y="6581001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내용출처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2015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통일여론 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3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/4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분기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김영수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김병로 외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민주평화통일자문회의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2015)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2807804" y="2708920"/>
            <a:ext cx="2520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/>
          <p:cNvSpPr/>
          <p:nvPr/>
        </p:nvSpPr>
        <p:spPr>
          <a:xfrm>
            <a:off x="467544" y="683404"/>
            <a:ext cx="633670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6)</a:t>
            </a:r>
            <a:r>
              <a:rPr lang="ko-KR" altLang="en-US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통일의 예상시기 설문조사</a:t>
            </a:r>
            <a:endParaRPr lang="en-US" altLang="ko-KR" sz="28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r>
              <a:rPr lang="en-US" altLang="ko-KR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(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설문조사 기준</a:t>
            </a:r>
            <a:r>
              <a:rPr lang="en-US" altLang="ko-KR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 2015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하반기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375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45" y="3636874"/>
            <a:ext cx="6345322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77253" y="6581001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내용출처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2015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통일여론 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2/4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분기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김영수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김병로 외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민주평화통일자문회의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2015)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480391" y="365755"/>
            <a:ext cx="78882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7)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통일준비 상황 설문조사</a:t>
            </a:r>
            <a:r>
              <a:rPr lang="en-US" altLang="ko-KR" sz="2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-2015</a:t>
            </a:r>
            <a:r>
              <a:rPr lang="ko-KR" altLang="en-US" sz="2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년 상반기 설문조사</a:t>
            </a:r>
            <a:endParaRPr lang="ko-KR" altLang="en-US" sz="1400" dirty="0"/>
          </a:p>
          <a:p>
            <a:endParaRPr lang="en-US" altLang="ko-KR" sz="24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68" y="1052736"/>
            <a:ext cx="6389499" cy="2570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30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7"/>
            <a:ext cx="6120679" cy="277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3668157"/>
            <a:ext cx="6192689" cy="291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4" y="6581000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내용출처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2015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통일여론 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3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/4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분기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,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김영수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,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김병로 외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,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민주평화통일자문회의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(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2015)</a:t>
            </a:r>
          </a:p>
        </p:txBody>
      </p:sp>
      <p:cxnSp>
        <p:nvCxnSpPr>
          <p:cNvPr id="3" name="직선 연결선 2"/>
          <p:cNvCxnSpPr/>
          <p:nvPr/>
        </p:nvCxnSpPr>
        <p:spPr>
          <a:xfrm>
            <a:off x="3275856" y="1268760"/>
            <a:ext cx="10081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타원 1"/>
          <p:cNvSpPr/>
          <p:nvPr/>
        </p:nvSpPr>
        <p:spPr>
          <a:xfrm>
            <a:off x="5832140" y="4437112"/>
            <a:ext cx="1044116" cy="8640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786309" y="1340768"/>
            <a:ext cx="1987206" cy="584775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rgbClr val="002060"/>
                </a:solidFill>
              </a:rPr>
              <a:t>2015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년 상반기보다</a:t>
            </a:r>
            <a:endParaRPr lang="en-US" altLang="ko-KR" sz="1600" b="1" dirty="0" smtClean="0">
              <a:solidFill>
                <a:srgbClr val="002060"/>
              </a:solidFill>
            </a:endParaRPr>
          </a:p>
          <a:p>
            <a:r>
              <a:rPr lang="en-US" altLang="ko-KR" sz="1600" b="1" dirty="0" smtClean="0">
                <a:solidFill>
                  <a:srgbClr val="FF0000"/>
                </a:solidFill>
              </a:rPr>
              <a:t>5.8%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감소</a:t>
            </a:r>
            <a:r>
              <a:rPr lang="ko-KR" altLang="en-US" sz="1600" b="1" dirty="0">
                <a:solidFill>
                  <a:srgbClr val="FF0000"/>
                </a:solidFill>
              </a:rPr>
              <a:t>됨</a:t>
            </a:r>
            <a:endParaRPr lang="en-US" altLang="ko-KR" sz="1600" b="1" dirty="0" smtClean="0">
              <a:solidFill>
                <a:srgbClr val="FF0000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80391" y="365755"/>
            <a:ext cx="78882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7)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통일준비 상황 설문조사</a:t>
            </a:r>
            <a:r>
              <a:rPr lang="en-US" altLang="ko-KR" sz="2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-2015</a:t>
            </a:r>
            <a:r>
              <a:rPr lang="ko-KR" altLang="en-US" sz="2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년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하반기 </a:t>
            </a:r>
            <a:r>
              <a:rPr lang="ko-KR" altLang="en-US" sz="2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설문조사</a:t>
            </a:r>
            <a:endParaRPr lang="ko-KR" altLang="en-US" sz="1400" dirty="0"/>
          </a:p>
          <a:p>
            <a:endParaRPr lang="en-US" altLang="ko-KR" sz="24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28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0648"/>
            <a:ext cx="3320010" cy="3037351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89" y="3573016"/>
            <a:ext cx="332001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60032" y="6598099"/>
            <a:ext cx="4644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</a:t>
            </a:r>
            <a:r>
              <a:rPr lang="ko-KR" altLang="en-US" sz="1200" b="1" dirty="0" smtClean="0"/>
              <a:t>국민 </a:t>
            </a:r>
            <a:r>
              <a:rPr lang="ko-KR" altLang="en-US" sz="1200" b="1" dirty="0"/>
              <a:t>통일의식 여론조사</a:t>
            </a:r>
            <a:r>
              <a:rPr lang="en-US" altLang="ko-KR" sz="1200" b="1" dirty="0"/>
              <a:t>, </a:t>
            </a:r>
            <a:r>
              <a:rPr lang="ko-KR" altLang="en-US" sz="1200" b="1" dirty="0" smtClean="0"/>
              <a:t>조선일보</a:t>
            </a:r>
            <a:r>
              <a:rPr lang="en-US" altLang="ko-KR" sz="1200" b="1" dirty="0"/>
              <a:t>&amp;</a:t>
            </a:r>
            <a:r>
              <a:rPr lang="ko-KR" altLang="en-US" sz="1200" b="1" dirty="0" smtClean="0"/>
              <a:t>미디어리서치</a:t>
            </a:r>
            <a:r>
              <a:rPr lang="en-US" altLang="ko-KR" sz="1200" b="1" dirty="0"/>
              <a:t>(</a:t>
            </a:r>
            <a:r>
              <a:rPr lang="en-US" altLang="ko-KR" sz="1200" b="1" dirty="0" smtClean="0"/>
              <a:t>2014)</a:t>
            </a:r>
            <a:endParaRPr lang="ko-KR" altLang="en-US" sz="1200" dirty="0"/>
          </a:p>
        </p:txBody>
      </p:sp>
      <p:sp>
        <p:nvSpPr>
          <p:cNvPr id="4" name="직사각형 3"/>
          <p:cNvSpPr/>
          <p:nvPr/>
        </p:nvSpPr>
        <p:spPr>
          <a:xfrm>
            <a:off x="3995936" y="1052736"/>
            <a:ext cx="4824536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sz="3200" kern="0" dirty="0" smtClean="0">
                <a:solidFill>
                  <a:schemeClr val="tx1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8)</a:t>
            </a:r>
            <a:r>
              <a:rPr lang="ko-KR" altLang="en-US" sz="3200" kern="0" dirty="0" smtClean="0">
                <a:solidFill>
                  <a:schemeClr val="tx1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통일경제비용 설문조사</a:t>
            </a:r>
            <a:endParaRPr lang="en-US" altLang="ko-KR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통일비용부담</a:t>
            </a:r>
            <a:r>
              <a:rPr lang="en-US" altLang="ko-KR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ko-KR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‘</a:t>
            </a:r>
            <a:r>
              <a:rPr lang="ko-KR" altLang="en-US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연 </a:t>
            </a:r>
            <a:r>
              <a:rPr lang="en-US" altLang="ko-KR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10</a:t>
            </a:r>
            <a:r>
              <a:rPr lang="ko-KR" altLang="en-US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만원 미만</a:t>
            </a:r>
            <a:r>
              <a:rPr lang="en-US" altLang="ko-KR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’</a:t>
            </a:r>
            <a:r>
              <a:rPr lang="ko-KR" altLang="en-US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이 대다수</a:t>
            </a:r>
            <a:r>
              <a:rPr lang="en-US" altLang="ko-KR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.</a:t>
            </a:r>
            <a:endParaRPr lang="en-US" altLang="ko-KR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통일비용</a:t>
            </a:r>
            <a:r>
              <a:rPr lang="en-US" altLang="ko-KR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&gt;</a:t>
            </a:r>
            <a:r>
              <a:rPr lang="ko-KR" altLang="en-US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통일이익</a:t>
            </a:r>
            <a:endParaRPr lang="en-US" altLang="ko-KR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 </a:t>
            </a:r>
            <a:r>
              <a:rPr lang="ko-KR" altLang="en-US" sz="3200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통일의 경제비용 우려</a:t>
            </a:r>
            <a:r>
              <a:rPr lang="ko-KR" altLang="en-US" sz="3200" kern="0" dirty="0" smtClean="0">
                <a:solidFill>
                  <a:schemeClr val="tx1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endParaRPr lang="en-US" altLang="ko-KR" sz="3200" kern="0" dirty="0">
              <a:solidFill>
                <a:schemeClr val="tx1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17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36" y="836712"/>
            <a:ext cx="4670972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67544" y="188640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◈남북통일에 대하여 세계는</a:t>
            </a:r>
            <a:r>
              <a:rPr lang="en-US" altLang="ko-KR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…(1)</a:t>
            </a:r>
            <a:endParaRPr lang="en-US" altLang="ko-KR" sz="28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6553727"/>
            <a:ext cx="5101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통일이 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미래다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전현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석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기자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조선일보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2014.01.02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03:03) 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36" y="3869661"/>
            <a:ext cx="4670971" cy="2626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14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6453336"/>
            <a:ext cx="1232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LOGO</a:t>
            </a:r>
          </a:p>
        </p:txBody>
      </p:sp>
      <p:sp>
        <p:nvSpPr>
          <p:cNvPr id="9" name="제목 2"/>
          <p:cNvSpPr txBox="1">
            <a:spLocks/>
          </p:cNvSpPr>
          <p:nvPr/>
        </p:nvSpPr>
        <p:spPr>
          <a:xfrm>
            <a:off x="59382" y="267654"/>
            <a:ext cx="8401050" cy="585787"/>
          </a:xfrm>
          <a:prstGeom prst="rect">
            <a:avLst/>
          </a:prstGeom>
        </p:spPr>
        <p:txBody>
          <a:bodyPr rtlCol="0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dirty="0" smtClean="0">
                <a:solidFill>
                  <a:schemeClr val="accent6"/>
                </a:solidFill>
                <a:latin typeface="Arial" pitchFamily="34" charset="0"/>
                <a:ea typeface="+mj-ea"/>
                <a:cs typeface="Arial" pitchFamily="34" charset="0"/>
              </a:rPr>
              <a:t>1.</a:t>
            </a:r>
            <a:r>
              <a:rPr kumimoji="0" lang="ko-KR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통일</a:t>
            </a:r>
            <a:r>
              <a:rPr lang="ko-KR" altLang="en-US" sz="3600" b="1" dirty="0" smtClean="0">
                <a:solidFill>
                  <a:schemeClr val="accent6"/>
                </a:solidFill>
                <a:latin typeface="Arial" pitchFamily="34" charset="0"/>
                <a:ea typeface="+mj-ea"/>
                <a:cs typeface="Arial" pitchFamily="34" charset="0"/>
              </a:rPr>
              <a:t>한국  미래상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16824" y="-158337"/>
            <a:ext cx="1691680" cy="56598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r">
              <a:lnSpc>
                <a:spcPts val="4500"/>
              </a:lnSpc>
            </a:pPr>
            <a:r>
              <a:rPr lang="en-US" altLang="ko-KR" sz="1400" smtClean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INSERT LOGO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661" y="836077"/>
            <a:ext cx="461534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50000"/>
              </a:lnSpc>
              <a:defRPr/>
            </a:pP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인구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2050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년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7,350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만 명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.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➡세계인구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26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위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(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현재 한국세계인구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41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위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)</a:t>
            </a: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생산인구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2050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년 전체 인구의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58%</a:t>
            </a: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4% 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증가</a:t>
            </a:r>
            <a:endParaRPr lang="en-US" altLang="ko-KR" sz="2000" kern="0" dirty="0" smtClean="0"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경제성장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명목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GDP 2050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년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6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조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560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억 달러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(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현재 한국명목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GDP: 4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조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730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억 달러</a:t>
            </a:r>
            <a:r>
              <a:rPr lang="en-US" altLang="ko-KR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)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1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인당 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GDP 8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만 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6,000</a:t>
            </a:r>
            <a:r>
              <a:rPr lang="ko-KR" altLang="en-US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달러 기록</a:t>
            </a:r>
            <a:r>
              <a:rPr lang="en-US" altLang="ko-KR" sz="2000" kern="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.</a:t>
            </a:r>
          </a:p>
          <a:p>
            <a:pPr latinLnBrk="0">
              <a:lnSpc>
                <a:spcPct val="150000"/>
              </a:lnSpc>
              <a:defRPr/>
            </a:pP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80728"/>
            <a:ext cx="4499992" cy="587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41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835283" y="1124745"/>
            <a:ext cx="6715831" cy="5267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83" y="1124745"/>
            <a:ext cx="5029200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445804" y="303039"/>
            <a:ext cx="4434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9)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남북통일에 대하여 세계는</a:t>
            </a: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…(2)</a:t>
            </a:r>
            <a:endParaRPr lang="en-US" altLang="ko-KR" sz="24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784" y="1124745"/>
            <a:ext cx="1694330" cy="2689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684" y="3791744"/>
            <a:ext cx="17145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11960" y="6569816"/>
            <a:ext cx="5317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통일이 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미래다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배성규기자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조선일보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2014.01.02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03:03) 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10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3929571"/>
            <a:ext cx="413385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2"/>
          <p:cNvSpPr txBox="1">
            <a:spLocks/>
          </p:cNvSpPr>
          <p:nvPr/>
        </p:nvSpPr>
        <p:spPr>
          <a:xfrm>
            <a:off x="179512" y="126938"/>
            <a:ext cx="8401050" cy="585787"/>
          </a:xfrm>
          <a:prstGeom prst="rect">
            <a:avLst/>
          </a:prstGeom>
        </p:spPr>
        <p:txBody>
          <a:bodyPr rtlCol="0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3.</a:t>
            </a:r>
            <a:r>
              <a:rPr kumimoji="0" lang="ko-KR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통일비용과  통일편익  </a:t>
            </a:r>
            <a:r>
              <a:rPr lang="ko-KR" altLang="en-US" sz="3600" b="1" dirty="0" smtClean="0">
                <a:solidFill>
                  <a:schemeClr val="accent6"/>
                </a:solidFill>
                <a:latin typeface="Arial" pitchFamily="34" charset="0"/>
                <a:ea typeface="+mj-ea"/>
                <a:cs typeface="Arial" pitchFamily="34" charset="0"/>
              </a:rPr>
              <a:t>개</a:t>
            </a:r>
            <a:r>
              <a:rPr lang="ko-KR" altLang="en-US" sz="3600" b="1" dirty="0">
                <a:solidFill>
                  <a:schemeClr val="accent6"/>
                </a:solidFill>
                <a:latin typeface="Arial" pitchFamily="34" charset="0"/>
                <a:ea typeface="+mj-ea"/>
                <a:cs typeface="Arial" pitchFamily="34" charset="0"/>
              </a:rPr>
              <a:t>념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23528" y="1124744"/>
            <a:ext cx="8352928" cy="3947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통일비용의 정의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 이후 남북한이 하나의 통합국가로   정치˙경제</a:t>
            </a:r>
            <a:r>
              <a:rPr lang="ko-KR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˙사회 시스템이 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안정을 이루면서 정상 운영되기 위해 추가적으로 부담해야 되는 비용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.</a:t>
            </a: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➡통일되지 않았더라면 부담하지 않아도 될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‘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기회비용</a:t>
            </a:r>
            <a:r>
              <a:rPr lang="en-US" altLang="ko-KR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(opportunity cost)’</a:t>
            </a:r>
          </a:p>
          <a:p>
            <a:pPr latinLnBrk="0">
              <a:lnSpc>
                <a:spcPct val="150000"/>
              </a:lnSpc>
              <a:defRPr/>
            </a:pPr>
            <a:endParaRPr lang="en-US" altLang="ko-KR" sz="7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통일편</a:t>
            </a:r>
            <a:r>
              <a:rPr lang="ko-KR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익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의 </a:t>
            </a:r>
            <a:r>
              <a:rPr lang="ko-KR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정의</a:t>
            </a:r>
            <a:endParaRPr lang="en-US" altLang="ko-KR" sz="20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통일을 이룸으로써 통일된 남한 및 북한지역에서 얻게 되는 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경제적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,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비경제적 모든 형태의 이익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.</a:t>
            </a:r>
            <a:endParaRPr lang="en-US" altLang="ko-KR" sz="20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➡남북 </a:t>
            </a:r>
            <a:r>
              <a:rPr lang="ko-KR" altLang="en-US" sz="2000" b="1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공통부분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이 많음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.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7824" y="6583255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다가오는 대동강의 기적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외 공동기획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매일경제신문사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(2013),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구글이미지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05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20017"/>
            <a:ext cx="5723329" cy="441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105273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아내의 수술비용</a:t>
            </a:r>
            <a:endParaRPr lang="ko-KR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499484" y="6581001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통일비용보다 더 큰 통일편익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조동호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통일부통일교육원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(2011)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11139" y="105273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아내의 수술편익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2217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2"/>
          <p:cNvSpPr txBox="1">
            <a:spLocks/>
          </p:cNvSpPr>
          <p:nvPr/>
        </p:nvSpPr>
        <p:spPr>
          <a:xfrm>
            <a:off x="179512" y="126938"/>
            <a:ext cx="8401050" cy="585787"/>
          </a:xfrm>
          <a:prstGeom prst="rect">
            <a:avLst/>
          </a:prstGeom>
        </p:spPr>
        <p:txBody>
          <a:bodyPr rtlCol="0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3.</a:t>
            </a:r>
            <a:r>
              <a:rPr kumimoji="0" lang="ko-KR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통일비용과  통일편익  개념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0" y="6602023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다가오는 대동강의 기적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외 공동기획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매일경제신문사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(2013)</a:t>
            </a: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27413"/>
            <a:ext cx="7781925" cy="561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0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57977" y="332656"/>
            <a:ext cx="7083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36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ko-KR" altLang="en-US" sz="36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통일비용 및 통일편익  추정방법</a:t>
            </a:r>
            <a:endParaRPr lang="ko-KR" altLang="en-US" sz="36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1520" y="1196752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추정방법</a:t>
            </a: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거시적 목표소득방식</a:t>
            </a: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,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미시적인 항목별 추정방식</a:t>
            </a:r>
            <a:endParaRPr lang="en-US" altLang="ko-KR" sz="24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목표소득방식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</a:t>
            </a:r>
            <a:r>
              <a:rPr lang="ko-KR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 이후 북한지역 주민의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1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인당 소득이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                  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남한지역 주민의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1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인당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GDP(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또는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GNP)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의 일정수준에      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                  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이르기까지</a:t>
            </a:r>
            <a:r>
              <a:rPr lang="en-US" altLang="ko-KR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필요한 재정 지출 및 총 투자액을 추정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.</a:t>
            </a: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                  ➡통일 이후 중장기적으로 남북 주민간의 소득격차 해소에 중점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.</a:t>
            </a:r>
          </a:p>
          <a:p>
            <a:pPr latinLnBrk="0">
              <a:lnSpc>
                <a:spcPct val="150000"/>
              </a:lnSpc>
              <a:defRPr/>
            </a:pP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항목별추정방식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 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통일에 수반되는 주요 항목들을 열거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후 각 항목에서 소요되는  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                    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비용추정 및 합산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.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(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독일 통일 시 실제 투입 비용 항목을 토대로 함</a:t>
            </a:r>
            <a:r>
              <a:rPr lang="en-US" altLang="ko-KR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)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endParaRPr lang="en-US" altLang="ko-KR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                   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➡①위기관리비용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②경제적 투자비용 ③제도통합비용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                   </a:t>
            </a:r>
            <a:endParaRPr lang="en-US" altLang="ko-KR" sz="16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       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6569020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다가오는 대동강의 기적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외 공동기획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매일경제신문사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(2013)</a:t>
            </a:r>
          </a:p>
        </p:txBody>
      </p:sp>
    </p:spTree>
    <p:extLst>
      <p:ext uri="{BB962C8B-B14F-4D97-AF65-F5344CB8AC3E}">
        <p14:creationId xmlns:p14="http://schemas.microsoft.com/office/powerpoint/2010/main" val="168527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8019794" cy="4608512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07504" y="207159"/>
            <a:ext cx="7083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36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ko-KR" altLang="en-US" sz="36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통일비용 및 통일편익  추정결과</a:t>
            </a:r>
            <a:endParaRPr lang="ko-KR" altLang="en-US" sz="36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73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80728"/>
            <a:ext cx="4735664" cy="29866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07504" y="207159"/>
            <a:ext cx="72122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36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ko-KR" altLang="en-US" sz="36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남북 통합 시 발생 가능할 문제점</a:t>
            </a:r>
            <a:endParaRPr lang="ko-KR" altLang="en-US" sz="36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078954" y="3967425"/>
            <a:ext cx="6678488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서울대 통일평화연구원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,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고려대 아세아문제연구소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남북 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간 경제통합이 </a:t>
            </a:r>
            <a:r>
              <a:rPr lang="ko-KR" altLang="en-US" u="sng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점진적</a:t>
            </a:r>
            <a:r>
              <a:rPr lang="ko-KR" altLang="en-US" u="sng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이고 순조롭게 이뤄진다는 </a:t>
            </a:r>
            <a:r>
              <a:rPr lang="ko-KR" altLang="en-US" u="sng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가정하   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/>
            </a:r>
            <a:b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</a:b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남북 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통합 시 세계 </a:t>
            </a:r>
            <a:r>
              <a:rPr lang="en-US" altLang="ko-KR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7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위 선진국</a:t>
            </a:r>
            <a:r>
              <a:rPr lang="en-US" altLang="ko-KR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(G7)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으로 갈 수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있음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그러나 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남북 통합이 급격하게 이뤄지거나 돌발 사건이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발생 시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①북한 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주민에 대한 생계비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지원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②체제 </a:t>
            </a:r>
            <a:r>
              <a:rPr lang="ko-KR" altLang="en-US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관리 비용의 급격한 </a:t>
            </a:r>
            <a:r>
              <a:rPr lang="ko-KR" altLang="en-US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증가 등 </a:t>
            </a:r>
            <a:endParaRPr lang="en-US" altLang="ko-KR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 </a:t>
            </a:r>
            <a:r>
              <a:rPr lang="ko-KR" altLang="en-US" sz="2400" b="1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상당한 </a:t>
            </a:r>
            <a:r>
              <a:rPr lang="ko-KR" altLang="en-US" sz="24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통합 </a:t>
            </a:r>
            <a:r>
              <a:rPr lang="ko-KR" altLang="en-US" sz="2400" b="1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후유증 불가피</a:t>
            </a:r>
            <a:r>
              <a:rPr lang="en-US" altLang="ko-KR" sz="2400" b="1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.</a:t>
            </a: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/>
            </a:r>
            <a:b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</a:br>
            <a: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/>
            </a:r>
            <a:br>
              <a:rPr lang="en-US" altLang="ko-KR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</a:br>
            <a:endParaRPr lang="ko-KR" altLang="en-US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6597352"/>
            <a:ext cx="5677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통일이 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미래다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안준호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&amp;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김준명기자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조선일보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2014.01.02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03:03) 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35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&#10; 남북 경제 격차를 줄이기 위한 방법 정리 표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33922"/>
            <a:ext cx="4320480" cy="551941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07504" y="207159"/>
            <a:ext cx="82638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36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ko-KR" altLang="en-US" sz="36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남북 통합 시 경제 격차를 줄이는 방법</a:t>
            </a:r>
            <a:endParaRPr lang="ko-KR" altLang="en-US" sz="36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7" y="6597352"/>
            <a:ext cx="55506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통일이 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미래다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황대진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&amp;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김명성기자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조선일보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2014.01.02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03:03) 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99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39750"/>
            <a:ext cx="2843808" cy="250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07504" y="207159"/>
            <a:ext cx="34676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36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6.</a:t>
            </a:r>
            <a:r>
              <a:rPr lang="ko-KR" altLang="en-US" sz="36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시사점과 과제</a:t>
            </a:r>
            <a:endParaRPr lang="ko-KR" altLang="en-US" sz="36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49288" y="853490"/>
            <a:ext cx="7272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1)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 위주의 정책보다는 통일에 대비한 준비에 초점</a:t>
            </a:r>
            <a:endParaRPr lang="en-US" altLang="ko-KR" sz="24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과도한 통일비용부담에 대한 부정적 인식 확산 차단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통일편익에 대한 이익 적극 홍보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2)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통일방안</a:t>
            </a:r>
            <a:r>
              <a:rPr lang="en-US" altLang="ko-KR" sz="2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및 재원마련을 위한 국민적 합의도출</a:t>
            </a:r>
            <a:endParaRPr lang="en-US" altLang="ko-KR" sz="24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국민들의 </a:t>
            </a:r>
            <a:r>
              <a:rPr lang="ko-KR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통일의식 함양 요구</a:t>
            </a:r>
            <a:endParaRPr lang="en-US" altLang="ko-KR" sz="20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3)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통일비용 최소화</a:t>
            </a: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,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통일편익 극대화 방안 모색</a:t>
            </a:r>
            <a:endParaRPr lang="en-US" altLang="ko-KR" sz="24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남북 간 경제력 격차 축소시키려는 노력 필요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4)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남북한 상호 신뢰 회복  </a:t>
            </a:r>
            <a:endParaRPr lang="en-US" altLang="ko-KR" sz="24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북한 주민들의 마음 얻기 노력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5)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남북관계의 특수성과 북한을 인정</a:t>
            </a:r>
            <a:endParaRPr lang="en-US" altLang="ko-KR" sz="24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 ‘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유연함과 소통</a:t>
            </a:r>
            <a:r>
              <a:rPr lang="en-US" altLang="ko-KR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’ </a:t>
            </a:r>
            <a:r>
              <a:rPr lang="ko-KR" altLang="en-US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대북정책</a:t>
            </a:r>
            <a:endParaRPr lang="en-US" altLang="ko-KR" sz="20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3888" y="6569020"/>
            <a:ext cx="928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: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다가오는 대동강의 기적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외 공동기획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, </a:t>
            </a:r>
            <a:r>
              <a:rPr lang="ko-KR" altLang="en-US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매일경제신문사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(2013)</a:t>
            </a:r>
          </a:p>
        </p:txBody>
      </p:sp>
    </p:spTree>
    <p:extLst>
      <p:ext uri="{BB962C8B-B14F-4D97-AF65-F5344CB8AC3E}">
        <p14:creationId xmlns:p14="http://schemas.microsoft.com/office/powerpoint/2010/main" val="57663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425" y="1556792"/>
            <a:ext cx="9144000" cy="735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ko-KR" altLang="en-US" sz="7000" b="1" spc="-150" dirty="0" smtClean="0">
                <a:latin typeface="Arial" pitchFamily="34" charset="0"/>
                <a:ea typeface="HY견고딕" pitchFamily="18" charset="-127"/>
                <a:cs typeface="Arial" pitchFamily="34" charset="0"/>
              </a:rPr>
              <a:t>감사합니다</a:t>
            </a:r>
            <a:r>
              <a:rPr lang="en-US" altLang="ko-KR" sz="7000" b="1" spc="-150" dirty="0" smtClean="0">
                <a:latin typeface="Arial" pitchFamily="34" charset="0"/>
                <a:ea typeface="HY견고딕" pitchFamily="18" charset="-127"/>
                <a:cs typeface="Arial" pitchFamily="34" charset="0"/>
              </a:rPr>
              <a:t>.</a:t>
            </a:r>
            <a:endParaRPr lang="ko-KR" altLang="en-US" sz="7000" b="1" spc="-150" dirty="0"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0"/>
            <a:ext cx="5292080" cy="5641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r">
              <a:lnSpc>
                <a:spcPts val="4500"/>
              </a:lnSpc>
            </a:pPr>
            <a:r>
              <a:rPr lang="ko-KR" altLang="en-US" sz="1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민 주 평 통 자 문 회 의 종 교 복 지 분 과 위 원 회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568" y="5168228"/>
            <a:ext cx="7144703" cy="5808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r">
              <a:lnSpc>
                <a:spcPts val="4500"/>
              </a:lnSpc>
            </a:pPr>
            <a:r>
              <a:rPr lang="ko-KR" altLang="en-US" sz="1600" dirty="0" smtClean="0">
                <a:latin typeface="Arial" pitchFamily="34" charset="0"/>
                <a:ea typeface="HY견고딕" pitchFamily="18" charset="-127"/>
                <a:cs typeface="Arial" pitchFamily="34" charset="0"/>
              </a:rPr>
              <a:t>민 주 평 통 자 문 회 의 종 교 복 지 분 과 위 원 장   </a:t>
            </a:r>
            <a:r>
              <a:rPr lang="ko-KR" altLang="en-US" sz="2000" dirty="0" smtClean="0">
                <a:latin typeface="Arial" pitchFamily="34" charset="0"/>
                <a:ea typeface="HY견고딕" pitchFamily="18" charset="-127"/>
                <a:cs typeface="Arial" pitchFamily="34" charset="0"/>
              </a:rPr>
              <a:t>이    수    구</a:t>
            </a:r>
            <a:endParaRPr lang="ko-KR" altLang="en-US" sz="2000" dirty="0"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22" y="1107926"/>
            <a:ext cx="4257675" cy="39772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87" y="1132309"/>
            <a:ext cx="4219575" cy="3952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833012" y="5283205"/>
            <a:ext cx="7267379" cy="95410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sz="2800" b="1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800" b="1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서울대 통일평화연구원</a:t>
            </a:r>
            <a:r>
              <a:rPr lang="en-US" altLang="ko-KR" sz="2800" b="1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 </a:t>
            </a:r>
            <a:endParaRPr lang="en-US" altLang="ko-KR" sz="2800" b="1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r>
              <a:rPr lang="en-US" altLang="ko-KR" sz="2800" b="1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“</a:t>
            </a:r>
            <a:r>
              <a:rPr lang="ko-KR" altLang="en-US" sz="2800" b="1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분단 </a:t>
            </a:r>
            <a:r>
              <a:rPr lang="ko-KR" altLang="en-US" sz="2800" b="1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시 남북 격차 </a:t>
            </a:r>
            <a:r>
              <a:rPr lang="en-US" altLang="ko-KR" sz="2800" b="1" dirty="0">
                <a:solidFill>
                  <a:srgbClr val="0070C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31</a:t>
            </a:r>
            <a:r>
              <a:rPr lang="ko-KR" altLang="en-US" sz="2800" b="1" dirty="0">
                <a:solidFill>
                  <a:srgbClr val="0070C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배</a:t>
            </a:r>
            <a:r>
              <a:rPr lang="en-US" altLang="ko-KR" sz="2800" b="1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, </a:t>
            </a:r>
            <a:r>
              <a:rPr lang="ko-KR" altLang="en-US" sz="2800" b="1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통합 시 </a:t>
            </a:r>
            <a:r>
              <a:rPr lang="en-US" altLang="ko-KR" sz="28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8</a:t>
            </a:r>
            <a:r>
              <a:rPr lang="ko-KR" altLang="en-US" sz="2800" b="1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배</a:t>
            </a:r>
            <a:r>
              <a:rPr lang="ko-KR" altLang="en-US" sz="2800" b="1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로 </a:t>
            </a:r>
            <a:r>
              <a:rPr lang="ko-KR" altLang="en-US" sz="2800" b="1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줄어</a:t>
            </a:r>
            <a:r>
              <a:rPr lang="en-US" altLang="ko-KR" sz="2800" b="1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…”</a:t>
            </a:r>
            <a:endParaRPr lang="ko-KR" altLang="en-US" sz="28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07504" y="321315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통일한국 경제성장</a:t>
            </a: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 </a:t>
            </a:r>
            <a:r>
              <a:rPr lang="en-US" altLang="ko-KR" sz="2400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“</a:t>
            </a:r>
            <a:r>
              <a:rPr lang="ko-KR" altLang="en-US" sz="2400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한반도의 르네상스</a:t>
            </a:r>
            <a:r>
              <a:rPr lang="en-US" altLang="ko-KR" sz="2400" kern="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”</a:t>
            </a:r>
            <a:endParaRPr lang="en-US" altLang="ko-KR" sz="2400" kern="0" dirty="0">
              <a:solidFill>
                <a:srgbClr val="FF0000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5897" y="6597352"/>
            <a:ext cx="55506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통일이 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미래다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황대진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&amp;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김명성기자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조선일보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2014.01.02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03:03) 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4067944" y="872716"/>
            <a:ext cx="4824536" cy="31323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72716"/>
            <a:ext cx="3704017" cy="309634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027545" y="785359"/>
            <a:ext cx="55130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대외경제정책연구원이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UN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의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2008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 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북한 인구조사통계를 토대로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북의 시장화 진전 정도를 계산한 결과 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“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시장화 비율은 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83%” </a:t>
            </a: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➡현재 더 상승한 것으로 예상</a:t>
            </a:r>
            <a:endParaRPr lang="en-US" altLang="ko-KR" sz="20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 </a:t>
            </a:r>
            <a:r>
              <a:rPr lang="ko-KR" altLang="en-US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한반도 </a:t>
            </a:r>
            <a:r>
              <a:rPr lang="ko-KR" altLang="en-US" sz="200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통합 시 </a:t>
            </a:r>
            <a:r>
              <a:rPr lang="en-US" altLang="ko-KR" sz="2000" b="1" u="sng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5</a:t>
            </a:r>
            <a:r>
              <a:rPr lang="ko-KR" altLang="en-US" sz="2000" b="1" u="sng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년 내에</a:t>
            </a:r>
            <a:r>
              <a:rPr lang="ko-KR" altLang="en-US" sz="200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시장경제 체제로 </a:t>
            </a:r>
            <a:endParaRPr lang="en-US" altLang="ko-KR" sz="2000" dirty="0" smtClean="0">
              <a:solidFill>
                <a:srgbClr val="FF0000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 </a:t>
            </a:r>
            <a:r>
              <a:rPr lang="ko-KR" altLang="en-US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편입할 </a:t>
            </a:r>
            <a:r>
              <a:rPr lang="ko-KR" altLang="en-US" sz="2000" dirty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수 있는 수준인 것으로 </a:t>
            </a:r>
            <a:r>
              <a:rPr lang="ko-KR" altLang="en-US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분석</a:t>
            </a:r>
            <a:r>
              <a:rPr lang="en-US" altLang="ko-KR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/>
            </a:r>
            <a:b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</a:br>
            <a:endParaRPr lang="ko-KR" altLang="en-US" sz="20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07504" y="190381"/>
            <a:ext cx="6131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북한의 </a:t>
            </a: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90%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는 이미 시장화</a:t>
            </a:r>
            <a:r>
              <a:rPr lang="en-US" altLang="ko-KR" sz="24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(</a:t>
            </a:r>
            <a:r>
              <a:rPr lang="ko-KR" altLang="en-US" sz="24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市場化</a:t>
            </a:r>
            <a:r>
              <a:rPr lang="en-US" altLang="ko-KR" sz="24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)</a:t>
            </a:r>
            <a:endParaRPr lang="en-US" altLang="ko-KR" sz="24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3968" y="6581001"/>
            <a:ext cx="61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통일이 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미래다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김진명기자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조선일보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2014.01.02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03:03</a:t>
            </a:r>
            <a:endParaRPr kumimoji="1" lang="ko-KR" altLang="ko-KR" sz="900" dirty="0">
              <a:solidFill>
                <a:srgbClr val="9A9A9A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5104"/>
            <a:ext cx="5471552" cy="19886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5840394" y="4365104"/>
            <a:ext cx="3052086" cy="1938992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시장에서 장사 활동하는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북한 주민 </a:t>
            </a:r>
            <a:r>
              <a:rPr lang="ko-KR" altLang="en-US" sz="2000" dirty="0" smtClean="0">
                <a:solidFill>
                  <a:srgbClr val="FF0000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점점 증가 추세</a:t>
            </a:r>
            <a:endParaRPr lang="en-US" altLang="ko-KR" sz="20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-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주 판매 상품</a:t>
            </a:r>
            <a:r>
              <a:rPr lang="en-US" altLang="ko-KR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: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텃밭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등에서 얻은 과일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·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채소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,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축산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·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어업 활동을 통해 얻은 잉여 생산물</a:t>
            </a:r>
            <a:r>
              <a:rPr lang="en-US" altLang="ko-KR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, </a:t>
            </a:r>
            <a:r>
              <a:rPr lang="ko-KR" altLang="en-US" sz="20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집에서 만든 </a:t>
            </a:r>
            <a:r>
              <a:rPr lang="ko-KR" altLang="en-US" sz="20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식료품</a:t>
            </a:r>
            <a:endParaRPr lang="ko-KR" altLang="en-US" sz="20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757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82998"/>
            <a:ext cx="5313709" cy="5581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07504" y="190381"/>
            <a:ext cx="6131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북한의 </a:t>
            </a:r>
            <a:r>
              <a:rPr lang="en-US" altLang="ko-KR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90%</a:t>
            </a:r>
            <a:r>
              <a:rPr lang="ko-KR" altLang="en-US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는 이미 시장화</a:t>
            </a:r>
            <a:r>
              <a:rPr lang="en-US" altLang="ko-KR" sz="24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(</a:t>
            </a:r>
            <a:r>
              <a:rPr lang="ko-KR" altLang="en-US" sz="24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市場化</a:t>
            </a:r>
            <a:r>
              <a:rPr lang="en-US" altLang="ko-KR" sz="24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)</a:t>
            </a:r>
            <a:endParaRPr lang="en-US" altLang="ko-KR" sz="24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6553727"/>
            <a:ext cx="5101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defRPr/>
            </a:pP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    출처</a:t>
            </a:r>
            <a:r>
              <a:rPr lang="en-US" altLang="ko-KR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: 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통일이 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미래다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안준호기자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조선일보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2014.01.02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03:03) </a:t>
            </a: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8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714034" y="260648"/>
            <a:ext cx="4250453" cy="5447645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lvl="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3200" dirty="0" smtClean="0">
                <a:solidFill>
                  <a:prstClr val="black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-</a:t>
            </a:r>
            <a:r>
              <a:rPr kumimoji="1" lang="ko-KR" altLang="en-US" sz="3200" dirty="0" smtClean="0">
                <a:solidFill>
                  <a:prstClr val="black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북한주민의 모습</a:t>
            </a:r>
            <a:endParaRPr kumimoji="1" lang="en-US" altLang="ko-KR" sz="3200" dirty="0" smtClean="0">
              <a:solidFill>
                <a:prstClr val="black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1" lang="en-US" altLang="ko-KR" sz="2000" b="1" dirty="0" smtClean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marL="457200" lvl="0" indent="-4572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휘발유를 사는 함흥 주민</a:t>
            </a: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.</a:t>
            </a:r>
          </a:p>
          <a:p>
            <a:pPr lvl="1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함경남도 함흥시의  주유소에서 휘발유를 사 기름통에 넣고 있다</a:t>
            </a: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.</a:t>
            </a:r>
          </a:p>
          <a:p>
            <a:pPr lvl="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 </a:t>
            </a:r>
          </a:p>
          <a:p>
            <a:pPr marL="228600" lvl="0" indent="-2286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kumimoji="1" lang="en-US" altLang="ko-KR" sz="1100" b="1" dirty="0" smtClean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marL="228600" lvl="0" indent="-2286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kumimoji="1" lang="en-US" altLang="ko-KR" sz="1100" b="1" dirty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lvl="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2.  </a:t>
            </a: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나선 경제특구의 의류공장</a:t>
            </a:r>
            <a:endParaRPr kumimoji="1" lang="en-US" altLang="ko-KR" sz="2000" b="1" dirty="0" smtClean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lvl="1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북한 나선 경제특구 의류공장에서</a:t>
            </a: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 </a:t>
            </a: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여직원들이 재봉틀로 옷을 </a:t>
            </a:r>
            <a:endParaRPr kumimoji="1" lang="en-US" altLang="ko-KR" sz="2000" b="1" dirty="0" smtClean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lvl="1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만들고 있다</a:t>
            </a: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.</a:t>
            </a:r>
            <a:endParaRPr kumimoji="1" lang="en-US" altLang="ko-KR" sz="2000" b="1" dirty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1118"/>
            <a:ext cx="4058165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464238"/>
            <a:ext cx="4058165" cy="30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6084168" y="6561151"/>
            <a:ext cx="31726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latinLnBrk="0">
              <a:defRPr/>
            </a:pP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사진출처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:</a:t>
            </a:r>
            <a:r>
              <a:rPr lang="ko-KR" altLang="en-US" sz="12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데이비드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2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구텐펠더의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2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인스타그램</a:t>
            </a:r>
            <a:endParaRPr kumimoji="1" lang="ko-KR" altLang="ko-KR" sz="1200" dirty="0">
              <a:solidFill>
                <a:srgbClr val="9A9A9A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525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08862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4088624" cy="2997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983886" y="324275"/>
            <a:ext cx="4160114" cy="4985980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lvl="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3200" dirty="0" smtClean="0">
                <a:solidFill>
                  <a:prstClr val="black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-</a:t>
            </a:r>
            <a:r>
              <a:rPr kumimoji="1" lang="ko-KR" altLang="en-US" sz="3200" dirty="0" smtClean="0">
                <a:solidFill>
                  <a:prstClr val="black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북한주민의 모습</a:t>
            </a:r>
            <a:endParaRPr kumimoji="1" lang="en-US" altLang="ko-KR" sz="3200" dirty="0">
              <a:solidFill>
                <a:prstClr val="black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1" lang="en-US" altLang="ko-KR" sz="1000" b="1" dirty="0" smtClean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1" lang="en-US" altLang="ko-KR" sz="1000" b="1" dirty="0" smtClean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marL="457200" lvl="0" indent="-4572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AutoNum type="arabicPeriod" startAt="3"/>
            </a:pP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북한 주민들이 평양에서 열린</a:t>
            </a: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       </a:t>
            </a:r>
          </a:p>
          <a:p>
            <a:pPr lvl="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 </a:t>
            </a: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    </a:t>
            </a: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가을철 국제상품 전람회에서     </a:t>
            </a:r>
            <a:endParaRPr kumimoji="1" lang="en-US" altLang="ko-KR" sz="2000" b="1" dirty="0" smtClean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lvl="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 </a:t>
            </a: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    </a:t>
            </a:r>
            <a:r>
              <a:rPr kumimoji="1" lang="ko-KR" altLang="en-US" sz="2000" b="1" dirty="0" err="1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태블릿</a:t>
            </a: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 </a:t>
            </a: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PC</a:t>
            </a: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를 작동해보고 있다</a:t>
            </a: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. </a:t>
            </a:r>
          </a:p>
          <a:p>
            <a:pPr marL="457200" lvl="0" indent="-4572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endParaRPr kumimoji="1" lang="en-US" altLang="ko-KR" sz="2000" b="1" dirty="0" smtClean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marL="457200" lvl="0" indent="-4572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endParaRPr kumimoji="1" lang="en-US" altLang="ko-KR" sz="2000" b="1" dirty="0" smtClean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marL="457200" lvl="0" indent="-4572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AutoNum type="arabicPeriod" startAt="4"/>
            </a:pP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북한 주민들이 평양의         </a:t>
            </a: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/>
            </a:r>
            <a:b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</a:b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백화점에서 물건을 </a:t>
            </a:r>
            <a:endParaRPr kumimoji="1" lang="en-US" altLang="ko-KR" sz="2000" b="1" dirty="0" smtClean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  <a:p>
            <a:pPr lvl="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     구매하기 위해 줄을 서 있다</a:t>
            </a:r>
            <a:r>
              <a:rPr kumimoji="1" lang="en-US" altLang="ko-KR" sz="2000" b="1" dirty="0" smtClean="0">
                <a:solidFill>
                  <a:srgbClr val="333333"/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굴림" pitchFamily="50" charset="-127"/>
              </a:rPr>
              <a:t>.</a:t>
            </a:r>
            <a:endParaRPr kumimoji="1" lang="en-US" altLang="ko-KR" sz="2000" b="1" dirty="0">
              <a:solidFill>
                <a:srgbClr val="333333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733608" y="6561151"/>
            <a:ext cx="35189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latinLnBrk="0">
              <a:defRPr/>
            </a:pP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사진출처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: (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위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)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조선 중앙 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TV, (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아래</a:t>
            </a:r>
            <a:r>
              <a:rPr lang="en-US" altLang="ko-KR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sz="1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미국의 소리</a:t>
            </a:r>
            <a:endParaRPr kumimoji="1" lang="ko-KR" altLang="ko-KR" sz="1200" dirty="0">
              <a:solidFill>
                <a:srgbClr val="9A9A9A"/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879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72008" y="56988"/>
            <a:ext cx="4572000" cy="6347892"/>
          </a:xfrm>
          <a:prstGeom prst="rect">
            <a:avLst/>
          </a:prstGeom>
        </p:spPr>
        <p:txBody>
          <a:bodyPr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문화</a:t>
            </a:r>
            <a:endParaRPr lang="en-US" altLang="ko-KR" sz="19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19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-2011</a:t>
            </a:r>
            <a:r>
              <a:rPr lang="ko-KR" altLang="en-US" sz="19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년 말 현재 유네스코</a:t>
            </a:r>
            <a:endParaRPr lang="en-US" altLang="ko-KR" sz="19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19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한국의 등재유산 </a:t>
            </a:r>
            <a:r>
              <a:rPr lang="en-US" altLang="ko-KR" sz="19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:10</a:t>
            </a:r>
            <a:r>
              <a:rPr lang="ko-KR" altLang="en-US" sz="19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건 </a:t>
            </a:r>
            <a:r>
              <a:rPr lang="ko-KR" altLang="en-US" sz="19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➡세계 </a:t>
            </a:r>
            <a:r>
              <a:rPr lang="en-US" altLang="ko-KR" sz="19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21</a:t>
            </a:r>
            <a:r>
              <a:rPr lang="ko-KR" altLang="en-US" sz="19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위</a:t>
            </a:r>
            <a:endParaRPr lang="en-US" altLang="ko-KR" sz="1900" dirty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19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기등록된</a:t>
            </a:r>
            <a:r>
              <a:rPr lang="ko-KR" altLang="en-US" sz="19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및 등재 추진중인 북한의 유산 </a:t>
            </a:r>
            <a:r>
              <a:rPr lang="ko-KR" altLang="en-US" sz="19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포함시</a:t>
            </a:r>
            <a:r>
              <a:rPr lang="ko-KR" altLang="en-US" sz="19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en-US" altLang="ko-KR" sz="19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12</a:t>
            </a:r>
            <a:r>
              <a:rPr lang="ko-KR" altLang="en-US" sz="19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건</a:t>
            </a:r>
            <a:r>
              <a:rPr lang="ko-KR" altLang="en-US" sz="19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➡세계 </a:t>
            </a:r>
            <a:r>
              <a:rPr lang="en-US" altLang="ko-KR" sz="19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19</a:t>
            </a:r>
            <a:r>
              <a:rPr lang="ko-KR" altLang="en-US" sz="19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위 </a:t>
            </a:r>
            <a:endParaRPr lang="en-US" altLang="ko-KR" sz="1900" kern="0" dirty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endParaRPr lang="en-US" altLang="ko-KR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스포츠</a:t>
            </a:r>
            <a:endParaRPr lang="en-US" altLang="ko-KR" sz="19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남북한 단일팀을 구성할 경우</a:t>
            </a:r>
            <a:endParaRPr lang="en-US" altLang="ko-KR" sz="19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한국의 하계올림픽 종합</a:t>
            </a:r>
            <a:r>
              <a:rPr lang="en-US" altLang="ko-KR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10</a:t>
            </a: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위권</a:t>
            </a:r>
            <a:r>
              <a:rPr lang="ko-KR" altLang="en-US" sz="19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19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</a:t>
            </a:r>
            <a:r>
              <a:rPr lang="en-US" altLang="ko-KR" sz="19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5</a:t>
            </a:r>
            <a:r>
              <a:rPr lang="ko-KR" altLang="en-US" sz="19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위권 내</a:t>
            </a:r>
            <a:endParaRPr lang="en-US" altLang="ko-KR" sz="19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latinLnBrk="0">
              <a:lnSpc>
                <a:spcPct val="150000"/>
              </a:lnSpc>
              <a:defRPr/>
            </a:pPr>
            <a:endParaRPr lang="en-US" altLang="ko-KR" sz="1200" dirty="0" smtClean="0">
              <a:latin typeface="한컴 윤고딕 230" panose="02020603020101020101" pitchFamily="18" charset="-127"/>
              <a:ea typeface="한컴 윤고딕 230" panose="02020603020101020101" pitchFamily="18" charset="-127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◈ 국력</a:t>
            </a:r>
            <a:endParaRPr lang="en-US" altLang="ko-KR" sz="19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-</a:t>
            </a: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세계 전체 </a:t>
            </a:r>
            <a:r>
              <a:rPr lang="en-US" altLang="ko-KR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GDP, </a:t>
            </a: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인구</a:t>
            </a:r>
            <a:r>
              <a:rPr lang="en-US" altLang="ko-KR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, </a:t>
            </a: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군사력 등의 </a:t>
            </a:r>
            <a:endParaRPr lang="en-US" altLang="ko-KR" sz="19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비율</a:t>
            </a:r>
            <a:r>
              <a:rPr lang="en-US" altLang="ko-KR" sz="19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 </a:t>
            </a: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종합하여 측정 시 </a:t>
            </a:r>
            <a:r>
              <a:rPr lang="en-US" altLang="ko-KR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2050</a:t>
            </a: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년 </a:t>
            </a:r>
            <a:r>
              <a:rPr lang="en-US" altLang="ko-KR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1.71</a:t>
            </a:r>
            <a:r>
              <a:rPr lang="ko-KR" altLang="en-US" sz="1900" dirty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 </a:t>
            </a:r>
            <a:r>
              <a:rPr lang="ko-KR" altLang="en-US" sz="19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➡세계 </a:t>
            </a:r>
            <a:r>
              <a:rPr lang="en-US" altLang="ko-KR" sz="19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10</a:t>
            </a:r>
            <a:r>
              <a:rPr lang="ko-KR" altLang="en-US" sz="1900" dirty="0" smtClean="0">
                <a:latin typeface="한컴 윤고딕 230" panose="02020603020101020101" pitchFamily="18" charset="-127"/>
                <a:ea typeface="한컴 윤고딕 230" panose="02020603020101020101" pitchFamily="18" charset="-127"/>
              </a:rPr>
              <a:t>위</a:t>
            </a:r>
            <a:endParaRPr lang="en-US" altLang="ko-KR" sz="19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한컴 윤고딕 230" panose="02020603020101020101" pitchFamily="18" charset="-127"/>
              <a:ea typeface="한컴 윤고딕 230" panose="02020603020101020101" pitchFamily="18" charset="-127"/>
              <a:cs typeface="Arial" pitchFamily="34" charset="0"/>
            </a:endParaRPr>
          </a:p>
          <a:p>
            <a:pPr latinLnBrk="0">
              <a:lnSpc>
                <a:spcPct val="150000"/>
              </a:lnSpc>
              <a:defRPr/>
            </a:pPr>
            <a:r>
              <a:rPr lang="en-US" altLang="ko-KR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(</a:t>
            </a:r>
            <a:r>
              <a:rPr lang="ko-KR" altLang="en-US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현재 한국 국력지수</a:t>
            </a:r>
            <a:r>
              <a:rPr lang="en-US" altLang="ko-KR" sz="1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한컴 윤고딕 230" panose="02020603020101020101" pitchFamily="18" charset="-127"/>
                <a:ea typeface="한컴 윤고딕 230" panose="02020603020101020101" pitchFamily="18" charset="-127"/>
                <a:cs typeface="Arial" pitchFamily="34" charset="0"/>
              </a:rPr>
              <a:t>:1.21)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0890"/>
            <a:ext cx="4499992" cy="676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4897</TotalTime>
  <Words>2007</Words>
  <Application>Microsoft Office PowerPoint</Application>
  <PresentationFormat>화면 슬라이드 쇼(4:3)</PresentationFormat>
  <Paragraphs>286</Paragraphs>
  <Slides>39</Slides>
  <Notes>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0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kyounghwa</dc:creator>
  <cp:lastModifiedBy>건강사회운동본부</cp:lastModifiedBy>
  <cp:revision>189</cp:revision>
  <cp:lastPrinted>2015-11-09T01:12:50Z</cp:lastPrinted>
  <dcterms:created xsi:type="dcterms:W3CDTF">2012-06-29T04:58:31Z</dcterms:created>
  <dcterms:modified xsi:type="dcterms:W3CDTF">2015-11-09T01:33:39Z</dcterms:modified>
</cp:coreProperties>
</file>