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1" r:id="rId1"/>
    <p:sldMasterId id="2147483685" r:id="rId2"/>
  </p:sldMasterIdLst>
  <p:notesMasterIdLst>
    <p:notesMasterId r:id="rId14"/>
  </p:notesMasterIdLst>
  <p:handoutMasterIdLst>
    <p:handoutMasterId r:id="rId15"/>
  </p:handoutMasterIdLst>
  <p:sldIdLst>
    <p:sldId id="642" r:id="rId3"/>
    <p:sldId id="644" r:id="rId4"/>
    <p:sldId id="653" r:id="rId5"/>
    <p:sldId id="634" r:id="rId6"/>
    <p:sldId id="635" r:id="rId7"/>
    <p:sldId id="639" r:id="rId8"/>
    <p:sldId id="650" r:id="rId9"/>
    <p:sldId id="651" r:id="rId10"/>
    <p:sldId id="656" r:id="rId11"/>
    <p:sldId id="658" r:id="rId12"/>
    <p:sldId id="655" r:id="rId13"/>
  </p:sldIdLst>
  <p:sldSz cx="9906000" cy="6858000" type="A4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기본 구역" id="{A48EF53D-57A5-4009-B1EE-031CD26204F6}">
          <p14:sldIdLst>
            <p14:sldId id="634"/>
            <p14:sldId id="640"/>
            <p14:sldId id="635"/>
            <p14:sldId id="636"/>
            <p14:sldId id="637"/>
            <p14:sldId id="638"/>
            <p14:sldId id="639"/>
            <p14:sldId id="641"/>
          </p14:sldIdLst>
        </p14:section>
        <p14:section name="제목 없는 구역" id="{C5CB090C-500C-4B5D-8203-488E93338D07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AC3D8"/>
    <a:srgbClr val="043B72"/>
    <a:srgbClr val="FF6600"/>
    <a:srgbClr val="B0FEF5"/>
    <a:srgbClr val="FF8837"/>
    <a:srgbClr val="2A9F72"/>
    <a:srgbClr val="FF3B7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76" autoAdjust="0"/>
    <p:restoredTop sz="95785" autoAdjust="0"/>
  </p:normalViewPr>
  <p:slideViewPr>
    <p:cSldViewPr showGuides="1">
      <p:cViewPr varScale="1">
        <p:scale>
          <a:sx n="84" d="100"/>
          <a:sy n="84" d="100"/>
        </p:scale>
        <p:origin x="-1212" y="-84"/>
      </p:cViewPr>
      <p:guideLst>
        <p:guide orient="horz" pos="2160"/>
        <p:guide pos="3120"/>
        <p:guide pos="6023"/>
        <p:guide pos="2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iraeassetlife\Documents\00_&#51008;&#53748;&#50672;&#44396;&#49548;%202013\&#51008;&#53748;&#47532;&#54252;&#53944;\6&#54840;%20&#49548;&#46301;&#45824;&#52404;&#50984;\&#53685;&#44228;&#48516;&#49437;\&#49548;&#46301;&#45824;&#52404;&#50984;%20&#44208;&#44284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WorkFile\MyWriting\&#51064;&#49373;&#54980;&#48152;%205&#45824;%20&#47532;&#49828;&#53356;\5&#45824;%20&#47532;&#49828;&#53356;%20&#45936;&#51060;&#53552;%20&#51333;&#54633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MyWorkFile\MyWriting\&#51064;&#49373;&#54980;&#48152;%205&#45824;%20&#47532;&#49828;&#53356;\5&#45824;%20&#47532;&#49828;&#53356;%20&#45936;&#51060;&#53552;%20&#51333;&#54633;.xlsx" TargetMode="Externa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accent6"/>
            </a:solidFill>
            <a:ln>
              <a:solidFill>
                <a:schemeClr val="bg2">
                  <a:lumMod val="25000"/>
                </a:schemeClr>
              </a:solidFill>
            </a:ln>
          </c:spPr>
          <c:dPt>
            <c:idx val="0"/>
            <c:spPr>
              <a:solidFill>
                <a:schemeClr val="tx2"/>
              </a:solidFill>
              <a:ln>
                <a:solidFill>
                  <a:schemeClr val="bg2">
                    <a:lumMod val="25000"/>
                  </a:schemeClr>
                </a:solidFill>
              </a:ln>
            </c:spPr>
          </c:dPt>
          <c:dLbls>
            <c:dLbl>
              <c:idx val="0"/>
              <c:delete val="1"/>
            </c:dLbl>
            <c:dLbl>
              <c:idx val="2"/>
              <c:layout>
                <c:manualLayout>
                  <c:x val="0"/>
                  <c:y val="2.2303149606299248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0"/>
                  <c:y val="1.3847331583552067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-2.8865466696638264E-3"/>
                  <c:y val="1.1691620968816142E-2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ko-KR"/>
              </a:p>
            </c:txPr>
            <c:dLblPos val="inEnd"/>
            <c:showVal val="1"/>
          </c:dLbls>
          <c:cat>
            <c:strRef>
              <c:f>'2012년 (수입기준)'!$Z$27:$AD$27</c:f>
              <c:strCache>
                <c:ptCount val="5"/>
                <c:pt idx="0">
                  <c:v>근로·사업소득 감소</c:v>
                </c:pt>
                <c:pt idx="1">
                  <c:v>연금소득</c:v>
                </c:pt>
                <c:pt idx="2">
                  <c:v>재산소득</c:v>
                </c:pt>
                <c:pt idx="3">
                  <c:v>자산의 현금화</c:v>
                </c:pt>
                <c:pt idx="4">
                  <c:v>가구간 이전</c:v>
                </c:pt>
              </c:strCache>
            </c:strRef>
          </c:cat>
          <c:val>
            <c:numRef>
              <c:f>'2012년 (수입기준)'!$Z$28:$AD$28</c:f>
              <c:numCache>
                <c:formatCode>_(* #,##0_);_(* \(#,##0\);_(* "-"_);_(@_)</c:formatCode>
                <c:ptCount val="5"/>
                <c:pt idx="0">
                  <c:v>-100</c:v>
                </c:pt>
                <c:pt idx="1">
                  <c:v>34.204137003637342</c:v>
                </c:pt>
                <c:pt idx="2">
                  <c:v>17.037682496246891</c:v>
                </c:pt>
                <c:pt idx="3">
                  <c:v>11.395769596477811</c:v>
                </c:pt>
                <c:pt idx="4">
                  <c:v>19.661882017201975</c:v>
                </c:pt>
              </c:numCache>
            </c:numRef>
          </c:val>
        </c:ser>
        <c:gapWidth val="100"/>
        <c:axId val="56476416"/>
        <c:axId val="56477952"/>
      </c:barChart>
      <c:catAx>
        <c:axId val="56476416"/>
        <c:scaling>
          <c:orientation val="minMax"/>
        </c:scaling>
        <c:axPos val="b"/>
        <c:tickLblPos val="low"/>
        <c:crossAx val="56477952"/>
        <c:crosses val="autoZero"/>
        <c:auto val="1"/>
        <c:lblAlgn val="ctr"/>
        <c:lblOffset val="100"/>
      </c:catAx>
      <c:valAx>
        <c:axId val="56477952"/>
        <c:scaling>
          <c:orientation val="minMax"/>
          <c:min val="-100"/>
        </c:scaling>
        <c:delete val="1"/>
        <c:axPos val="l"/>
        <c:numFmt formatCode="_(* #,##0_);_(* \(#,##0\);_(* &quot;-&quot;_);_(@_)" sourceLinked="1"/>
        <c:tickLblPos val="none"/>
        <c:crossAx val="56476416"/>
        <c:crosses val="autoZero"/>
        <c:crossBetween val="between"/>
      </c:valAx>
    </c:plotArea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>
        <c:manualLayout>
          <c:layoutTarget val="inner"/>
          <c:xMode val="edge"/>
          <c:yMode val="edge"/>
          <c:x val="0.11004601439933318"/>
          <c:y val="6.2708151064450282E-2"/>
          <c:w val="0.8594137130843531"/>
          <c:h val="0.75397419072615923"/>
        </c:manualLayout>
      </c:layout>
      <c:barChart>
        <c:barDir val="col"/>
        <c:grouping val="clustered"/>
        <c:ser>
          <c:idx val="0"/>
          <c:order val="0"/>
          <c:tx>
            <c:strRef>
              <c:f>자녀!$B$19</c:f>
              <c:strCache>
                <c:ptCount val="1"/>
                <c:pt idx="0">
                  <c:v>50대</c:v>
                </c:pt>
              </c:strCache>
            </c:strRef>
          </c:tx>
          <c:dLbls>
            <c:numFmt formatCode="0.00%" sourceLinked="0"/>
            <c:txPr>
              <a:bodyPr/>
              <a:lstStyle/>
              <a:p>
                <a:pPr>
                  <a:defRPr sz="1400"/>
                </a:pPr>
                <a:endParaRPr lang="ko-KR"/>
              </a:p>
            </c:txPr>
            <c:showVal val="1"/>
          </c:dLbls>
          <c:cat>
            <c:strRef>
              <c:f>자녀!$C$15:$G$15</c:f>
              <c:strCache>
                <c:ptCount val="5"/>
                <c:pt idx="0">
                  <c:v>아들2</c:v>
                </c:pt>
                <c:pt idx="1">
                  <c:v>딸2</c:v>
                </c:pt>
                <c:pt idx="2">
                  <c:v>아들1,딸1</c:v>
                </c:pt>
                <c:pt idx="3">
                  <c:v>아들1</c:v>
                </c:pt>
                <c:pt idx="4">
                  <c:v>딸1</c:v>
                </c:pt>
              </c:strCache>
            </c:strRef>
          </c:cat>
          <c:val>
            <c:numRef>
              <c:f>자녀!$C$19:$G$19</c:f>
              <c:numCache>
                <c:formatCode>0.0%</c:formatCode>
                <c:ptCount val="5"/>
                <c:pt idx="0">
                  <c:v>0.55859750240153694</c:v>
                </c:pt>
                <c:pt idx="1">
                  <c:v>0.17098943323727298</c:v>
                </c:pt>
                <c:pt idx="2">
                  <c:v>0.36478082815106938</c:v>
                </c:pt>
                <c:pt idx="3">
                  <c:v>0.27928611153243338</c:v>
                </c:pt>
                <c:pt idx="4">
                  <c:v>8.5494716618635933E-2</c:v>
                </c:pt>
              </c:numCache>
            </c:numRef>
          </c:val>
        </c:ser>
        <c:ser>
          <c:idx val="1"/>
          <c:order val="1"/>
          <c:tx>
            <c:strRef>
              <c:f>자녀!$B$20</c:f>
              <c:strCache>
                <c:ptCount val="1"/>
                <c:pt idx="0">
                  <c:v>60대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ko-KR"/>
              </a:p>
            </c:txPr>
            <c:showVal val="1"/>
          </c:dLbls>
          <c:cat>
            <c:strRef>
              <c:f>자녀!$C$15:$G$15</c:f>
              <c:strCache>
                <c:ptCount val="5"/>
                <c:pt idx="0">
                  <c:v>아들2</c:v>
                </c:pt>
                <c:pt idx="1">
                  <c:v>딸2</c:v>
                </c:pt>
                <c:pt idx="2">
                  <c:v>아들1,딸1</c:v>
                </c:pt>
                <c:pt idx="3">
                  <c:v>아들1</c:v>
                </c:pt>
                <c:pt idx="4">
                  <c:v>딸1</c:v>
                </c:pt>
              </c:strCache>
            </c:strRef>
          </c:cat>
          <c:val>
            <c:numRef>
              <c:f>자녀!$C$20:$G$20</c:f>
              <c:numCache>
                <c:formatCode>0.0%</c:formatCode>
                <c:ptCount val="5"/>
                <c:pt idx="0">
                  <c:v>0.47143434956266855</c:v>
                </c:pt>
                <c:pt idx="1">
                  <c:v>0.14431973305020548</c:v>
                </c:pt>
                <c:pt idx="2">
                  <c:v>0.30787704130643734</c:v>
                </c:pt>
                <c:pt idx="3">
                  <c:v>0.23572981444966884</c:v>
                </c:pt>
                <c:pt idx="4">
                  <c:v>7.2147226856767513E-2</c:v>
                </c:pt>
              </c:numCache>
            </c:numRef>
          </c:val>
        </c:ser>
        <c:dLbls>
          <c:showVal val="1"/>
        </c:dLbls>
        <c:axId val="35720576"/>
        <c:axId val="56643584"/>
      </c:barChart>
      <c:catAx>
        <c:axId val="3572057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ko-KR"/>
          </a:p>
        </c:txPr>
        <c:crossAx val="56643584"/>
        <c:crosses val="autoZero"/>
        <c:auto val="1"/>
        <c:lblAlgn val="ctr"/>
        <c:lblOffset val="100"/>
      </c:catAx>
      <c:valAx>
        <c:axId val="56643584"/>
        <c:scaling>
          <c:orientation val="minMax"/>
        </c:scaling>
        <c:axPos val="l"/>
        <c:numFmt formatCode="0%" sourceLinked="0"/>
        <c:tickLblPos val="nextTo"/>
        <c:txPr>
          <a:bodyPr/>
          <a:lstStyle/>
          <a:p>
            <a:pPr>
              <a:defRPr sz="1400"/>
            </a:pPr>
            <a:endParaRPr lang="ko-KR"/>
          </a:p>
        </c:txPr>
        <c:crossAx val="35720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2187642169729062"/>
          <c:y val="0.10146799358413532"/>
          <c:w val="0.31199328624694561"/>
          <c:h val="8.8730679498396581E-2"/>
        </c:manualLayout>
      </c:layout>
      <c:txPr>
        <a:bodyPr/>
        <a:lstStyle/>
        <a:p>
          <a:pPr>
            <a:defRPr sz="1400"/>
          </a:pPr>
          <a:endParaRPr lang="ko-KR"/>
        </a:p>
      </c:txPr>
    </c:legend>
    <c:plotVisOnly val="1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>
        <c:manualLayout>
          <c:layoutTarget val="inner"/>
          <c:xMode val="edge"/>
          <c:yMode val="edge"/>
          <c:x val="0.11294663167104112"/>
          <c:y val="5.1400554097404488E-2"/>
          <c:w val="0.85059645669291362"/>
          <c:h val="0.80907808398950165"/>
        </c:manualLayout>
      </c:layout>
      <c:barChart>
        <c:barDir val="col"/>
        <c:grouping val="clustered"/>
        <c:ser>
          <c:idx val="0"/>
          <c:order val="0"/>
          <c:tx>
            <c:strRef>
              <c:f>자녀!$A$26</c:f>
              <c:strCache>
                <c:ptCount val="1"/>
                <c:pt idx="0">
                  <c:v>50대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dPt>
            <c:idx val="0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</c:spPr>
          </c:dPt>
          <c:cat>
            <c:strRef>
              <c:f>자녀!$B$25:$G$25</c:f>
              <c:strCache>
                <c:ptCount val="6"/>
                <c:pt idx="0">
                  <c:v>결혼전</c:v>
                </c:pt>
                <c:pt idx="1">
                  <c:v>아들2</c:v>
                </c:pt>
                <c:pt idx="2">
                  <c:v>딸2</c:v>
                </c:pt>
                <c:pt idx="3">
                  <c:v>아들1딸1</c:v>
                </c:pt>
                <c:pt idx="4">
                  <c:v>아들1</c:v>
                </c:pt>
                <c:pt idx="5">
                  <c:v>딸1</c:v>
                </c:pt>
              </c:strCache>
            </c:strRef>
          </c:cat>
          <c:val>
            <c:numRef>
              <c:f>자녀!$B$26:$G$26</c:f>
              <c:numCache>
                <c:formatCode>0.0%</c:formatCode>
                <c:ptCount val="6"/>
                <c:pt idx="0">
                  <c:v>0.48000000000000032</c:v>
                </c:pt>
                <c:pt idx="1">
                  <c:v>0.76200000000000234</c:v>
                </c:pt>
                <c:pt idx="2">
                  <c:v>0.55399999999999994</c:v>
                </c:pt>
                <c:pt idx="3">
                  <c:v>0.65000000000000246</c:v>
                </c:pt>
                <c:pt idx="4">
                  <c:v>0.60300000000000065</c:v>
                </c:pt>
                <c:pt idx="5">
                  <c:v>0.50800000000000001</c:v>
                </c:pt>
              </c:numCache>
            </c:numRef>
          </c:val>
        </c:ser>
        <c:ser>
          <c:idx val="1"/>
          <c:order val="1"/>
          <c:tx>
            <c:strRef>
              <c:f>자녀!$A$27</c:f>
              <c:strCache>
                <c:ptCount val="1"/>
                <c:pt idx="0">
                  <c:v>60대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dPt>
            <c:idx val="0"/>
            <c:spPr>
              <a:blipFill>
                <a:blip xmlns:r="http://schemas.openxmlformats.org/officeDocument/2006/relationships" r:embed="rId2"/>
                <a:tile tx="0" ty="0" sx="100000" sy="100000" flip="none" algn="tl"/>
              </a:blipFill>
            </c:spPr>
          </c:dPt>
          <c:cat>
            <c:strRef>
              <c:f>자녀!$B$25:$G$25</c:f>
              <c:strCache>
                <c:ptCount val="6"/>
                <c:pt idx="0">
                  <c:v>결혼전</c:v>
                </c:pt>
                <c:pt idx="1">
                  <c:v>아들2</c:v>
                </c:pt>
                <c:pt idx="2">
                  <c:v>딸2</c:v>
                </c:pt>
                <c:pt idx="3">
                  <c:v>아들1딸1</c:v>
                </c:pt>
                <c:pt idx="4">
                  <c:v>아들1</c:v>
                </c:pt>
                <c:pt idx="5">
                  <c:v>딸1</c:v>
                </c:pt>
              </c:strCache>
            </c:strRef>
          </c:cat>
          <c:val>
            <c:numRef>
              <c:f>자녀!$B$27:$G$27</c:f>
              <c:numCache>
                <c:formatCode>0.0%</c:formatCode>
                <c:ptCount val="6"/>
                <c:pt idx="0">
                  <c:v>0.49000000000000032</c:v>
                </c:pt>
                <c:pt idx="1">
                  <c:v>0.7400000000000021</c:v>
                </c:pt>
                <c:pt idx="2">
                  <c:v>0.54400000000000004</c:v>
                </c:pt>
                <c:pt idx="3">
                  <c:v>0.62900000000000234</c:v>
                </c:pt>
                <c:pt idx="4">
                  <c:v>0.58899999999999997</c:v>
                </c:pt>
                <c:pt idx="5">
                  <c:v>0.51600000000000001</c:v>
                </c:pt>
              </c:numCache>
            </c:numRef>
          </c:val>
        </c:ser>
        <c:axId val="36856960"/>
        <c:axId val="36858496"/>
      </c:barChart>
      <c:catAx>
        <c:axId val="3685696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ko-KR"/>
          </a:p>
        </c:txPr>
        <c:crossAx val="36858496"/>
        <c:crosses val="autoZero"/>
        <c:auto val="1"/>
        <c:lblAlgn val="ctr"/>
        <c:lblOffset val="100"/>
      </c:catAx>
      <c:valAx>
        <c:axId val="36858496"/>
        <c:scaling>
          <c:orientation val="minMax"/>
        </c:scaling>
        <c:axPos val="l"/>
        <c:numFmt formatCode="0%" sourceLinked="0"/>
        <c:tickLblPos val="nextTo"/>
        <c:txPr>
          <a:bodyPr/>
          <a:lstStyle/>
          <a:p>
            <a:pPr>
              <a:defRPr sz="1400"/>
            </a:pPr>
            <a:endParaRPr lang="ko-KR"/>
          </a:p>
        </c:txPr>
        <c:crossAx val="36856960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43854308836395572"/>
          <c:y val="0.10609762321376499"/>
          <c:w val="0.25034580052493433"/>
          <c:h val="0.10724919801691472"/>
        </c:manualLayout>
      </c:layout>
      <c:txPr>
        <a:bodyPr/>
        <a:lstStyle/>
        <a:p>
          <a:pPr>
            <a:defRPr sz="1400"/>
          </a:pPr>
          <a:endParaRPr lang="ko-KR"/>
        </a:p>
      </c:txPr>
    </c:legend>
    <c:plotVisOnly val="1"/>
  </c:chart>
  <c:spPr>
    <a:ln>
      <a:noFill/>
    </a:ln>
  </c:spPr>
  <c:externalData r:id="rId3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448" cy="496253"/>
          </a:xfrm>
          <a:prstGeom prst="rect">
            <a:avLst/>
          </a:prstGeom>
        </p:spPr>
        <p:txBody>
          <a:bodyPr vert="horz" lIns="91309" tIns="45655" rIns="91309" bIns="4565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645" y="1"/>
            <a:ext cx="2945448" cy="496253"/>
          </a:xfrm>
          <a:prstGeom prst="rect">
            <a:avLst/>
          </a:prstGeom>
        </p:spPr>
        <p:txBody>
          <a:bodyPr vert="horz" lIns="91309" tIns="45655" rIns="91309" bIns="45655" rtlCol="0"/>
          <a:lstStyle>
            <a:lvl1pPr algn="r">
              <a:defRPr sz="1200"/>
            </a:lvl1pPr>
          </a:lstStyle>
          <a:p>
            <a:fld id="{6D13496D-A2A4-495E-B7E8-678C3B8E6821}" type="datetimeFigureOut">
              <a:rPr lang="ko-KR" altLang="en-US" smtClean="0"/>
              <a:pPr/>
              <a:t>2015-07-17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803"/>
            <a:ext cx="2945448" cy="496252"/>
          </a:xfrm>
          <a:prstGeom prst="rect">
            <a:avLst/>
          </a:prstGeom>
        </p:spPr>
        <p:txBody>
          <a:bodyPr vert="horz" lIns="91309" tIns="45655" rIns="91309" bIns="4565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645" y="9428803"/>
            <a:ext cx="2945448" cy="496252"/>
          </a:xfrm>
          <a:prstGeom prst="rect">
            <a:avLst/>
          </a:prstGeom>
        </p:spPr>
        <p:txBody>
          <a:bodyPr vert="horz" lIns="91309" tIns="45655" rIns="91309" bIns="45655" rtlCol="0" anchor="b"/>
          <a:lstStyle>
            <a:lvl1pPr algn="r">
              <a:defRPr sz="1200"/>
            </a:lvl1pPr>
          </a:lstStyle>
          <a:p>
            <a:fld id="{1070E0E7-8DC3-4491-915C-A6B9E35270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1327722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6332"/>
          </a:xfrm>
          <a:prstGeom prst="rect">
            <a:avLst/>
          </a:prstGeom>
        </p:spPr>
        <p:txBody>
          <a:bodyPr vert="horz" lIns="91309" tIns="45655" rIns="91309" bIns="4565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332"/>
          </a:xfrm>
          <a:prstGeom prst="rect">
            <a:avLst/>
          </a:prstGeom>
        </p:spPr>
        <p:txBody>
          <a:bodyPr vert="horz" lIns="91309" tIns="45655" rIns="91309" bIns="4565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8466132B-E813-49FC-8DFF-10B2960A3CD7}" type="datetimeFigureOut">
              <a:rPr lang="ko-KR" altLang="en-US"/>
              <a:pPr>
                <a:defRPr/>
              </a:pPr>
              <a:t>2015-07-17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9" tIns="45655" rIns="91309" bIns="45655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309" tIns="45655" rIns="91309" bIns="45655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9428589"/>
            <a:ext cx="2945659" cy="496332"/>
          </a:xfrm>
          <a:prstGeom prst="rect">
            <a:avLst/>
          </a:prstGeom>
        </p:spPr>
        <p:txBody>
          <a:bodyPr vert="horz" lIns="91309" tIns="45655" rIns="91309" bIns="4565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6" y="9428589"/>
            <a:ext cx="2945659" cy="496332"/>
          </a:xfrm>
          <a:prstGeom prst="rect">
            <a:avLst/>
          </a:prstGeom>
        </p:spPr>
        <p:txBody>
          <a:bodyPr vert="horz" lIns="91309" tIns="45655" rIns="91309" bIns="4565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6D021BD0-2001-400C-B536-7BBE827FB1B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940733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1200" y="744538"/>
            <a:ext cx="5375275" cy="3721100"/>
          </a:xfrm>
          <a:ln/>
        </p:spPr>
      </p:sp>
      <p:sp>
        <p:nvSpPr>
          <p:cNvPr id="109571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>
              <a:latin typeface="Arial" charset="0"/>
            </a:endParaRPr>
          </a:p>
        </p:txBody>
      </p:sp>
      <p:sp>
        <p:nvSpPr>
          <p:cNvPr id="109572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D46476-8793-4142-BE60-A5403F0371DF}" type="slidenum">
              <a:rPr lang="en-US" altLang="ko-KR" smtClean="0"/>
              <a:pPr/>
              <a:t>1</a:t>
            </a:fld>
            <a:endParaRPr lang="en-US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하버드 대학이 주관한 연구작업인 </a:t>
            </a:r>
            <a:r>
              <a:rPr lang="en-US" altLang="ko-KR" dirty="0" smtClean="0"/>
              <a:t>‘2001 </a:t>
            </a:r>
            <a:r>
              <a:rPr lang="ko-KR" altLang="en-US" dirty="0" smtClean="0"/>
              <a:t>소비자 파산 프로젝트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따르면 유자녀 기혼부부가 무자녀 기혼부부보다 </a:t>
            </a:r>
            <a:r>
              <a:rPr lang="en-US" altLang="ko-KR" dirty="0" smtClean="0"/>
              <a:t>2</a:t>
            </a:r>
            <a:r>
              <a:rPr lang="ko-KR" altLang="en-US" dirty="0" smtClean="0"/>
              <a:t>배 이상 </a:t>
            </a:r>
            <a:r>
              <a:rPr lang="ko-KR" altLang="en-US" dirty="0" err="1" smtClean="0"/>
              <a:t>파산신청할</a:t>
            </a:r>
            <a:r>
              <a:rPr lang="ko-KR" altLang="en-US" dirty="0" smtClean="0"/>
              <a:t> 가능성이 크다고 함</a:t>
            </a:r>
            <a:r>
              <a:rPr lang="en-US" altLang="ko-KR" dirty="0" smtClean="0"/>
              <a:t>. 2001</a:t>
            </a:r>
            <a:r>
              <a:rPr lang="ko-KR" altLang="en-US" dirty="0" smtClean="0"/>
              <a:t>년에 유자녀 부부의 </a:t>
            </a:r>
            <a:r>
              <a:rPr lang="ko-KR" altLang="en-US" dirty="0" err="1" smtClean="0"/>
              <a:t>파산신청률은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1,000</a:t>
            </a:r>
            <a:r>
              <a:rPr lang="ko-KR" altLang="en-US" dirty="0" smtClean="0"/>
              <a:t>쌍당 </a:t>
            </a:r>
            <a:r>
              <a:rPr lang="en-US" altLang="ko-KR" dirty="0" smtClean="0"/>
              <a:t>14.7</a:t>
            </a:r>
            <a:r>
              <a:rPr lang="ko-KR" altLang="en-US" dirty="0" smtClean="0"/>
              <a:t>쌍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무자녀 부부는 </a:t>
            </a:r>
            <a:r>
              <a:rPr lang="en-US" altLang="ko-KR" dirty="0" smtClean="0"/>
              <a:t>7.3</a:t>
            </a:r>
            <a:r>
              <a:rPr lang="ko-KR" altLang="en-US" dirty="0" smtClean="0"/>
              <a:t>쌍으로 절반에 불과함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유자녀 미혼여성은 </a:t>
            </a:r>
            <a:r>
              <a:rPr lang="en-US" altLang="ko-KR" dirty="0" smtClean="0"/>
              <a:t>1000</a:t>
            </a:r>
            <a:r>
              <a:rPr lang="ko-KR" altLang="en-US" dirty="0" smtClean="0"/>
              <a:t>명당 </a:t>
            </a:r>
            <a:r>
              <a:rPr lang="en-US" altLang="ko-KR" dirty="0" smtClean="0"/>
              <a:t>21.3</a:t>
            </a:r>
            <a:r>
              <a:rPr lang="ko-KR" altLang="en-US" dirty="0" smtClean="0"/>
              <a:t>명으로 무자녀 여성의 </a:t>
            </a:r>
            <a:r>
              <a:rPr lang="en-US" altLang="ko-KR" dirty="0" smtClean="0"/>
              <a:t>7.2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무자녀 남성의 </a:t>
            </a:r>
            <a:r>
              <a:rPr lang="en-US" altLang="ko-KR" dirty="0" smtClean="0"/>
              <a:t>7.2</a:t>
            </a:r>
            <a:r>
              <a:rPr lang="ko-KR" altLang="en-US" dirty="0" smtClean="0"/>
              <a:t>명에 비해 </a:t>
            </a:r>
            <a:r>
              <a:rPr lang="en-US" altLang="ko-KR" dirty="0" smtClean="0"/>
              <a:t>3</a:t>
            </a:r>
            <a:r>
              <a:rPr lang="ko-KR" altLang="en-US" dirty="0" smtClean="0"/>
              <a:t>배가 된다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870CB0-4B35-44FF-B9A6-DCC0D8A6B400}" type="slidenum">
              <a:rPr lang="en-US" altLang="ko-KR" smtClean="0"/>
              <a:pPr>
                <a:defRPr/>
              </a:pPr>
              <a:t>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아들 둘이면 평균 </a:t>
            </a:r>
            <a:r>
              <a:rPr lang="en-US" altLang="ko-KR" dirty="0" smtClean="0"/>
              <a:t>1</a:t>
            </a:r>
            <a:r>
              <a:rPr lang="ko-KR" altLang="en-US" dirty="0" err="1" smtClean="0"/>
              <a:t>억원의</a:t>
            </a:r>
            <a:r>
              <a:rPr lang="ko-KR" altLang="en-US" dirty="0" smtClean="0"/>
              <a:t> 부담이 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여자는 </a:t>
            </a:r>
            <a:r>
              <a:rPr lang="en-US" altLang="ko-KR" dirty="0" smtClean="0"/>
              <a:t>6</a:t>
            </a:r>
            <a:r>
              <a:rPr lang="ko-KR" altLang="en-US" dirty="0" err="1" smtClean="0"/>
              <a:t>천만원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870CB0-4B35-44FF-B9A6-DCC0D8A6B400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하버드 대학이 주관한 연구작업인 </a:t>
            </a:r>
            <a:r>
              <a:rPr lang="en-US" altLang="ko-KR" dirty="0" smtClean="0"/>
              <a:t>‘2001 </a:t>
            </a:r>
            <a:r>
              <a:rPr lang="ko-KR" altLang="en-US" dirty="0" smtClean="0"/>
              <a:t>소비자 파산 프로젝트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따르면 유자녀 기혼부부가 무자녀 기혼부부보다 </a:t>
            </a:r>
            <a:r>
              <a:rPr lang="en-US" altLang="ko-KR" dirty="0" smtClean="0"/>
              <a:t>2</a:t>
            </a:r>
            <a:r>
              <a:rPr lang="ko-KR" altLang="en-US" dirty="0" smtClean="0"/>
              <a:t>배 이상 </a:t>
            </a:r>
            <a:r>
              <a:rPr lang="ko-KR" altLang="en-US" dirty="0" err="1" smtClean="0"/>
              <a:t>파산신청할</a:t>
            </a:r>
            <a:r>
              <a:rPr lang="ko-KR" altLang="en-US" dirty="0" smtClean="0"/>
              <a:t> 가능성이 크다고 함</a:t>
            </a:r>
            <a:r>
              <a:rPr lang="en-US" altLang="ko-KR" dirty="0" smtClean="0"/>
              <a:t>. 2001</a:t>
            </a:r>
            <a:r>
              <a:rPr lang="ko-KR" altLang="en-US" dirty="0" smtClean="0"/>
              <a:t>년에 유자녀 부부의 </a:t>
            </a:r>
            <a:r>
              <a:rPr lang="ko-KR" altLang="en-US" dirty="0" err="1" smtClean="0"/>
              <a:t>파산신청률은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1,000</a:t>
            </a:r>
            <a:r>
              <a:rPr lang="ko-KR" altLang="en-US" dirty="0" smtClean="0"/>
              <a:t>쌍당 </a:t>
            </a:r>
            <a:r>
              <a:rPr lang="en-US" altLang="ko-KR" dirty="0" smtClean="0"/>
              <a:t>14.7</a:t>
            </a:r>
            <a:r>
              <a:rPr lang="ko-KR" altLang="en-US" dirty="0" smtClean="0"/>
              <a:t>쌍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무자녀 부부는 </a:t>
            </a:r>
            <a:r>
              <a:rPr lang="en-US" altLang="ko-KR" dirty="0" smtClean="0"/>
              <a:t>7.3</a:t>
            </a:r>
            <a:r>
              <a:rPr lang="ko-KR" altLang="en-US" dirty="0" smtClean="0"/>
              <a:t>쌍으로 절반에 불과함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유자녀 미혼여성은 </a:t>
            </a:r>
            <a:r>
              <a:rPr lang="en-US" altLang="ko-KR" dirty="0" smtClean="0"/>
              <a:t>1000</a:t>
            </a:r>
            <a:r>
              <a:rPr lang="ko-KR" altLang="en-US" dirty="0" smtClean="0"/>
              <a:t>명당 </a:t>
            </a:r>
            <a:r>
              <a:rPr lang="en-US" altLang="ko-KR" dirty="0" smtClean="0"/>
              <a:t>21.3</a:t>
            </a:r>
            <a:r>
              <a:rPr lang="ko-KR" altLang="en-US" dirty="0" smtClean="0"/>
              <a:t>명으로 무자녀 여성의 </a:t>
            </a:r>
            <a:r>
              <a:rPr lang="en-US" altLang="ko-KR" dirty="0" smtClean="0"/>
              <a:t>7.2</a:t>
            </a:r>
            <a:r>
              <a:rPr lang="ko-KR" altLang="en-US" dirty="0" smtClean="0"/>
              <a:t>명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무자녀 남성의 </a:t>
            </a:r>
            <a:r>
              <a:rPr lang="en-US" altLang="ko-KR" dirty="0" smtClean="0"/>
              <a:t>7.2</a:t>
            </a:r>
            <a:r>
              <a:rPr lang="ko-KR" altLang="en-US" dirty="0" smtClean="0"/>
              <a:t>명에 비해 </a:t>
            </a:r>
            <a:r>
              <a:rPr lang="en-US" altLang="ko-KR" dirty="0" smtClean="0"/>
              <a:t>3</a:t>
            </a:r>
            <a:r>
              <a:rPr lang="ko-KR" altLang="en-US" dirty="0" smtClean="0"/>
              <a:t>배가 된다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870CB0-4B35-44FF-B9A6-DCC0D8A6B400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50235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4490" y="185884"/>
            <a:ext cx="6323025" cy="566057"/>
          </a:xfrm>
        </p:spPr>
        <p:txBody>
          <a:bodyPr anchor="ctr">
            <a:normAutofit/>
          </a:bodyPr>
          <a:lstStyle>
            <a:lvl1pPr algn="l" latinLnBrk="0">
              <a:defRPr sz="2000" b="0">
                <a:solidFill>
                  <a:schemeClr val="tx1"/>
                </a:solidFill>
                <a:effectLst/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10" name="그림 9" descr="ddddddddddddddddd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6345238"/>
            <a:ext cx="9906000" cy="42672"/>
          </a:xfrm>
          <a:prstGeom prst="rect">
            <a:avLst/>
          </a:prstGeom>
        </p:spPr>
      </p:pic>
      <p:sp>
        <p:nvSpPr>
          <p:cNvPr id="13" name="직사각형 12"/>
          <p:cNvSpPr/>
          <p:nvPr userDrawn="1"/>
        </p:nvSpPr>
        <p:spPr>
          <a:xfrm>
            <a:off x="0" y="736460"/>
            <a:ext cx="9900001" cy="2880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50000"/>
              </a:lnSpc>
              <a:buNone/>
            </a:pPr>
            <a:endParaRPr lang="ko-KR" altLang="en-US" dirty="0" smtClean="0"/>
          </a:p>
        </p:txBody>
      </p:sp>
      <p:sp>
        <p:nvSpPr>
          <p:cNvPr id="17" name="텍스트 개체 틀 10"/>
          <p:cNvSpPr>
            <a:spLocks noGrp="1"/>
          </p:cNvSpPr>
          <p:nvPr>
            <p:ph type="body" sz="quarter" idx="11"/>
          </p:nvPr>
        </p:nvSpPr>
        <p:spPr>
          <a:xfrm>
            <a:off x="309530" y="885631"/>
            <a:ext cx="9396446" cy="577406"/>
          </a:xfrm>
          <a:prstGeom prst="rect">
            <a:avLst/>
          </a:prstGeom>
        </p:spPr>
        <p:txBody>
          <a:bodyPr rtlCol="0">
            <a:noAutofit/>
          </a:bodyPr>
          <a:lstStyle>
            <a:lvl1pPr marL="85725" indent="-85725">
              <a:lnSpc>
                <a:spcPts val="1700"/>
              </a:lnSpc>
              <a:buSzPct val="80000"/>
              <a:buFont typeface="맑은 고딕" pitchFamily="50" charset="-127"/>
              <a:buChar char="▣"/>
              <a:defRPr kumimoji="0" lang="ko-KR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defRPr>
            </a:lvl1pPr>
          </a:lstStyle>
          <a:p>
            <a:pPr lvl="0"/>
            <a:endParaRPr lang="en-US" altLang="ko-KR" dirty="0" smtClean="0"/>
          </a:p>
        </p:txBody>
      </p:sp>
      <p:sp>
        <p:nvSpPr>
          <p:cNvPr id="8" name="슬라이드 번호 개체 틀 4"/>
          <p:cNvSpPr>
            <a:spLocks noGrp="1"/>
          </p:cNvSpPr>
          <p:nvPr>
            <p:ph type="sldNum" sz="quarter" idx="16"/>
          </p:nvPr>
        </p:nvSpPr>
        <p:spPr>
          <a:xfrm>
            <a:off x="4149900" y="6366574"/>
            <a:ext cx="1600200" cy="327660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1" hangingPunct="1">
              <a:defRPr lang="ko-KR" altLang="en-US" sz="1200" b="1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Page</a:t>
            </a:r>
            <a:fld id="{2BCB20CB-DA93-4891-B2BB-37BD5704142B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2" descr="D:\2009년 브랜드전략실\!2009_업무일지\01_VI가이드라인\20110209_PPT문서템플릿 디자인 추가 작업\20110223_이미지소스\표지 TypeI\TypeI_미래에셋.png"/>
          <p:cNvPicPr>
            <a:picLocks noChangeAspect="1" noChangeArrowheads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7977336" y="-99392"/>
            <a:ext cx="2073377" cy="11033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33757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20"/>
          <p:cNvSpPr>
            <a:spLocks noGrp="1"/>
          </p:cNvSpPr>
          <p:nvPr>
            <p:ph type="sldNum" sz="quarter" idx="4294967295"/>
          </p:nvPr>
        </p:nvSpPr>
        <p:spPr>
          <a:xfrm>
            <a:off x="522906" y="6466806"/>
            <a:ext cx="315035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eaLnBrk="0" latinLnBrk="0" hangingPunct="0">
              <a:defRPr kumimoji="0" sz="900" b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defRPr>
            </a:lvl1pPr>
          </a:lstStyle>
          <a:p>
            <a:pPr>
              <a:defRPr/>
            </a:pPr>
            <a:fld id="{11281786-464A-482F-AC2E-19485EF66D63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="" xmlns:p14="http://schemas.microsoft.com/office/powerpoint/2010/main" val="3333757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35314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>
          <a:xfrm>
            <a:off x="433269" y="4052165"/>
            <a:ext cx="8830686" cy="364052"/>
          </a:xfrm>
        </p:spPr>
        <p:txBody>
          <a:bodyPr/>
          <a:lstStyle>
            <a:lvl1pPr>
              <a:defRPr sz="2800">
                <a:solidFill>
                  <a:srgbClr val="FF6600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" y="399660"/>
            <a:ext cx="8912544" cy="358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44843" r="44620"/>
          <a:stretch>
            <a:fillRect/>
          </a:stretch>
        </p:blipFill>
        <p:spPr bwMode="auto">
          <a:xfrm>
            <a:off x="691977" y="399660"/>
            <a:ext cx="4176585" cy="358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내지_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6B026-567D-490D-8795-E5CAAB4276B3}" type="datetime1">
              <a:rPr lang="ko-KR" altLang="en-US" smtClean="0"/>
              <a:pPr>
                <a:defRPr/>
              </a:pPr>
              <a:t>2015-07-17</a:t>
            </a:fld>
            <a:endParaRPr lang="ko-KR" altLang="en-US"/>
          </a:p>
        </p:txBody>
      </p:sp>
      <p:sp>
        <p:nvSpPr>
          <p:cNvPr id="5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20"/>
          <p:cNvSpPr>
            <a:spLocks noGrp="1"/>
          </p:cNvSpPr>
          <p:nvPr>
            <p:ph type="sldNum" sz="quarter" idx="12"/>
          </p:nvPr>
        </p:nvSpPr>
        <p:spPr>
          <a:xfrm>
            <a:off x="522906" y="6466806"/>
            <a:ext cx="315035" cy="169277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F5833475-030D-4346-819F-A7EF5C3619F4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72480" y="458670"/>
            <a:ext cx="7875875" cy="36405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22" name="내용 개체 틀 21"/>
          <p:cNvSpPr>
            <a:spLocks noGrp="1"/>
          </p:cNvSpPr>
          <p:nvPr>
            <p:ph sz="quarter" idx="13"/>
          </p:nvPr>
        </p:nvSpPr>
        <p:spPr>
          <a:xfrm>
            <a:off x="496888" y="1601164"/>
            <a:ext cx="8911607" cy="4473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내지_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6B026-567D-490D-8795-E5CAAB4276B3}" type="datetime1">
              <a:rPr lang="ko-KR" altLang="en-US" smtClean="0"/>
              <a:pPr>
                <a:defRPr/>
              </a:pPr>
              <a:t>2015-07-17</a:t>
            </a:fld>
            <a:endParaRPr lang="ko-KR" altLang="en-US"/>
          </a:p>
        </p:txBody>
      </p:sp>
      <p:sp>
        <p:nvSpPr>
          <p:cNvPr id="5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20"/>
          <p:cNvSpPr>
            <a:spLocks noGrp="1"/>
          </p:cNvSpPr>
          <p:nvPr>
            <p:ph type="sldNum" sz="quarter" idx="12"/>
          </p:nvPr>
        </p:nvSpPr>
        <p:spPr>
          <a:xfrm>
            <a:off x="522906" y="6466806"/>
            <a:ext cx="315035" cy="169277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F5833475-030D-4346-819F-A7EF5C3619F4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72480" y="458670"/>
            <a:ext cx="7875875" cy="36405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22" name="내용 개체 틀 21"/>
          <p:cNvSpPr>
            <a:spLocks noGrp="1"/>
          </p:cNvSpPr>
          <p:nvPr>
            <p:ph sz="quarter" idx="13"/>
          </p:nvPr>
        </p:nvSpPr>
        <p:spPr>
          <a:xfrm>
            <a:off x="496888" y="1601164"/>
            <a:ext cx="8911607" cy="44736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4BB58-1082-4670-9360-6E934601B3A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제목 개체 틀 27"/>
          <p:cNvSpPr>
            <a:spLocks noGrp="1"/>
          </p:cNvSpPr>
          <p:nvPr>
            <p:ph type="title"/>
          </p:nvPr>
        </p:nvSpPr>
        <p:spPr>
          <a:xfrm>
            <a:off x="299555" y="413665"/>
            <a:ext cx="7875875" cy="364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9" name="날짜 개체 틀 18"/>
          <p:cNvSpPr>
            <a:spLocks noGrp="1"/>
          </p:cNvSpPr>
          <p:nvPr>
            <p:ph type="dt" sz="half" idx="2"/>
          </p:nvPr>
        </p:nvSpPr>
        <p:spPr>
          <a:xfrm>
            <a:off x="973039" y="6466805"/>
            <a:ext cx="854928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eaLnBrk="0" latinLnBrk="0" hangingPunct="0">
              <a:defRPr kumimoji="0" sz="900" b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defRPr>
            </a:lvl1pPr>
          </a:lstStyle>
          <a:p>
            <a:pPr>
              <a:defRPr/>
            </a:pPr>
            <a:endParaRPr lang="ko-KR" alt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0" name="바닥글 개체 틀 19"/>
          <p:cNvSpPr>
            <a:spLocks noGrp="1"/>
          </p:cNvSpPr>
          <p:nvPr>
            <p:ph type="ftr" sz="quarter" idx="3"/>
          </p:nvPr>
        </p:nvSpPr>
        <p:spPr>
          <a:xfrm>
            <a:off x="1963065" y="6466804"/>
            <a:ext cx="7400425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eaLnBrk="0" latinLnBrk="0" hangingPunct="0">
              <a:defRPr kumimoji="0" sz="900" b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defRPr>
            </a:lvl1pPr>
          </a:lstStyle>
          <a:p>
            <a:pPr>
              <a:defRPr/>
            </a:pPr>
            <a:endParaRPr lang="ko-KR" alt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1" name="슬라이드 번호 개체 틀 20"/>
          <p:cNvSpPr>
            <a:spLocks noGrp="1"/>
          </p:cNvSpPr>
          <p:nvPr>
            <p:ph type="sldNum" sz="quarter" idx="4"/>
          </p:nvPr>
        </p:nvSpPr>
        <p:spPr>
          <a:xfrm>
            <a:off x="522906" y="6466806"/>
            <a:ext cx="315035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eaLnBrk="0" latinLnBrk="0" hangingPunct="0">
              <a:defRPr kumimoji="0" sz="900" b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defRPr>
            </a:lvl1pPr>
          </a:lstStyle>
          <a:p>
            <a:pPr>
              <a:defRPr/>
            </a:pPr>
            <a:fld id="{11281786-464A-482F-AC2E-19485EF66D63}" type="slidenum">
              <a:rPr lang="ko-KR" alt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cxnSp>
        <p:nvCxnSpPr>
          <p:cNvPr id="12" name="직선 연결선 6"/>
          <p:cNvCxnSpPr>
            <a:cxnSpLocks noChangeShapeType="1"/>
          </p:cNvCxnSpPr>
          <p:nvPr/>
        </p:nvCxnSpPr>
        <p:spPr bwMode="auto">
          <a:xfrm>
            <a:off x="388444" y="996110"/>
            <a:ext cx="9126000" cy="0"/>
          </a:xfrm>
          <a:prstGeom prst="line">
            <a:avLst/>
          </a:prstGeom>
          <a:noFill/>
          <a:ln w="38100" algn="ctr">
            <a:solidFill>
              <a:srgbClr val="FF6600"/>
            </a:solidFill>
            <a:round/>
            <a:headEnd/>
            <a:tailEnd/>
          </a:ln>
        </p:spPr>
      </p:cxnSp>
      <p:pic>
        <p:nvPicPr>
          <p:cNvPr id="13" name="Picture 2" descr="D:\2009년 브랜드전략실\!2009_업무일지\01_VI가이드라인\20110209_PPT문서템플릿 디자인 추가 작업\20110223_이미지소스\내지 TypeB\내지TypeB_미래에셋.pn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249913" y="-905"/>
            <a:ext cx="1654061" cy="993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4956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90" r:id="rId4"/>
    <p:sldLayoutId id="2147483691" r:id="rId5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0">
          <a:solidFill>
            <a:srgbClr val="043573"/>
          </a:solidFill>
          <a:latin typeface="HY견고딕" pitchFamily="18" charset="-127"/>
          <a:ea typeface="HY견고딕" pitchFamily="18" charset="-127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돋움" pitchFamily="50" charset="-127"/>
          <a:ea typeface="돋움" pitchFamily="50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돋움" pitchFamily="50" charset="-127"/>
          <a:ea typeface="돋움" pitchFamily="50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돋움" pitchFamily="50" charset="-127"/>
          <a:ea typeface="돋움" pitchFamily="50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900" b="1">
          <a:solidFill>
            <a:schemeClr val="accent1"/>
          </a:solidFill>
          <a:latin typeface="돋움" pitchFamily="50" charset="-127"/>
          <a:ea typeface="돋움" pitchFamily="50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Arial" pitchFamily="34" charset="0"/>
          <a:ea typeface="MS PGothic" pitchFamily="34" charset="-128"/>
        </a:defRPr>
      </a:lvl9pPr>
    </p:titleStyle>
    <p:bodyStyle>
      <a:lvl1pPr marL="419100" indent="-419100" algn="l" rtl="0" eaLnBrk="0" fontAlgn="base" hangingPunct="0">
        <a:spcBef>
          <a:spcPct val="20000"/>
        </a:spcBef>
        <a:spcAft>
          <a:spcPct val="0"/>
        </a:spcAft>
        <a:buClr>
          <a:srgbClr val="FF6202"/>
        </a:buClr>
        <a:buSzPct val="120000"/>
        <a:defRPr sz="1400" b="1">
          <a:solidFill>
            <a:srgbClr val="043B72"/>
          </a:solidFill>
          <a:latin typeface="돋움" pitchFamily="50" charset="-127"/>
          <a:ea typeface="돋움" pitchFamily="50" charset="-127"/>
          <a:cs typeface="+mn-cs"/>
        </a:defRPr>
      </a:lvl1pPr>
      <a:lvl2pPr marL="620713" indent="-285750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Font typeface="Wingdings" pitchFamily="2" charset="2"/>
        <a:buChar char="l"/>
        <a:defRPr sz="1200" b="0">
          <a:solidFill>
            <a:srgbClr val="6D6E71"/>
          </a:solidFill>
          <a:latin typeface="돋움" pitchFamily="50" charset="-127"/>
          <a:ea typeface="돋움" pitchFamily="50" charset="-127"/>
        </a:defRPr>
      </a:lvl2pPr>
      <a:lvl3pPr marL="14287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200">
          <a:solidFill>
            <a:srgbClr val="6D6E71"/>
          </a:solidFill>
          <a:latin typeface="돋움" pitchFamily="50" charset="-127"/>
          <a:ea typeface="돋움" pitchFamily="50" charset="-127"/>
        </a:defRPr>
      </a:lvl3pPr>
      <a:lvl4pPr marL="1885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6D6E71"/>
          </a:solidFill>
          <a:latin typeface="돋움" pitchFamily="50" charset="-127"/>
          <a:ea typeface="돋움" pitchFamily="50" charset="-127"/>
        </a:defRPr>
      </a:lvl4pPr>
      <a:lvl5pPr marL="2513013" indent="-28575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6D6E71"/>
          </a:solidFill>
          <a:latin typeface="돋움" pitchFamily="50" charset="-127"/>
          <a:ea typeface="돋움" pitchFamily="50" charset="-127"/>
        </a:defRPr>
      </a:lvl5pPr>
      <a:lvl6pPr marL="2970213" indent="-285750" algn="l" rtl="0" fontAlgn="base">
        <a:spcBef>
          <a:spcPct val="20000"/>
        </a:spcBef>
        <a:spcAft>
          <a:spcPct val="0"/>
        </a:spcAft>
        <a:defRPr sz="2000">
          <a:solidFill>
            <a:srgbClr val="6D6E71"/>
          </a:solidFill>
          <a:latin typeface="+mn-lt"/>
          <a:ea typeface="+mn-ea"/>
        </a:defRPr>
      </a:lvl6pPr>
      <a:lvl7pPr marL="3427413" indent="-285750" algn="l" rtl="0" fontAlgn="base">
        <a:spcBef>
          <a:spcPct val="20000"/>
        </a:spcBef>
        <a:spcAft>
          <a:spcPct val="0"/>
        </a:spcAft>
        <a:defRPr sz="2000">
          <a:solidFill>
            <a:srgbClr val="6D6E71"/>
          </a:solidFill>
          <a:latin typeface="+mn-lt"/>
          <a:ea typeface="+mn-ea"/>
        </a:defRPr>
      </a:lvl7pPr>
      <a:lvl8pPr marL="3884613" indent="-285750" algn="l" rtl="0" fontAlgn="base">
        <a:spcBef>
          <a:spcPct val="20000"/>
        </a:spcBef>
        <a:spcAft>
          <a:spcPct val="0"/>
        </a:spcAft>
        <a:defRPr sz="2000">
          <a:solidFill>
            <a:srgbClr val="6D6E71"/>
          </a:solidFill>
          <a:latin typeface="+mn-lt"/>
          <a:ea typeface="+mn-ea"/>
        </a:defRPr>
      </a:lvl8pPr>
      <a:lvl9pPr marL="4341813" indent="-285750" algn="l" rtl="0" fontAlgn="base">
        <a:spcBef>
          <a:spcPct val="20000"/>
        </a:spcBef>
        <a:spcAft>
          <a:spcPct val="0"/>
        </a:spcAft>
        <a:defRPr sz="2000">
          <a:solidFill>
            <a:srgbClr val="6D6E7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co.kr/url?sa=i&amp;rct=j&amp;q=&amp;esrc=s&amp;frm=1&amp;source=images&amp;cd=&amp;cad=rja&amp;uact=8&amp;ved=0CAcQjRw&amp;url=https://story.kakao.com/ch/leportsx/fOr8IJyVIX9&amp;ei=TyqeVYCIK4r38QXRiIDoCA&amp;bvm=bv.96952980,d.dGc&amp;psig=AFQjCNHI4wFEzXofQFTR3xc4Mbaxrvc2GA&amp;ust=1436515102514314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66121" y="4750692"/>
            <a:ext cx="5724939" cy="9048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19100" indent="-419100" algn="ctr" eaLnBrk="0" latinLnBrk="0" hangingPunct="0">
              <a:spcBef>
                <a:spcPct val="20000"/>
              </a:spcBef>
              <a:buClr>
                <a:srgbClr val="FF6202"/>
              </a:buClr>
              <a:buSzPct val="120000"/>
            </a:pPr>
            <a:r>
              <a:rPr kumimoji="0" lang="ko-KR" altLang="en-US" sz="2400" kern="0" dirty="0" smtClean="0">
                <a:solidFill>
                  <a:srgbClr val="043B72"/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김경록 </a:t>
            </a:r>
            <a:endParaRPr kumimoji="0" lang="en-US" altLang="ko-KR" sz="2400" kern="0" dirty="0" smtClean="0">
              <a:solidFill>
                <a:srgbClr val="043B72"/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  <a:p>
            <a:pPr marL="419100" indent="-419100" algn="ctr" eaLnBrk="0" latinLnBrk="0" hangingPunct="0">
              <a:spcBef>
                <a:spcPct val="20000"/>
              </a:spcBef>
              <a:buClr>
                <a:srgbClr val="FF6202"/>
              </a:buClr>
              <a:buSzPct val="120000"/>
            </a:pPr>
            <a:r>
              <a:rPr kumimoji="0" lang="ko-KR" altLang="en-US" sz="2400" kern="0" dirty="0" err="1" smtClean="0">
                <a:solidFill>
                  <a:srgbClr val="043B72"/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미래에셋은퇴연구소장</a:t>
            </a:r>
            <a:endParaRPr kumimoji="0" lang="ko-KR" altLang="en-US" sz="2400" kern="0" dirty="0" smtClean="0">
              <a:solidFill>
                <a:srgbClr val="043B72"/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5" name="직사각형 3"/>
          <p:cNvSpPr>
            <a:spLocks noChangeArrowheads="1"/>
          </p:cNvSpPr>
          <p:nvPr/>
        </p:nvSpPr>
        <p:spPr bwMode="auto">
          <a:xfrm>
            <a:off x="497506" y="6262805"/>
            <a:ext cx="6660740" cy="451560"/>
          </a:xfrm>
          <a:prstGeom prst="rect">
            <a:avLst/>
          </a:prstGeom>
          <a:noFill/>
          <a:ln w="6350" algn="ctr">
            <a:noFill/>
            <a:round/>
            <a:headEnd/>
            <a:tailEnd/>
          </a:ln>
        </p:spPr>
        <p:txBody>
          <a:bodyPr lIns="36000" tIns="36000" rIns="36000" bIns="36000"/>
          <a:lstStyle/>
          <a:p>
            <a:pPr latinLnBrk="0"/>
            <a:r>
              <a:rPr lang="en-US" altLang="ko-KR" sz="800" dirty="0" smtClean="0">
                <a:solidFill>
                  <a:srgbClr val="FF6600"/>
                </a:solidFill>
              </a:rPr>
              <a:t>Copyright ⓒ 2013 by MIRAEASSET RETIREMENT INSTITUTE</a:t>
            </a:r>
          </a:p>
          <a:p>
            <a:pPr latinLnBrk="0"/>
            <a:r>
              <a:rPr lang="en-US" altLang="ko-KR" sz="800" dirty="0" smtClean="0">
                <a:solidFill>
                  <a:srgbClr val="FF6600"/>
                </a:solidFill>
              </a:rPr>
              <a:t>No part of this publication may be reproduced, stored in a retrieval system, or transmitted in any form or by any means – electronic, mechanical, photocopied, recording, or otherwise – without the permission of MIRAEASSET SECURITIES CO.,LTD.</a:t>
            </a:r>
          </a:p>
        </p:txBody>
      </p:sp>
      <p:pic>
        <p:nvPicPr>
          <p:cNvPr id="30721" name="Picture 1" descr="C:\Documents and Settings\MALIFE\바탕 화면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9904" y="6063298"/>
            <a:ext cx="1805680" cy="593534"/>
          </a:xfrm>
          <a:prstGeom prst="rect">
            <a:avLst/>
          </a:prstGeom>
          <a:noFill/>
        </p:spPr>
      </p:pic>
      <p:sp>
        <p:nvSpPr>
          <p:cNvPr id="6" name="제목 6"/>
          <p:cNvSpPr txBox="1">
            <a:spLocks/>
          </p:cNvSpPr>
          <p:nvPr/>
        </p:nvSpPr>
        <p:spPr>
          <a:xfrm>
            <a:off x="704528" y="764704"/>
            <a:ext cx="6823786" cy="1265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취약계층 </a:t>
            </a:r>
            <a:r>
              <a:rPr kumimoji="0" lang="ko-KR" alt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베이비부머의</a:t>
            </a:r>
            <a:r>
              <a:rPr kumimoji="0" lang="ko-KR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 </a:t>
            </a:r>
            <a:endParaRPr kumimoji="0" lang="en-US" altLang="ko-KR" sz="36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 pitchFamily="34" charset="0"/>
              </a:rPr>
              <a:t>노후준비 실태와 정책과제</a:t>
            </a:r>
            <a:r>
              <a:rPr kumimoji="0" lang="en-US" altLang="ko-K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 pitchFamily="34" charset="0"/>
              </a:rPr>
              <a:t/>
            </a:r>
            <a:br>
              <a:rPr kumimoji="0" lang="en-US" altLang="ko-K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Arial" pitchFamily="34" charset="0"/>
              </a:rPr>
            </a:br>
            <a:endParaRPr kumimoji="0" lang="ko-KR" altLang="en-US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2500" y="241484"/>
            <a:ext cx="909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defRPr/>
            </a:pPr>
            <a:r>
              <a:rPr lang="ko-KR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베이비부머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중산층</a:t>
            </a:r>
            <a:r>
              <a:rPr lang="en-US" altLang="ko-KR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, </a:t>
            </a:r>
            <a:r>
              <a:rPr lang="ko-KR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번지점프대에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서다</a:t>
            </a:r>
            <a:r>
              <a:rPr lang="en-US" altLang="ko-KR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endParaRPr lang="ko-KR" altLang="en-US" sz="28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2211388" y="323850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" name="Picture 2" descr="http://dn-l1-story.kakao.co.kr/dn/CDqYF/hydFMGRmqX/TSXVmGWk1SrH0Ons7fFSpk/img_l.jpg?width=1920&amp;height=119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8624" y="1700808"/>
            <a:ext cx="6696744" cy="41642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0065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5"/>
          <p:cNvSpPr txBox="1">
            <a:spLocks/>
          </p:cNvSpPr>
          <p:nvPr/>
        </p:nvSpPr>
        <p:spPr>
          <a:xfrm>
            <a:off x="344488" y="1340768"/>
            <a:ext cx="9196267" cy="48245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베이비부머</a:t>
            </a: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중산층에서 은퇴 후 빈곤층 추락 방지</a:t>
            </a:r>
            <a:endParaRPr kumimoji="0" lang="en-US" altLang="ko-KR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tabLst/>
              <a:defRPr/>
            </a:pPr>
            <a:r>
              <a:rPr kumimoji="0" lang="en-US" altLang="ko-KR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  - 3</a:t>
            </a:r>
            <a:r>
              <a:rPr kumimoji="0" lang="ko-KR" altLang="en-US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층 연금</a:t>
            </a:r>
            <a:endParaRPr kumimoji="0" lang="en-US" altLang="ko-KR" b="1" kern="0" dirty="0" smtClean="0">
              <a:solidFill>
                <a:srgbClr val="043B7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tabLst/>
              <a:defRPr/>
            </a:pPr>
            <a:r>
              <a:rPr kumimoji="0" lang="en-US" altLang="ko-KR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- </a:t>
            </a:r>
            <a:r>
              <a:rPr kumimoji="0" lang="ko-KR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주택연금 활용</a:t>
            </a:r>
            <a:endParaRPr kumimoji="0" lang="en-US" altLang="ko-KR" b="1" i="0" u="none" strike="noStrike" kern="0" cap="none" spc="0" normalizeH="0" baseline="0" noProof="0" dirty="0" smtClean="0">
              <a:ln>
                <a:noFill/>
              </a:ln>
              <a:solidFill>
                <a:srgbClr val="043B7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tabLst/>
              <a:defRPr/>
            </a:pPr>
            <a:r>
              <a:rPr kumimoji="0" lang="en-US" altLang="ko-KR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kumimoji="0" lang="ko-KR" altLang="en-US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비용 관리</a:t>
            </a:r>
            <a:endParaRPr kumimoji="0" lang="en-US" altLang="ko-KR" b="1" kern="0" dirty="0" smtClean="0">
              <a:solidFill>
                <a:srgbClr val="043B7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tabLst/>
              <a:defRPr/>
            </a:pPr>
            <a:r>
              <a:rPr kumimoji="0" lang="en-US" altLang="ko-KR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- </a:t>
            </a:r>
            <a:r>
              <a:rPr kumimoji="0" lang="ko-KR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생애설계교육</a:t>
            </a:r>
            <a:endParaRPr kumimoji="0" lang="en-US" altLang="ko-KR" b="1" i="0" u="none" strike="noStrike" kern="0" cap="none" spc="0" normalizeH="0" baseline="0" noProof="0" dirty="0" smtClean="0">
              <a:ln>
                <a:noFill/>
              </a:ln>
              <a:solidFill>
                <a:srgbClr val="043B7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퇴직연금</a:t>
            </a: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근로자에 대한 인센티브 </a:t>
            </a: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(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독일 </a:t>
            </a:r>
            <a:r>
              <a:rPr kumimoji="0" lang="ko-KR" alt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리스터</a:t>
            </a: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제도</a:t>
            </a: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)</a:t>
            </a:r>
            <a:endParaRPr kumimoji="0" lang="en-US" altLang="ko-KR" sz="2800" b="1" kern="0" dirty="0" smtClean="0">
              <a:solidFill>
                <a:srgbClr val="043B7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tabLst/>
              <a:defRPr/>
            </a:pPr>
            <a:r>
              <a:rPr kumimoji="0" lang="en-US" altLang="ko-KR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 - </a:t>
            </a:r>
            <a:r>
              <a:rPr kumimoji="0" lang="ko-KR" altLang="en-US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비정규직</a:t>
            </a:r>
            <a:r>
              <a:rPr kumimoji="0" lang="ko-KR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근로자</a:t>
            </a:r>
            <a:endParaRPr kumimoji="0" lang="en-US" altLang="ko-KR" b="1" i="0" u="none" strike="noStrike" kern="0" cap="none" spc="0" normalizeH="0" baseline="0" noProof="0" dirty="0" smtClean="0">
              <a:ln>
                <a:noFill/>
              </a:ln>
              <a:solidFill>
                <a:srgbClr val="043B7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소득 증가를 위한 직업 재교육 강화</a:t>
            </a:r>
            <a:endParaRPr kumimoji="0" lang="en-US" altLang="ko-KR" sz="2800" b="1" i="0" u="none" strike="noStrike" kern="0" cap="none" spc="0" normalizeH="0" baseline="0" noProof="0" dirty="0" smtClean="0">
              <a:ln>
                <a:noFill/>
              </a:ln>
              <a:solidFill>
                <a:srgbClr val="043B7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tabLst/>
              <a:defRPr/>
            </a:pPr>
            <a:r>
              <a:rPr kumimoji="0" lang="en-US" altLang="ko-KR" sz="2800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en-US" altLang="ko-KR" sz="1900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900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연금겸업 라이프스타일</a:t>
            </a:r>
            <a:endParaRPr kumimoji="0" lang="en-US" altLang="ko-KR" sz="1900" b="1" kern="0" dirty="0" smtClean="0">
              <a:solidFill>
                <a:srgbClr val="043B7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tabLst/>
              <a:defRPr/>
            </a:pPr>
            <a:r>
              <a:rPr kumimoji="0" lang="en-US" altLang="ko-KR" sz="1900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   - </a:t>
            </a:r>
            <a:r>
              <a:rPr kumimoji="0" lang="ko-KR" altLang="en-US" sz="1900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시니어</a:t>
            </a:r>
            <a:r>
              <a:rPr kumimoji="0" lang="en-US" altLang="ko-KR" sz="1900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900" b="1" kern="0" dirty="0" smtClean="0">
                <a:solidFill>
                  <a:srgbClr val="043B72"/>
                </a:solidFill>
                <a:latin typeface="맑은 고딕" pitchFamily="50" charset="-127"/>
                <a:ea typeface="맑은 고딕" pitchFamily="50" charset="-127"/>
              </a:rPr>
              <a:t>일자리 창출 </a:t>
            </a:r>
            <a:endParaRPr kumimoji="0" lang="en-US" altLang="ko-KR" sz="1900" b="1" kern="0" dirty="0" smtClean="0">
              <a:solidFill>
                <a:srgbClr val="043B72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buFont typeface="Arial" pitchFamily="34" charset="0"/>
              <a:buChar char="•"/>
              <a:tabLst/>
              <a:defRPr/>
            </a:pPr>
            <a:r>
              <a:rPr kumimoji="0" lang="ko-KR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43B7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평생교육 시스템 강화</a:t>
            </a:r>
            <a:endParaRPr kumimoji="0" lang="en-US" altLang="ko-KR" sz="2800" b="1" i="0" u="none" strike="noStrike" kern="0" cap="none" spc="0" normalizeH="0" baseline="0" noProof="0" dirty="0" smtClean="0">
              <a:ln>
                <a:noFill/>
              </a:ln>
              <a:solidFill>
                <a:srgbClr val="043B7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269875" marR="0" lvl="0" indent="-2698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202"/>
              </a:buClr>
              <a:buSzPct val="120000"/>
              <a:buFont typeface="Arial" pitchFamily="34" charset="0"/>
              <a:buChar char="•"/>
              <a:tabLst/>
              <a:defRPr/>
            </a:pPr>
            <a:endParaRPr kumimoji="0" lang="ko-KR" altLang="en-US" sz="2800" b="1" i="0" u="none" strike="noStrike" kern="0" cap="none" spc="0" normalizeH="0" baseline="0" noProof="0" dirty="0">
              <a:ln>
                <a:noFill/>
              </a:ln>
              <a:solidFill>
                <a:srgbClr val="043B7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6496" y="18864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defRPr/>
            </a:pPr>
            <a:r>
              <a:rPr lang="ko-KR" altLang="en-US" sz="36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정책 과제 및 시사점</a:t>
            </a:r>
            <a:endParaRPr lang="ko-KR" altLang="en-US" sz="36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89944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6536" y="213285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defRPr/>
            </a:pPr>
            <a:r>
              <a:rPr lang="ko-KR" altLang="en-US" sz="40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 </a:t>
            </a:r>
            <a:r>
              <a:rPr lang="ko-KR" altLang="en-US" sz="4000" b="1" dirty="0" err="1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베이비부머</a:t>
            </a:r>
            <a:r>
              <a:rPr lang="ko-KR" altLang="en-US" sz="40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세대의 노후 준비 실태</a:t>
            </a:r>
            <a:endParaRPr lang="ko-KR" altLang="en-US" sz="40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672" y="3573016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buFont typeface="Wingdings" pitchFamily="2" charset="2"/>
              <a:buChar char="ü"/>
              <a:defRPr/>
            </a:pPr>
            <a:r>
              <a:rPr lang="en-US" altLang="ko-KR" sz="36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 </a:t>
            </a:r>
            <a:r>
              <a:rPr lang="ko-KR" altLang="en-US" sz="36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취약계층의 범위는</a:t>
            </a:r>
            <a:r>
              <a:rPr lang="en-US" altLang="ko-KR" sz="36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?</a:t>
            </a:r>
            <a:endParaRPr lang="ko-KR" altLang="en-US" sz="36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89944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833475-030D-4346-819F-A7EF5C3619F4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13"/>
          </p:nvPr>
        </p:nvSpPr>
        <p:spPr>
          <a:xfrm>
            <a:off x="437253" y="1431996"/>
            <a:ext cx="6747995" cy="3509172"/>
          </a:xfrm>
        </p:spPr>
        <p:txBody>
          <a:bodyPr>
            <a:normAutofit/>
          </a:bodyPr>
          <a:lstStyle/>
          <a:p>
            <a:pPr marL="269875" indent="-269875">
              <a:buFont typeface="Arial" pitchFamily="34" charset="0"/>
              <a:buChar char="•"/>
            </a:pPr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외환위기</a:t>
            </a:r>
            <a:r>
              <a:rPr lang="en-US" altLang="ko-KR" sz="28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글로벌 금융위기</a:t>
            </a:r>
            <a:endParaRPr lang="en-US" altLang="ko-KR" sz="2800" dirty="0" smtClean="0">
              <a:latin typeface="맑은 고딕" pitchFamily="50" charset="-127"/>
              <a:ea typeface="맑은 고딕" pitchFamily="50" charset="-127"/>
            </a:endParaRPr>
          </a:p>
          <a:p>
            <a:pPr marL="269875" indent="-269875">
              <a:buFont typeface="Arial" pitchFamily="34" charset="0"/>
              <a:buChar char="•"/>
            </a:pPr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조기퇴직</a:t>
            </a:r>
            <a:endParaRPr lang="en-US" altLang="ko-KR" sz="2800" dirty="0" smtClean="0">
              <a:latin typeface="맑은 고딕" pitchFamily="50" charset="-127"/>
              <a:ea typeface="맑은 고딕" pitchFamily="50" charset="-127"/>
            </a:endParaRPr>
          </a:p>
          <a:p>
            <a:pPr marL="269875" indent="-269875">
              <a:buFont typeface="Arial" pitchFamily="34" charset="0"/>
              <a:buChar char="•"/>
            </a:pPr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임금 </a:t>
            </a:r>
            <a:r>
              <a:rPr lang="ko-KR" altLang="en-US" sz="2800" dirty="0" err="1" smtClean="0">
                <a:latin typeface="맑은 고딕" pitchFamily="50" charset="-127"/>
                <a:ea typeface="맑은 고딕" pitchFamily="50" charset="-127"/>
              </a:rPr>
              <a:t>피크제</a:t>
            </a:r>
            <a:endParaRPr lang="en-US" altLang="ko-KR" sz="2800" dirty="0" smtClean="0">
              <a:latin typeface="맑은 고딕" pitchFamily="50" charset="-127"/>
              <a:ea typeface="맑은 고딕" pitchFamily="50" charset="-127"/>
            </a:endParaRPr>
          </a:p>
          <a:p>
            <a:pPr marL="269875" indent="-269875">
              <a:buFont typeface="Arial" pitchFamily="34" charset="0"/>
              <a:buChar char="•"/>
            </a:pPr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자녀 교육비</a:t>
            </a:r>
            <a:endParaRPr lang="en-US" altLang="ko-KR" sz="2800" dirty="0" smtClean="0">
              <a:latin typeface="맑은 고딕" pitchFamily="50" charset="-127"/>
              <a:ea typeface="맑은 고딕" pitchFamily="50" charset="-127"/>
            </a:endParaRPr>
          </a:p>
          <a:p>
            <a:pPr marL="269875" indent="-269875">
              <a:buFont typeface="Arial" pitchFamily="34" charset="0"/>
              <a:buChar char="•"/>
            </a:pPr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낀 세대</a:t>
            </a:r>
            <a:endParaRPr lang="en-US" altLang="ko-KR" sz="2800" dirty="0" smtClean="0">
              <a:latin typeface="맑은 고딕" pitchFamily="50" charset="-127"/>
              <a:ea typeface="맑은 고딕" pitchFamily="50" charset="-127"/>
            </a:endParaRPr>
          </a:p>
          <a:p>
            <a:pPr marL="269875" indent="-269875">
              <a:buFont typeface="Arial" pitchFamily="34" charset="0"/>
              <a:buChar char="•"/>
            </a:pPr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은퇴창업 실패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2500" y="241484"/>
            <a:ext cx="909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defRPr/>
            </a:pPr>
            <a:r>
              <a:rPr lang="ko-KR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베이비부머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</a:t>
            </a:r>
            <a:r>
              <a:rPr lang="en-US" altLang="ko-KR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Cohort</a:t>
            </a:r>
            <a:endParaRPr lang="ko-KR" altLang="en-US" sz="28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2500" y="241484"/>
            <a:ext cx="909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defRPr/>
            </a:pP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은퇴 이후 중산층의 빈곤층으로 </a:t>
            </a:r>
            <a:r>
              <a:rPr lang="ko-KR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하방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이동 심각</a:t>
            </a:r>
            <a:endParaRPr lang="ko-KR" altLang="en-US" sz="28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2389" y="2282798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도표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1&gt;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2004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~ 2010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년 소득계층 이동 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92560" y="5746500"/>
            <a:ext cx="4953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400" dirty="0" smtClean="0"/>
              <a:t>자료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보험연구원</a:t>
            </a:r>
            <a:endParaRPr lang="ko-KR" altLang="en-US" sz="1400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42531454"/>
              </p:ext>
            </p:extLst>
          </p:nvPr>
        </p:nvGraphicFramePr>
        <p:xfrm>
          <a:off x="1064568" y="3684838"/>
          <a:ext cx="3268588" cy="19823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15731"/>
                <a:gridCol w="2252857"/>
              </a:tblGrid>
              <a:tr h="5029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구분</a:t>
                      </a:r>
                      <a:endParaRPr lang="ko-KR" altLang="en-US" sz="16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50~65</a:t>
                      </a:r>
                      <a:r>
                        <a:rPr lang="ko-KR" altLang="en-US" sz="1600" dirty="0" smtClean="0"/>
                        <a:t>세 가구</a:t>
                      </a:r>
                      <a:endParaRPr lang="ko-KR" altLang="en-US" sz="16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</a:tr>
              <a:tr h="47361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빈곤</a:t>
                      </a:r>
                      <a:endParaRPr lang="ko-KR" altLang="en-US" sz="16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720</a:t>
                      </a:r>
                      <a:endParaRPr lang="ko-KR" altLang="en-US" sz="16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</a:tr>
              <a:tr h="5029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중위</a:t>
                      </a:r>
                      <a:endParaRPr lang="ko-KR" altLang="en-US" sz="20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866</a:t>
                      </a:r>
                      <a:endParaRPr lang="ko-KR" altLang="en-US" sz="20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</a:tr>
              <a:tr h="50290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상위</a:t>
                      </a:r>
                      <a:endParaRPr lang="ko-KR" altLang="en-US" sz="16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216</a:t>
                      </a:r>
                      <a:endParaRPr lang="ko-KR" altLang="en-US" sz="16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6" name="직사각형 45"/>
          <p:cNvSpPr/>
          <p:nvPr/>
        </p:nvSpPr>
        <p:spPr>
          <a:xfrm>
            <a:off x="1080440" y="3036764"/>
            <a:ext cx="3252959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2004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endParaRPr lang="en-US" altLang="ko-KR" sz="20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87460784"/>
              </p:ext>
            </p:extLst>
          </p:nvPr>
        </p:nvGraphicFramePr>
        <p:xfrm>
          <a:off x="5356820" y="3684838"/>
          <a:ext cx="3268588" cy="19823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15731"/>
                <a:gridCol w="2252857"/>
              </a:tblGrid>
              <a:tr h="49728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구분</a:t>
                      </a:r>
                      <a:endParaRPr lang="ko-KR" altLang="en-US" sz="16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</a:tr>
              <a:tr h="4904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빈곤</a:t>
                      </a:r>
                      <a:endParaRPr lang="ko-KR" altLang="en-US" sz="20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458(52.9%)</a:t>
                      </a:r>
                      <a:endParaRPr lang="ko-KR" altLang="en-US" sz="20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</a:tr>
              <a:tr h="49728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중위</a:t>
                      </a:r>
                      <a:endParaRPr lang="ko-KR" altLang="en-US" sz="20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/>
                        <a:t>390(45.0%)</a:t>
                      </a:r>
                      <a:endParaRPr lang="ko-KR" altLang="en-US" sz="20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</a:tr>
              <a:tr h="49728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상위</a:t>
                      </a:r>
                      <a:endParaRPr lang="ko-KR" altLang="en-US" sz="20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/>
                        <a:t>18(2.1%)</a:t>
                      </a:r>
                      <a:endParaRPr lang="ko-KR" altLang="en-US" sz="2000" b="1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" name="직사각형 50"/>
          <p:cNvSpPr/>
          <p:nvPr/>
        </p:nvSpPr>
        <p:spPr>
          <a:xfrm>
            <a:off x="5356820" y="3036764"/>
            <a:ext cx="3252959" cy="40011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2010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endParaRPr lang="en-US" altLang="ko-KR" sz="20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" name="직사각형 51"/>
          <p:cNvSpPr/>
          <p:nvPr/>
        </p:nvSpPr>
        <p:spPr bwMode="auto">
          <a:xfrm>
            <a:off x="1080440" y="4659062"/>
            <a:ext cx="3252959" cy="504056"/>
          </a:xfrm>
          <a:prstGeom prst="rect">
            <a:avLst/>
          </a:prstGeom>
          <a:noFill/>
          <a:ln w="3810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5" name="왼쪽 중괄호 54"/>
          <p:cNvSpPr/>
          <p:nvPr/>
        </p:nvSpPr>
        <p:spPr bwMode="auto">
          <a:xfrm>
            <a:off x="4601593" y="3722958"/>
            <a:ext cx="495424" cy="1944216"/>
          </a:xfrm>
          <a:prstGeom prst="leftBrace">
            <a:avLst>
              <a:gd name="adj1" fmla="val 50251"/>
              <a:gd name="adj2" fmla="val 61415"/>
            </a:avLst>
          </a:prstGeom>
          <a:noFill/>
          <a:ln w="3810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52500" y="1124744"/>
            <a:ext cx="9181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buFont typeface="Arial" pitchFamily="34" charset="0"/>
              <a:buChar char="•"/>
              <a:defRPr/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노후보장 패널조사를 이용하여 소득계층별 이동 현황을 분석한 결과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/>
            </a:r>
            <a:b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</a:b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2004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년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50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세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~65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세 가구 중 중산층에 속했던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866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가구 중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2010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년에는 빈곤층으로 분류된 가구의 비중이 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52.9%</a:t>
            </a: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에 달했음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89944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2500" y="241484"/>
            <a:ext cx="909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defRPr/>
            </a:pPr>
            <a:r>
              <a:rPr lang="en-US" altLang="ko-KR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50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대 대비 </a:t>
            </a:r>
            <a:r>
              <a:rPr lang="en-US" altLang="ko-KR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60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대 </a:t>
            </a:r>
            <a:r>
              <a:rPr lang="en-US" altLang="ko-KR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70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대 가구의 수입이 </a:t>
            </a:r>
            <a:r>
              <a:rPr lang="ko-KR" altLang="en-US" sz="2800" b="1" dirty="0" err="1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큰폭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하락</a:t>
            </a:r>
            <a:endParaRPr lang="ko-KR" altLang="en-US" sz="28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43895027"/>
              </p:ext>
            </p:extLst>
          </p:nvPr>
        </p:nvGraphicFramePr>
        <p:xfrm>
          <a:off x="1352600" y="1845904"/>
          <a:ext cx="7416823" cy="4535424"/>
        </p:xfrm>
        <a:graphic>
          <a:graphicData uri="http://schemas.openxmlformats.org/drawingml/2006/table">
            <a:tbl>
              <a:tblPr/>
              <a:tblGrid>
                <a:gridCol w="1290730"/>
                <a:gridCol w="1076398"/>
                <a:gridCol w="1021300"/>
                <a:gridCol w="1021300"/>
                <a:gridCol w="1002365"/>
                <a:gridCol w="1002365"/>
                <a:gridCol w="1002365"/>
              </a:tblGrid>
              <a:tr h="31885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구 분</a:t>
                      </a:r>
                    </a:p>
                  </a:txBody>
                  <a:tcPr anchor="ctr">
                    <a:lnL>
                      <a:noFill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50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대 </a:t>
                      </a:r>
                      <a:endParaRPr lang="ko-KR" altLang="en-US" sz="1600" b="1">
                        <a:solidFill>
                          <a:srgbClr val="000000"/>
                        </a:solidFill>
                        <a:effectLst/>
                        <a:latin typeface="돋움"/>
                      </a:endParaRPr>
                    </a:p>
                  </a:txBody>
                  <a:tcPr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60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대</a:t>
                      </a:r>
                      <a:endParaRPr lang="ko-KR" altLang="en-US" sz="1600" b="1">
                        <a:solidFill>
                          <a:srgbClr val="000000"/>
                        </a:solidFill>
                        <a:effectLst/>
                        <a:latin typeface="돋움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70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돋움"/>
                          <a:ea typeface="돋움"/>
                        </a:rPr>
                        <a:t>대 이상</a:t>
                      </a:r>
                      <a:endParaRPr lang="ko-KR" altLang="en-US" sz="1600" b="1">
                        <a:solidFill>
                          <a:srgbClr val="000000"/>
                        </a:solidFill>
                        <a:effectLst/>
                        <a:latin typeface="돋움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562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가계수입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만원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가계수입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만원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600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50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 가구 대비 증감률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(%)</a:t>
                      </a:r>
                      <a:endParaRPr lang="ko-KR" altLang="en-US" sz="160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가계수입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만원</a:t>
                      </a:r>
                      <a:r>
                        <a:rPr lang="en-US" altLang="ko-KR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60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60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 가구 대비 증감률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(%)</a:t>
                      </a:r>
                      <a:endParaRPr lang="ko-KR" altLang="en-US" sz="160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50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 가구 대비 증감률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(%)</a:t>
                      </a:r>
                      <a:endParaRPr lang="ko-KR" altLang="en-US" sz="160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분위</a:t>
                      </a:r>
                    </a:p>
                  </a:txBody>
                  <a:tcPr anchor="ctr">
                    <a:lnL>
                      <a:noFill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896 </a:t>
                      </a:r>
                    </a:p>
                  </a:txBody>
                  <a:tcPr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659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- 26.5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442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- 33.0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- 50.7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분위</a:t>
                      </a:r>
                    </a:p>
                  </a:txBody>
                  <a:tcPr anchor="ctr">
                    <a:lnL>
                      <a:noFill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518 </a:t>
                      </a:r>
                    </a:p>
                  </a:txBody>
                  <a:tcPr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343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- 33.8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164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- 52.1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- 68.3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ko-KR" altLang="en-US" sz="1600" b="1" dirty="0" err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분위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>
                      <a:noFill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370 </a:t>
                      </a:r>
                    </a:p>
                  </a:txBody>
                  <a:tcPr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220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- 40.7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103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- 53.3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- 72.3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분위</a:t>
                      </a:r>
                    </a:p>
                  </a:txBody>
                  <a:tcPr anchor="ctr">
                    <a:lnL>
                      <a:noFill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252 </a:t>
                      </a:r>
                    </a:p>
                  </a:txBody>
                  <a:tcPr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132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- 47.6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63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- 52.1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- 74.9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분위</a:t>
                      </a:r>
                    </a:p>
                  </a:txBody>
                  <a:tcPr anchor="ctr">
                    <a:lnL>
                      <a:noFill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122 </a:t>
                      </a:r>
                    </a:p>
                  </a:txBody>
                  <a:tcPr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57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- 53.4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32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- 43.7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- 73.8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4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평 균</a:t>
                      </a:r>
                    </a:p>
                  </a:txBody>
                  <a:tcPr anchor="ctr">
                    <a:lnL>
                      <a:noFill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441 </a:t>
                      </a:r>
                    </a:p>
                  </a:txBody>
                  <a:tcPr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282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- 36.0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154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-45.4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- 65.1 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1280592" y="6334780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/>
              <a:t>주 </a:t>
            </a:r>
            <a:r>
              <a:rPr lang="en-US" altLang="ko-KR" sz="1400" dirty="0"/>
              <a:t>: </a:t>
            </a:r>
            <a:r>
              <a:rPr lang="ko-KR" altLang="en-US" sz="1400" dirty="0"/>
              <a:t>가계수입은 각 </a:t>
            </a:r>
            <a:r>
              <a:rPr lang="ko-KR" altLang="en-US" sz="1400" dirty="0" err="1"/>
              <a:t>분위별</a:t>
            </a:r>
            <a:r>
              <a:rPr lang="ko-KR" altLang="en-US" sz="1400" dirty="0"/>
              <a:t> 평균치임</a:t>
            </a:r>
            <a:r>
              <a:rPr lang="en-US" altLang="ko-KR" sz="1400" dirty="0"/>
              <a:t>.</a:t>
            </a:r>
            <a:r>
              <a:rPr lang="ko-KR" altLang="en-US" sz="1400" dirty="0"/>
              <a:t>자료</a:t>
            </a:r>
            <a:r>
              <a:rPr lang="en-US" altLang="ko-KR" sz="1400" dirty="0"/>
              <a:t>: </a:t>
            </a:r>
            <a:endParaRPr lang="en-US" altLang="ko-KR" sz="1400" dirty="0" smtClean="0"/>
          </a:p>
          <a:p>
            <a:r>
              <a:rPr lang="ko-KR" altLang="en-US" sz="1400" dirty="0" smtClean="0"/>
              <a:t>통계청 </a:t>
            </a:r>
            <a:r>
              <a:rPr lang="ko-KR" altLang="en-US" sz="1400" dirty="0"/>
              <a:t>가계동향조사</a:t>
            </a:r>
            <a:r>
              <a:rPr lang="en-US" altLang="ko-KR" sz="1400" dirty="0"/>
              <a:t>(2012</a:t>
            </a:r>
            <a:r>
              <a:rPr lang="ko-KR" altLang="en-US" sz="1400" dirty="0"/>
              <a:t>년</a:t>
            </a:r>
            <a:r>
              <a:rPr lang="en-US" altLang="ko-KR" sz="1400" dirty="0"/>
              <a:t>)</a:t>
            </a:r>
            <a:r>
              <a:rPr lang="ko-KR" altLang="en-US" sz="1400" dirty="0"/>
              <a:t>를 바탕으로 </a:t>
            </a:r>
            <a:r>
              <a:rPr lang="ko-KR" altLang="en-US" sz="1400" dirty="0" err="1"/>
              <a:t>미래에셋은퇴연구소</a:t>
            </a:r>
            <a:r>
              <a:rPr lang="ko-KR" altLang="en-US" sz="1400" dirty="0"/>
              <a:t> 작성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049016" y="1556792"/>
            <a:ext cx="71443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도표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&gt; 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가구주 연령대별 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‧ 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계층별 평균 가계수입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500" y="1124744"/>
            <a:ext cx="9091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buFont typeface="Arial" pitchFamily="34" charset="0"/>
              <a:buChar char="•"/>
              <a:defRPr/>
            </a:pPr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저소득층의 소득 감소폭이 더 큼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13567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776536" y="1628800"/>
            <a:ext cx="81229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도표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&gt; 60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대 이상은퇴자 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가구의 근로 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․ 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사업소득 하락 대비 기타 가계수입원 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49385080"/>
              </p:ext>
            </p:extLst>
          </p:nvPr>
        </p:nvGraphicFramePr>
        <p:xfrm>
          <a:off x="1856656" y="1772815"/>
          <a:ext cx="6192688" cy="3312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28464" y="4221088"/>
            <a:ext cx="2088232" cy="720080"/>
          </a:xfrm>
          <a:prstGeom prst="rect">
            <a:avLst/>
          </a:prstGeom>
          <a:solidFill>
            <a:sysClr val="window" lastClr="FFFFFF"/>
          </a:solidFill>
          <a:ln w="9525" cmpd="sng">
            <a:noFill/>
          </a:ln>
          <a:effectLst/>
        </p:spPr>
        <p:txBody>
          <a:bodyPr wrap="square" lIns="0" tIns="0" rIns="0" bIns="0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50</a:t>
            </a: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대 가구 대비 근로 </a:t>
            </a:r>
            <a:r>
              <a:rPr kumimoji="0" lang="en-US" altLang="ko-KR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· </a:t>
            </a: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사업소득</a:t>
            </a:r>
            <a:r>
              <a:rPr kumimoji="0" lang="en-US" altLang="ko-KR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/>
            </a:r>
            <a:br>
              <a:rPr kumimoji="0" lang="en-US" altLang="ko-KR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</a:b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 </a:t>
            </a:r>
            <a:r>
              <a:rPr kumimoji="0" lang="ko-KR" altLang="en-US" sz="1600" b="0" i="0" u="none" strike="noStrike" kern="0" cap="none" spc="-3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축소액</a:t>
            </a:r>
            <a:endParaRPr kumimoji="0" lang="ko-KR" altLang="en-US" sz="1600" b="0" i="0" u="none" strike="noStrike" kern="0" cap="none" spc="-3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0" name="TextBox 18"/>
          <p:cNvSpPr txBox="1"/>
          <p:nvPr/>
        </p:nvSpPr>
        <p:spPr>
          <a:xfrm>
            <a:off x="3224673" y="3143952"/>
            <a:ext cx="1423679" cy="349162"/>
          </a:xfrm>
          <a:prstGeom prst="rect">
            <a:avLst/>
          </a:prstGeom>
          <a:solidFill>
            <a:sysClr val="window" lastClr="FFFFFF"/>
          </a:solidFill>
          <a:ln w="9525" cmpd="sng">
            <a:noFill/>
          </a:ln>
          <a:effectLst/>
        </p:spPr>
        <p:txBody>
          <a:bodyPr wrap="square" lIns="0" tIns="0" rIns="0" bIns="0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연금소득</a:t>
            </a:r>
            <a:r>
              <a:rPr kumimoji="0" lang="en-US" altLang="ko-KR" sz="1600" b="0" i="0" u="none" strike="noStrike" kern="0" cap="none" spc="-3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1)</a:t>
            </a:r>
          </a:p>
        </p:txBody>
      </p:sp>
      <p:sp>
        <p:nvSpPr>
          <p:cNvPr id="11" name="TextBox 20"/>
          <p:cNvSpPr txBox="1"/>
          <p:nvPr/>
        </p:nvSpPr>
        <p:spPr>
          <a:xfrm>
            <a:off x="6753200" y="3122276"/>
            <a:ext cx="1440160" cy="522748"/>
          </a:xfrm>
          <a:prstGeom prst="rect">
            <a:avLst/>
          </a:prstGeom>
          <a:solidFill>
            <a:sysClr val="window" lastClr="FFFFFF"/>
          </a:solidFill>
          <a:ln w="9525" cmpd="sng">
            <a:noFill/>
          </a:ln>
          <a:effectLst/>
        </p:spPr>
        <p:txBody>
          <a:bodyPr wrap="square" lIns="0" tIns="0" rIns="0" bIns="0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이전소득</a:t>
            </a:r>
            <a:r>
              <a:rPr kumimoji="0" lang="en-US" altLang="ko-KR" sz="1600" b="0" i="0" u="none" strike="noStrike" kern="0" cap="none" spc="-3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4)</a:t>
            </a:r>
          </a:p>
        </p:txBody>
      </p:sp>
      <p:sp>
        <p:nvSpPr>
          <p:cNvPr id="12" name="TextBox 21"/>
          <p:cNvSpPr txBox="1"/>
          <p:nvPr/>
        </p:nvSpPr>
        <p:spPr>
          <a:xfrm>
            <a:off x="4334375" y="3069316"/>
            <a:ext cx="1438458" cy="585570"/>
          </a:xfrm>
          <a:prstGeom prst="rect">
            <a:avLst/>
          </a:prstGeom>
          <a:solidFill>
            <a:sysClr val="window" lastClr="FFFFFF"/>
          </a:solidFill>
          <a:ln w="9525" cmpd="sng">
            <a:noFill/>
          </a:ln>
          <a:effectLst/>
        </p:spPr>
        <p:txBody>
          <a:bodyPr wrap="square" lIns="0" tIns="72000" rIns="0" bIns="0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재산소득</a:t>
            </a:r>
            <a:r>
              <a:rPr kumimoji="0" lang="en-US" altLang="ko-KR" sz="1600" b="0" i="0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2)</a:t>
            </a:r>
            <a:endParaRPr kumimoji="0" lang="ko-KR" altLang="ko-KR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0" cap="none" spc="-3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3" name="TextBox 22"/>
          <p:cNvSpPr txBox="1"/>
          <p:nvPr/>
        </p:nvSpPr>
        <p:spPr>
          <a:xfrm>
            <a:off x="5559627" y="3114732"/>
            <a:ext cx="1383323" cy="530292"/>
          </a:xfrm>
          <a:prstGeom prst="rect">
            <a:avLst/>
          </a:prstGeom>
          <a:solidFill>
            <a:sysClr val="window" lastClr="FFFFFF"/>
          </a:solidFill>
          <a:ln w="9525" cmpd="sng">
            <a:noFill/>
          </a:ln>
          <a:effectLst/>
        </p:spPr>
        <p:txBody>
          <a:bodyPr wrap="square" lIns="0" tIns="0" rIns="0" bIns="0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자산의 현금화</a:t>
            </a:r>
            <a:r>
              <a:rPr kumimoji="0" lang="en-US" altLang="ko-KR" sz="1600" b="0" i="0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3)</a:t>
            </a:r>
            <a:endParaRPr kumimoji="0" lang="ko-KR" altLang="ko-KR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0" cap="none" spc="-3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4" name="TextBox 24"/>
          <p:cNvSpPr txBox="1"/>
          <p:nvPr/>
        </p:nvSpPr>
        <p:spPr>
          <a:xfrm>
            <a:off x="3148035" y="4002229"/>
            <a:ext cx="5499872" cy="349158"/>
          </a:xfrm>
          <a:prstGeom prst="rect">
            <a:avLst/>
          </a:prstGeom>
          <a:solidFill>
            <a:sysClr val="window" lastClr="FFFFFF"/>
          </a:solidFill>
          <a:ln w="9525" cmpd="sng">
            <a:noFill/>
          </a:ln>
          <a:effectLst/>
        </p:spPr>
        <p:txBody>
          <a:bodyPr wrap="square" lIns="0" tIns="0" rIns="0" bIns="0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근로 </a:t>
            </a:r>
            <a:r>
              <a:rPr kumimoji="0" lang="en-US" altLang="ko-KR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· </a:t>
            </a: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사업소득 外 은퇴자 가구 평균수입</a:t>
            </a:r>
            <a:r>
              <a:rPr kumimoji="0" lang="en-US" altLang="ko-KR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:</a:t>
            </a: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  </a:t>
            </a:r>
            <a:r>
              <a:rPr kumimoji="0" lang="en-US" altLang="ko-KR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82</a:t>
            </a:r>
            <a:r>
              <a:rPr kumimoji="0" lang="ko-KR" altLang="en-US" sz="1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맑은 고딕"/>
                <a:cs typeface="+mn-cs"/>
              </a:rPr>
              <a:t>만원</a:t>
            </a:r>
            <a:endParaRPr kumimoji="0" lang="en-US" altLang="ko-KR" sz="1600" b="0" i="0" u="none" strike="noStrike" kern="0" cap="none" spc="-3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5" name="오른쪽 중괄호 14"/>
          <p:cNvSpPr/>
          <p:nvPr/>
        </p:nvSpPr>
        <p:spPr>
          <a:xfrm rot="5400000">
            <a:off x="5196432" y="1396887"/>
            <a:ext cx="373172" cy="4484644"/>
          </a:xfrm>
          <a:prstGeom prst="rightBrace">
            <a:avLst>
              <a:gd name="adj1" fmla="val 34140"/>
              <a:gd name="adj2" fmla="val 50000"/>
            </a:avLst>
          </a:prstGeom>
          <a:noFill/>
          <a:ln w="9525" cap="flat" cmpd="sng" algn="ctr">
            <a:solidFill>
              <a:srgbClr val="EEECE1">
                <a:lumMod val="25000"/>
              </a:srgbClr>
            </a:solidFill>
            <a:prstDash val="solid"/>
          </a:ln>
          <a:effectLst/>
        </p:spPr>
        <p:txBody>
          <a:bodyPr rtlCol="0" anchor="t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맑은 고딕"/>
              <a:cs typeface="+mn-cs"/>
            </a:endParaRPr>
          </a:p>
        </p:txBody>
      </p:sp>
      <p:sp>
        <p:nvSpPr>
          <p:cNvPr id="16" name="TextBox 5"/>
          <p:cNvSpPr txBox="1"/>
          <p:nvPr/>
        </p:nvSpPr>
        <p:spPr>
          <a:xfrm>
            <a:off x="2319209" y="4182447"/>
            <a:ext cx="761583" cy="470689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b="1" dirty="0">
                <a:solidFill>
                  <a:schemeClr val="bg1"/>
                </a:solidFill>
              </a:rPr>
              <a:t>-251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순서도: 천공 테이프 16"/>
          <p:cNvSpPr/>
          <p:nvPr/>
        </p:nvSpPr>
        <p:spPr>
          <a:xfrm>
            <a:off x="2072680" y="4077439"/>
            <a:ext cx="985042" cy="105008"/>
          </a:xfrm>
          <a:prstGeom prst="flowChartPunchedTape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ko-KR" altLang="en-US" sz="1100"/>
          </a:p>
        </p:txBody>
      </p:sp>
      <p:sp>
        <p:nvSpPr>
          <p:cNvPr id="2" name="직사각형 1"/>
          <p:cNvSpPr/>
          <p:nvPr/>
        </p:nvSpPr>
        <p:spPr bwMode="auto">
          <a:xfrm>
            <a:off x="3368824" y="4797152"/>
            <a:ext cx="4536504" cy="5040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40632" y="5373216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주 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: 1) 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연금소득에는 기초노령연금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200" dirty="0" err="1">
                <a:latin typeface="돋움" pitchFamily="50" charset="-127"/>
                <a:ea typeface="돋움" pitchFamily="50" charset="-127"/>
              </a:rPr>
              <a:t>공적연금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개인 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‧ 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퇴직연금 수입을 포함한 금액임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.</a:t>
            </a:r>
          </a:p>
          <a:p>
            <a:r>
              <a:rPr lang="en-US" altLang="ko-KR" sz="1200" dirty="0" smtClean="0">
                <a:latin typeface="돋움" pitchFamily="50" charset="-127"/>
                <a:ea typeface="돋움" pitchFamily="50" charset="-127"/>
              </a:rPr>
              <a:t>      2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이자 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‧ 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배당소득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주택 등 임대소득을 포함</a:t>
            </a:r>
          </a:p>
          <a:p>
            <a:r>
              <a:rPr lang="en-US" altLang="ko-KR" sz="1200" dirty="0" smtClean="0">
                <a:latin typeface="돋움" pitchFamily="50" charset="-127"/>
                <a:ea typeface="돋움" pitchFamily="50" charset="-127"/>
              </a:rPr>
              <a:t>      3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저축이나 보험을 탄 금액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유가증권 및 부동산 매각한 돈 등 보유자산을 현금화 한 수입</a:t>
            </a:r>
          </a:p>
          <a:p>
            <a:r>
              <a:rPr lang="en-US" altLang="ko-KR" sz="1200" dirty="0" smtClean="0">
                <a:latin typeface="돋움" pitchFamily="50" charset="-127"/>
                <a:ea typeface="돋움" pitchFamily="50" charset="-127"/>
              </a:rPr>
              <a:t>      4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이전소득은 가구간 이전소득임</a:t>
            </a:r>
            <a:r>
              <a:rPr lang="en-US" altLang="ko-KR" sz="12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endParaRPr lang="ko-KR" altLang="en-US" sz="1200" dirty="0">
              <a:latin typeface="돋움" pitchFamily="50" charset="-127"/>
              <a:ea typeface="돋움" pitchFamily="50" charset="-127"/>
            </a:endParaRPr>
          </a:p>
          <a:p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자료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통계청 가계동향조사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(2012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년</a:t>
            </a:r>
            <a:r>
              <a:rPr lang="en-US" altLang="ko-KR" sz="12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를 토대로 </a:t>
            </a:r>
            <a:r>
              <a:rPr lang="ko-KR" altLang="en-US" sz="1200" dirty="0" err="1">
                <a:latin typeface="돋움" pitchFamily="50" charset="-127"/>
                <a:ea typeface="돋움" pitchFamily="50" charset="-127"/>
              </a:rPr>
              <a:t>미래에셋은퇴연구소</a:t>
            </a:r>
            <a:r>
              <a:rPr lang="ko-KR" altLang="en-US" sz="1200" dirty="0">
                <a:latin typeface="돋움" pitchFamily="50" charset="-127"/>
                <a:ea typeface="돋움" pitchFamily="50" charset="-127"/>
              </a:rPr>
              <a:t> 작성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2500" y="241484"/>
            <a:ext cx="909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defRPr/>
            </a:pP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추락한 근로소득을 보충하는 수입원 부족</a:t>
            </a:r>
            <a:endParaRPr lang="ko-KR" altLang="en-US" sz="28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993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833475-030D-4346-819F-A7EF5C3619F4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13"/>
          </p:nvPr>
        </p:nvSpPr>
        <p:spPr>
          <a:xfrm>
            <a:off x="437253" y="1001385"/>
            <a:ext cx="8911607" cy="1161915"/>
          </a:xfrm>
        </p:spPr>
        <p:txBody>
          <a:bodyPr>
            <a:normAutofit/>
          </a:bodyPr>
          <a:lstStyle/>
          <a:p>
            <a:pPr marL="269875" indent="-269875">
              <a:buFont typeface="Arial" pitchFamily="34" charset="0"/>
              <a:buChar char="•"/>
            </a:pP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50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대 아들 둘 결혼 비용 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억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800" dirty="0" err="1" smtClean="0"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보유 자산 대비 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56%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비중을 차지</a:t>
            </a:r>
            <a:endParaRPr lang="en-US" altLang="ko-KR" sz="1800" dirty="0" smtClean="0">
              <a:latin typeface="맑은 고딕" pitchFamily="50" charset="-127"/>
              <a:ea typeface="맑은 고딕" pitchFamily="50" charset="-127"/>
            </a:endParaRPr>
          </a:p>
          <a:p>
            <a:pPr marL="269875" indent="-269875">
              <a:buFont typeface="Arial" pitchFamily="34" charset="0"/>
              <a:buChar char="•"/>
            </a:pP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아들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1, 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딸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일 경우 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억 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1800" dirty="0" err="1" smtClean="0"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보유 자산 대비 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37%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비중을 차지</a:t>
            </a:r>
            <a:endParaRPr lang="en-US" altLang="ko-KR" sz="1800" dirty="0" smtClean="0">
              <a:latin typeface="맑은 고딕" pitchFamily="50" charset="-127"/>
              <a:ea typeface="맑은 고딕" pitchFamily="50" charset="-127"/>
            </a:endParaRPr>
          </a:p>
          <a:p>
            <a:pPr marL="269875" indent="-269875">
              <a:buFont typeface="Arial" pitchFamily="34" charset="0"/>
              <a:buChar char="•"/>
            </a:pP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자녀를 결혼시킬 경우 당시 보유자산의 약 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30~50%</a:t>
            </a:r>
            <a:r>
              <a:rPr lang="ko-KR" altLang="en-US" sz="1800" dirty="0" smtClean="0">
                <a:latin typeface="맑은 고딕" pitchFamily="50" charset="-127"/>
                <a:ea typeface="맑은 고딕" pitchFamily="50" charset="-127"/>
              </a:rPr>
              <a:t>를 사용하는 셈임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ko-KR" altLang="en-US" sz="18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8" name="차트 7"/>
          <p:cNvGraphicFramePr/>
          <p:nvPr/>
        </p:nvGraphicFramePr>
        <p:xfrm>
          <a:off x="1640632" y="2420888"/>
          <a:ext cx="6768752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20552" y="6381328"/>
            <a:ext cx="8784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자료 </a:t>
            </a:r>
            <a:r>
              <a:rPr lang="en-US" altLang="ko-KR" sz="1400" dirty="0" smtClean="0"/>
              <a:t>: </a:t>
            </a:r>
            <a:r>
              <a:rPr lang="ko-KR" altLang="en-US" sz="1400" dirty="0" err="1" smtClean="0"/>
              <a:t>미래에셋은퇴연구소</a:t>
            </a:r>
            <a:r>
              <a:rPr lang="en-US" altLang="ko-KR" sz="1400" dirty="0" smtClean="0"/>
              <a:t>(2012.8), “</a:t>
            </a:r>
            <a:r>
              <a:rPr lang="ko-KR" altLang="en-US" sz="1400" dirty="0" smtClean="0"/>
              <a:t>자녀 결혼비용 지원에 따른 은퇴빈곤층 추락과 의미</a:t>
            </a:r>
            <a:r>
              <a:rPr lang="en-US" altLang="ko-KR" sz="1400" dirty="0" smtClean="0"/>
              <a:t>”</a:t>
            </a:r>
            <a:endParaRPr lang="ko-KR" alt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648744" y="2060848"/>
            <a:ext cx="4518991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부모 총자산 중 자녀 결혼비용 비중</a:t>
            </a:r>
            <a:r>
              <a:rPr lang="en-US" altLang="ko-KR" sz="18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(%)</a:t>
            </a:r>
            <a:endParaRPr lang="ko-KR" altLang="en-US" sz="1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2500" y="241484"/>
            <a:ext cx="909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defRPr/>
            </a:pP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결혼자금 지원 여부에 따른 빈곤층 추락 가능성</a:t>
            </a:r>
            <a:endParaRPr lang="ko-KR" altLang="en-US" sz="28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833475-030D-4346-819F-A7EF5C3619F4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13"/>
          </p:nvPr>
        </p:nvSpPr>
        <p:spPr>
          <a:xfrm>
            <a:off x="437253" y="1143964"/>
            <a:ext cx="8911607" cy="923376"/>
          </a:xfrm>
        </p:spPr>
        <p:txBody>
          <a:bodyPr>
            <a:normAutofit/>
          </a:bodyPr>
          <a:lstStyle/>
          <a:p>
            <a:pPr marL="269875" indent="-269875">
              <a:buFont typeface="Arial" pitchFamily="34" charset="0"/>
              <a:buChar char="•"/>
            </a:pPr>
            <a:r>
              <a:rPr lang="ko-KR" altLang="en-US" sz="2000" b="0" dirty="0" smtClean="0">
                <a:latin typeface="HY울릉도B" pitchFamily="18" charset="-127"/>
                <a:ea typeface="HY울릉도B" pitchFamily="18" charset="-127"/>
              </a:rPr>
              <a:t>자녀 </a:t>
            </a:r>
            <a:r>
              <a:rPr lang="ko-KR" altLang="en-US" sz="2000" b="0" dirty="0" err="1" smtClean="0">
                <a:latin typeface="HY울릉도B" pitchFamily="18" charset="-127"/>
                <a:ea typeface="HY울릉도B" pitchFamily="18" charset="-127"/>
              </a:rPr>
              <a:t>결혼시</a:t>
            </a:r>
            <a:r>
              <a:rPr lang="ko-KR" altLang="en-US" sz="2000" b="0" dirty="0" smtClean="0">
                <a:latin typeface="HY울릉도B" pitchFamily="18" charset="-127"/>
                <a:ea typeface="HY울릉도B" pitchFamily="18" charset="-127"/>
              </a:rPr>
              <a:t> 은퇴빈곤층 비율이 </a:t>
            </a:r>
            <a:r>
              <a:rPr lang="en-US" altLang="ko-KR" sz="2000" b="0" dirty="0" smtClean="0">
                <a:latin typeface="HY울릉도B" pitchFamily="18" charset="-127"/>
                <a:ea typeface="HY울릉도B" pitchFamily="18" charset="-127"/>
              </a:rPr>
              <a:t>48%</a:t>
            </a:r>
            <a:r>
              <a:rPr lang="ko-KR" altLang="en-US" sz="2000" b="0" dirty="0" smtClean="0">
                <a:latin typeface="HY울릉도B" pitchFamily="18" charset="-127"/>
                <a:ea typeface="HY울릉도B" pitchFamily="18" charset="-127"/>
              </a:rPr>
              <a:t>에서 추가로 </a:t>
            </a:r>
            <a:r>
              <a:rPr lang="en-US" altLang="ko-KR" sz="2000" b="0" dirty="0" smtClean="0">
                <a:latin typeface="HY울릉도B" pitchFamily="18" charset="-127"/>
                <a:ea typeface="HY울릉도B" pitchFamily="18" charset="-127"/>
              </a:rPr>
              <a:t>3~28%</a:t>
            </a:r>
            <a:r>
              <a:rPr lang="ko-KR" altLang="en-US" sz="2000" b="0" dirty="0" smtClean="0">
                <a:latin typeface="HY울릉도B" pitchFamily="18" charset="-127"/>
                <a:ea typeface="HY울릉도B" pitchFamily="18" charset="-127"/>
              </a:rPr>
              <a:t>포인트가</a:t>
            </a:r>
            <a:r>
              <a:rPr lang="en-US" altLang="ko-KR" sz="2000" b="0" dirty="0" smtClean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b="0" dirty="0" smtClean="0">
                <a:latin typeface="HY울릉도B" pitchFamily="18" charset="-127"/>
                <a:ea typeface="HY울릉도B" pitchFamily="18" charset="-127"/>
              </a:rPr>
              <a:t>증가</a:t>
            </a:r>
            <a:endParaRPr lang="en-US" altLang="ko-KR" sz="2000" b="0" dirty="0" smtClean="0">
              <a:latin typeface="HY울릉도B" pitchFamily="18" charset="-127"/>
              <a:ea typeface="HY울릉도B" pitchFamily="18" charset="-127"/>
            </a:endParaRPr>
          </a:p>
          <a:p>
            <a:pPr marL="269875" indent="-269875">
              <a:buFont typeface="Arial" pitchFamily="34" charset="0"/>
              <a:buChar char="•"/>
            </a:pPr>
            <a:r>
              <a:rPr lang="ko-KR" altLang="en-US" sz="2000" b="0" dirty="0" smtClean="0">
                <a:latin typeface="HY울릉도B" pitchFamily="18" charset="-127"/>
                <a:ea typeface="HY울릉도B" pitchFamily="18" charset="-127"/>
              </a:rPr>
              <a:t>아들 </a:t>
            </a:r>
            <a:r>
              <a:rPr lang="en-US" altLang="ko-KR" sz="2000" b="0" dirty="0" smtClean="0">
                <a:latin typeface="HY울릉도B" pitchFamily="18" charset="-127"/>
                <a:ea typeface="HY울릉도B" pitchFamily="18" charset="-127"/>
              </a:rPr>
              <a:t>2</a:t>
            </a:r>
            <a:r>
              <a:rPr lang="ko-KR" altLang="en-US" sz="2000" b="0" dirty="0" smtClean="0">
                <a:latin typeface="HY울릉도B" pitchFamily="18" charset="-127"/>
                <a:ea typeface="HY울릉도B" pitchFamily="18" charset="-127"/>
              </a:rPr>
              <a:t>명</a:t>
            </a:r>
            <a:r>
              <a:rPr lang="en-US" altLang="ko-KR" sz="2000" b="0" dirty="0" smtClean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b="0" dirty="0" smtClean="0">
                <a:latin typeface="HY울릉도B" pitchFamily="18" charset="-127"/>
                <a:ea typeface="HY울릉도B" pitchFamily="18" charset="-127"/>
              </a:rPr>
              <a:t>결혼비용 과다하게 지원할 경우 은퇴빈곤층이 </a:t>
            </a:r>
            <a:r>
              <a:rPr lang="en-US" altLang="ko-KR" sz="2000" b="0" dirty="0" smtClean="0">
                <a:latin typeface="HY울릉도B" pitchFamily="18" charset="-127"/>
                <a:ea typeface="HY울릉도B" pitchFamily="18" charset="-127"/>
              </a:rPr>
              <a:t>82%</a:t>
            </a:r>
            <a:r>
              <a:rPr lang="ko-KR" altLang="en-US" sz="2000" b="0" dirty="0" smtClean="0">
                <a:latin typeface="HY울릉도B" pitchFamily="18" charset="-127"/>
                <a:ea typeface="HY울릉도B" pitchFamily="18" charset="-127"/>
              </a:rPr>
              <a:t>까지도 증가</a:t>
            </a:r>
            <a:endParaRPr lang="ko-KR" altLang="en-US" sz="2000" b="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20361" y="6407548"/>
            <a:ext cx="3625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자료 </a:t>
            </a:r>
            <a:r>
              <a:rPr lang="en-US" altLang="ko-KR" sz="1400" dirty="0" smtClean="0"/>
              <a:t>: </a:t>
            </a:r>
            <a:r>
              <a:rPr lang="ko-KR" altLang="en-US" sz="1400" dirty="0" err="1" smtClean="0"/>
              <a:t>미래에셋은퇴연구소</a:t>
            </a:r>
            <a:r>
              <a:rPr lang="en-US" altLang="ko-KR" sz="1400" dirty="0" smtClean="0"/>
              <a:t>(2012.8)</a:t>
            </a:r>
            <a:endParaRPr lang="ko-KR" alt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576736" y="1988840"/>
            <a:ext cx="4909930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자녀 결혼 전후의 은퇴빈곤층 비율</a:t>
            </a:r>
            <a:endParaRPr lang="ko-KR" altLang="en-US" sz="18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1" name="차트 10"/>
          <p:cNvGraphicFramePr/>
          <p:nvPr/>
        </p:nvGraphicFramePr>
        <p:xfrm>
          <a:off x="1461052" y="2385391"/>
          <a:ext cx="6818244" cy="4194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4" name="직선 연결선 13"/>
          <p:cNvCxnSpPr/>
          <p:nvPr/>
        </p:nvCxnSpPr>
        <p:spPr bwMode="auto">
          <a:xfrm>
            <a:off x="2484783" y="4214191"/>
            <a:ext cx="5347252" cy="29818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452500" y="241484"/>
            <a:ext cx="909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defRPr/>
            </a:pP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결혼자금 지원 여부에 따른 빈곤층 추락 가능성</a:t>
            </a:r>
            <a:endParaRPr lang="ko-KR" altLang="en-US" sz="28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2500" y="241484"/>
            <a:ext cx="9091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latinLnBrk="0" hangingPunct="0">
              <a:defRPr/>
            </a:pPr>
            <a:r>
              <a:rPr lang="en-US" altLang="ko-KR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3</a:t>
            </a:r>
            <a:r>
              <a:rPr lang="ko-KR" altLang="en-US" sz="28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층 연금 준비 현황</a:t>
            </a:r>
            <a:endParaRPr lang="ko-KR" altLang="en-US" sz="28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25700" y="169545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16496" y="1628800"/>
            <a:ext cx="90910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 eaLnBrk="0" latin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국민연금 적용 대상자 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20,628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명 가운데 중 실업 등으로 납부예외를 신청한 사람과 장기체납자가 차지하는 비중이 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27%(560</a:t>
            </a:r>
            <a:r>
              <a:rPr lang="ko-KR" altLang="en-US" sz="2400" b="1" dirty="0" err="1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만명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나 됨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</a:p>
          <a:p>
            <a:pPr marL="176213" indent="-176213" eaLnBrk="0" latin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50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대의 연금저축 평균 가입기간은 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5.4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년 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ko-KR" altLang="en-US" sz="2400" b="1" dirty="0" err="1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미래에셋은퇴연구소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조사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). 10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년 이상은 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13%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에 불과</a:t>
            </a:r>
            <a:endParaRPr lang="en-US" altLang="ko-KR" sz="2400" b="1" dirty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marL="176213" indent="-176213" eaLnBrk="0" latin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중소 사업장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(100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인 미만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의 퇴직연금 도입률은 </a:t>
            </a:r>
            <a:r>
              <a:rPr lang="en-US" altLang="ko-KR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15.6% (2015.3.)</a:t>
            </a:r>
            <a:r>
              <a:rPr lang="ko-KR" altLang="en-US" sz="2400" b="1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8943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>
            <a:latin typeface="+mn-ea"/>
            <a:ea typeface="+mn-e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기본 마스터">
  <a:themeElements>
    <a:clrScheme name="Blank Presentation 1">
      <a:dk1>
        <a:srgbClr val="000000"/>
      </a:dk1>
      <a:lt1>
        <a:srgbClr val="FFFFFF"/>
      </a:lt1>
      <a:dk2>
        <a:srgbClr val="043B72"/>
      </a:dk2>
      <a:lt2>
        <a:srgbClr val="808080"/>
      </a:lt2>
      <a:accent1>
        <a:srgbClr val="FF6600"/>
      </a:accent1>
      <a:accent2>
        <a:srgbClr val="043B72"/>
      </a:accent2>
      <a:accent3>
        <a:srgbClr val="FFFFFF"/>
      </a:accent3>
      <a:accent4>
        <a:srgbClr val="000000"/>
      </a:accent4>
      <a:accent5>
        <a:srgbClr val="FFB8AA"/>
      </a:accent5>
      <a:accent6>
        <a:srgbClr val="033567"/>
      </a:accent6>
      <a:hlink>
        <a:srgbClr val="2AC3D8"/>
      </a:hlink>
      <a:folHlink>
        <a:srgbClr val="E0DBC0"/>
      </a:folHlink>
    </a:clrScheme>
    <a:fontScheme name="Blank Presentation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MS PGothic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43B72"/>
        </a:dk2>
        <a:lt2>
          <a:srgbClr val="808080"/>
        </a:lt2>
        <a:accent1>
          <a:srgbClr val="FF6600"/>
        </a:accent1>
        <a:accent2>
          <a:srgbClr val="043B72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033567"/>
        </a:accent6>
        <a:hlink>
          <a:srgbClr val="2AC3D8"/>
        </a:hlink>
        <a:folHlink>
          <a:srgbClr val="E0DB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17289</TotalTime>
  <Words>805</Words>
  <Application>Microsoft Office PowerPoint</Application>
  <PresentationFormat>A4 용지(210x297mm)</PresentationFormat>
  <Paragraphs>155</Paragraphs>
  <Slides>11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13" baseType="lpstr">
      <vt:lpstr>2_Office 테마</vt:lpstr>
      <vt:lpstr>기본 마스터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TitlesOfParts>
  <Company>미래에셋증권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미래에셋</dc:creator>
  <cp:lastModifiedBy>HSC</cp:lastModifiedBy>
  <cp:revision>4227</cp:revision>
  <cp:lastPrinted>2015-06-29T00:02:19Z</cp:lastPrinted>
  <dcterms:created xsi:type="dcterms:W3CDTF">2011-03-23T02:29:51Z</dcterms:created>
  <dcterms:modified xsi:type="dcterms:W3CDTF">2015-07-17T00:46:35Z</dcterms:modified>
</cp:coreProperties>
</file>