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5"/>
  </p:notesMasterIdLst>
  <p:sldIdLst>
    <p:sldId id="256" r:id="rId2"/>
    <p:sldId id="264" r:id="rId3"/>
    <p:sldId id="297" r:id="rId4"/>
    <p:sldId id="296" r:id="rId5"/>
    <p:sldId id="263" r:id="rId6"/>
    <p:sldId id="270" r:id="rId7"/>
    <p:sldId id="266" r:id="rId8"/>
    <p:sldId id="257" r:id="rId9"/>
    <p:sldId id="267" r:id="rId10"/>
    <p:sldId id="268" r:id="rId11"/>
    <p:sldId id="261" r:id="rId12"/>
    <p:sldId id="306" r:id="rId13"/>
    <p:sldId id="300" r:id="rId14"/>
    <p:sldId id="340" r:id="rId15"/>
    <p:sldId id="339" r:id="rId16"/>
    <p:sldId id="307" r:id="rId17"/>
    <p:sldId id="324" r:id="rId18"/>
    <p:sldId id="325" r:id="rId19"/>
    <p:sldId id="326" r:id="rId20"/>
    <p:sldId id="299" r:id="rId21"/>
    <p:sldId id="304" r:id="rId22"/>
    <p:sldId id="329" r:id="rId23"/>
    <p:sldId id="327" r:id="rId24"/>
    <p:sldId id="331" r:id="rId25"/>
    <p:sldId id="332" r:id="rId26"/>
    <p:sldId id="330" r:id="rId27"/>
    <p:sldId id="333" r:id="rId28"/>
    <p:sldId id="336" r:id="rId29"/>
    <p:sldId id="337" r:id="rId30"/>
    <p:sldId id="335" r:id="rId31"/>
    <p:sldId id="334" r:id="rId32"/>
    <p:sldId id="328" r:id="rId33"/>
    <p:sldId id="338" r:id="rId3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49" autoAdjust="0"/>
    <p:restoredTop sz="92352" autoAdjust="0"/>
  </p:normalViewPr>
  <p:slideViewPr>
    <p:cSldViewPr>
      <p:cViewPr varScale="1">
        <p:scale>
          <a:sx n="81" d="100"/>
          <a:sy n="81" d="100"/>
        </p:scale>
        <p:origin x="-127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0EB427-E5FF-4334-89E9-B882BD23AB21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31B78BD9-D59B-4566-9BDB-F83879AD42B7}">
      <dgm:prSet phldrT="[텍스트]"/>
      <dgm:spPr>
        <a:solidFill>
          <a:schemeClr val="accent1"/>
        </a:solidFill>
      </dgm:spPr>
      <dgm:t>
        <a:bodyPr/>
        <a:lstStyle/>
        <a:p>
          <a:pPr latinLnBrk="1"/>
          <a:r>
            <a:rPr lang="ko-KR" altLang="en-US" dirty="0" smtClean="0">
              <a:solidFill>
                <a:schemeClr val="bg1"/>
              </a:solidFill>
            </a:rPr>
            <a:t>인구구조의 변화 </a:t>
          </a:r>
          <a:endParaRPr lang="ko-KR" altLang="en-US" dirty="0">
            <a:solidFill>
              <a:schemeClr val="bg1"/>
            </a:solidFill>
          </a:endParaRPr>
        </a:p>
      </dgm:t>
    </dgm:pt>
    <dgm:pt modelId="{3EFA9481-8113-4E25-ADBB-F40547507921}" type="parTrans" cxnId="{0F6A2A12-B7E1-4495-8A57-D0AFF2F10405}">
      <dgm:prSet/>
      <dgm:spPr/>
      <dgm:t>
        <a:bodyPr/>
        <a:lstStyle/>
        <a:p>
          <a:pPr latinLnBrk="1"/>
          <a:endParaRPr lang="ko-KR" altLang="en-US"/>
        </a:p>
      </dgm:t>
    </dgm:pt>
    <dgm:pt modelId="{20CCC4C3-2F13-4641-B106-2A2F1D423C52}" type="sibTrans" cxnId="{0F6A2A12-B7E1-4495-8A57-D0AFF2F10405}">
      <dgm:prSet/>
      <dgm:spPr/>
      <dgm:t>
        <a:bodyPr/>
        <a:lstStyle/>
        <a:p>
          <a:pPr latinLnBrk="1"/>
          <a:endParaRPr lang="ko-KR" altLang="en-US"/>
        </a:p>
      </dgm:t>
    </dgm:pt>
    <dgm:pt modelId="{D9D18578-C2A0-4F58-BCDE-D2A7D50134C0}">
      <dgm:prSet phldrT="[텍스트]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dirty="0" smtClean="0"/>
            <a:t>산업별 생산 및 고용 구조의 </a:t>
          </a:r>
          <a:endParaRPr lang="en-US" altLang="ko-KR" dirty="0" smtClean="0"/>
        </a:p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dirty="0" smtClean="0"/>
            <a:t>변화를 유발</a:t>
          </a:r>
          <a:endParaRPr lang="ko-KR" altLang="en-US" dirty="0"/>
        </a:p>
      </dgm:t>
    </dgm:pt>
    <dgm:pt modelId="{39D47CC0-8CED-4D27-9B6B-9F055ED43BD7}" type="parTrans" cxnId="{CF6546AB-77EB-4DA0-8C6D-2DC95E54C4A7}">
      <dgm:prSet/>
      <dgm:spPr/>
      <dgm:t>
        <a:bodyPr/>
        <a:lstStyle/>
        <a:p>
          <a:pPr latinLnBrk="1"/>
          <a:endParaRPr lang="ko-KR" altLang="en-US"/>
        </a:p>
      </dgm:t>
    </dgm:pt>
    <dgm:pt modelId="{2274950B-62E7-4B4D-AFDC-9F2EAE9815AA}" type="sibTrans" cxnId="{CF6546AB-77EB-4DA0-8C6D-2DC95E54C4A7}">
      <dgm:prSet/>
      <dgm:spPr/>
      <dgm:t>
        <a:bodyPr/>
        <a:lstStyle/>
        <a:p>
          <a:pPr latinLnBrk="1"/>
          <a:endParaRPr lang="ko-KR" altLang="en-US"/>
        </a:p>
      </dgm:t>
    </dgm:pt>
    <dgm:pt modelId="{62854A11-A4E8-42C1-B225-52F1F5FC624E}">
      <dgm:prSet phldrT="[텍스트]"/>
      <dgm:spPr/>
      <dgm:t>
        <a:bodyPr/>
        <a:lstStyle/>
        <a:p>
          <a:pPr latinLnBrk="1"/>
          <a:r>
            <a:rPr lang="ko-KR" altLang="en-US" dirty="0" smtClean="0"/>
            <a:t>가구구조의 변화</a:t>
          </a:r>
          <a:endParaRPr lang="ko-KR" altLang="en-US" dirty="0"/>
        </a:p>
      </dgm:t>
    </dgm:pt>
    <dgm:pt modelId="{9DEFD156-A279-47DE-B40F-FE0A9CABA260}" type="parTrans" cxnId="{D7885668-0708-4662-AA54-2E54B2D1B67D}">
      <dgm:prSet/>
      <dgm:spPr/>
      <dgm:t>
        <a:bodyPr/>
        <a:lstStyle/>
        <a:p>
          <a:pPr latinLnBrk="1"/>
          <a:endParaRPr lang="ko-KR" altLang="en-US"/>
        </a:p>
      </dgm:t>
    </dgm:pt>
    <dgm:pt modelId="{0E9D2B6B-91D4-45DE-8E3A-27C83FB6D81D}" type="sibTrans" cxnId="{D7885668-0708-4662-AA54-2E54B2D1B67D}">
      <dgm:prSet/>
      <dgm:spPr/>
      <dgm:t>
        <a:bodyPr/>
        <a:lstStyle/>
        <a:p>
          <a:pPr latinLnBrk="1"/>
          <a:endParaRPr lang="ko-KR" altLang="en-US"/>
        </a:p>
      </dgm:t>
    </dgm:pt>
    <dgm:pt modelId="{8C0F8284-168D-4806-9E35-62BAB3F28953}">
      <dgm:prSet phldrT="[텍스트]"/>
      <dgm:spPr/>
      <dgm:t>
        <a:bodyPr/>
        <a:lstStyle/>
        <a:p>
          <a:pPr latinLnBrk="1"/>
          <a:r>
            <a:rPr lang="ko-KR" altLang="en-US" dirty="0" smtClean="0"/>
            <a:t>가계 소비구조의 변화</a:t>
          </a:r>
          <a:endParaRPr lang="ko-KR" altLang="en-US" dirty="0"/>
        </a:p>
      </dgm:t>
    </dgm:pt>
    <dgm:pt modelId="{57CBDCF7-C039-4A09-8F7E-858568CE9115}" type="parTrans" cxnId="{9F341A78-98A8-464D-904F-FC9F9CC0421A}">
      <dgm:prSet/>
      <dgm:spPr/>
      <dgm:t>
        <a:bodyPr/>
        <a:lstStyle/>
        <a:p>
          <a:pPr latinLnBrk="1"/>
          <a:endParaRPr lang="ko-KR" altLang="en-US"/>
        </a:p>
      </dgm:t>
    </dgm:pt>
    <dgm:pt modelId="{5E938105-CB8A-4CBB-93BA-85282E7CC2F2}" type="sibTrans" cxnId="{9F341A78-98A8-464D-904F-FC9F9CC0421A}">
      <dgm:prSet/>
      <dgm:spPr/>
      <dgm:t>
        <a:bodyPr/>
        <a:lstStyle/>
        <a:p>
          <a:pPr latinLnBrk="1"/>
          <a:endParaRPr lang="ko-KR" altLang="en-US"/>
        </a:p>
      </dgm:t>
    </dgm:pt>
    <dgm:pt modelId="{A431D952-B965-4E90-9A98-00497F9A2F4E}" type="pres">
      <dgm:prSet presAssocID="{A10EB427-E5FF-4334-89E9-B882BD23AB21}" presName="Name0" presStyleCnt="0">
        <dgm:presLayoutVars>
          <dgm:dir/>
          <dgm:resizeHandles val="exact"/>
        </dgm:presLayoutVars>
      </dgm:prSet>
      <dgm:spPr/>
    </dgm:pt>
    <dgm:pt modelId="{58F6E1D3-82C7-41E5-AB8B-7679C1494138}" type="pres">
      <dgm:prSet presAssocID="{31B78BD9-D59B-4566-9BDB-F83879AD42B7}" presName="node" presStyleLbl="node1" presStyleIdx="0" presStyleCnt="4" custScaleX="83267" custLinFactNeighborX="-295" custLinFactNeighborY="-61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86BA9DD-2BF8-49B6-A3DD-4648367983B1}" type="pres">
      <dgm:prSet presAssocID="{20CCC4C3-2F13-4641-B106-2A2F1D423C52}" presName="sibTrans" presStyleLbl="sibTrans2D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93801580-8481-45F2-A334-474881405757}" type="pres">
      <dgm:prSet presAssocID="{20CCC4C3-2F13-4641-B106-2A2F1D423C52}" presName="connectorText" presStyleLbl="sibTrans2D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44DC23B1-807D-455C-9683-24F50E0CEA82}" type="pres">
      <dgm:prSet presAssocID="{62854A11-A4E8-42C1-B225-52F1F5FC624E}" presName="node" presStyleLbl="node1" presStyleIdx="1" presStyleCnt="4" custScaleX="8483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3FA5412-2E4F-4F0E-8A9B-3F167D7343C2}" type="pres">
      <dgm:prSet presAssocID="{0E9D2B6B-91D4-45DE-8E3A-27C83FB6D81D}" presName="sibTrans" presStyleLbl="sibTrans2D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964FCC70-022C-442C-8759-DE93369E6C69}" type="pres">
      <dgm:prSet presAssocID="{0E9D2B6B-91D4-45DE-8E3A-27C83FB6D81D}" presName="connectorText" presStyleLbl="sibTrans2D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A6E87D93-7B38-4BB1-8B8E-89C3CCB0D84A}" type="pres">
      <dgm:prSet presAssocID="{8C0F8284-168D-4806-9E35-62BAB3F28953}" presName="node" presStyleLbl="node1" presStyleIdx="2" presStyleCnt="4" custScaleX="11419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AEDE0FE-6C2B-4ACE-9FB0-4398FAFA1AC5}" type="pres">
      <dgm:prSet presAssocID="{5E938105-CB8A-4CBB-93BA-85282E7CC2F2}" presName="sibTrans" presStyleLbl="sibTrans2D1" presStyleIdx="2" presStyleCnt="3"/>
      <dgm:spPr/>
      <dgm:t>
        <a:bodyPr/>
        <a:lstStyle/>
        <a:p>
          <a:pPr latinLnBrk="1"/>
          <a:endParaRPr lang="ko-KR" altLang="en-US"/>
        </a:p>
      </dgm:t>
    </dgm:pt>
    <dgm:pt modelId="{B0B4E735-AF34-4071-8A79-7615087C5E6F}" type="pres">
      <dgm:prSet presAssocID="{5E938105-CB8A-4CBB-93BA-85282E7CC2F2}" presName="connectorText" presStyleLbl="sibTrans2D1" presStyleIdx="2" presStyleCnt="3"/>
      <dgm:spPr/>
      <dgm:t>
        <a:bodyPr/>
        <a:lstStyle/>
        <a:p>
          <a:pPr latinLnBrk="1"/>
          <a:endParaRPr lang="ko-KR" altLang="en-US"/>
        </a:p>
      </dgm:t>
    </dgm:pt>
    <dgm:pt modelId="{7BC2CC88-415E-4D0B-BACF-9B2294517AC4}" type="pres">
      <dgm:prSet presAssocID="{D9D18578-C2A0-4F58-BCDE-D2A7D50134C0}" presName="node" presStyleLbl="node1" presStyleIdx="3" presStyleCnt="4" custScaleX="10127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2264EDA2-FE06-4004-B0ED-4D1F6EAA0432}" type="presOf" srcId="{5E938105-CB8A-4CBB-93BA-85282E7CC2F2}" destId="{B0B4E735-AF34-4071-8A79-7615087C5E6F}" srcOrd="1" destOrd="0" presId="urn:microsoft.com/office/officeart/2005/8/layout/process1"/>
    <dgm:cxn modelId="{CF6546AB-77EB-4DA0-8C6D-2DC95E54C4A7}" srcId="{A10EB427-E5FF-4334-89E9-B882BD23AB21}" destId="{D9D18578-C2A0-4F58-BCDE-D2A7D50134C0}" srcOrd="3" destOrd="0" parTransId="{39D47CC0-8CED-4D27-9B6B-9F055ED43BD7}" sibTransId="{2274950B-62E7-4B4D-AFDC-9F2EAE9815AA}"/>
    <dgm:cxn modelId="{06260F62-2CC3-451E-8A82-ACF1CD17D103}" type="presOf" srcId="{5E938105-CB8A-4CBB-93BA-85282E7CC2F2}" destId="{AAEDE0FE-6C2B-4ACE-9FB0-4398FAFA1AC5}" srcOrd="0" destOrd="0" presId="urn:microsoft.com/office/officeart/2005/8/layout/process1"/>
    <dgm:cxn modelId="{368A5C40-F664-4444-940A-C3C979070E70}" type="presOf" srcId="{62854A11-A4E8-42C1-B225-52F1F5FC624E}" destId="{44DC23B1-807D-455C-9683-24F50E0CEA82}" srcOrd="0" destOrd="0" presId="urn:microsoft.com/office/officeart/2005/8/layout/process1"/>
    <dgm:cxn modelId="{C67BD7DD-9932-40A2-AD7A-3AC14E0DAF5C}" type="presOf" srcId="{31B78BD9-D59B-4566-9BDB-F83879AD42B7}" destId="{58F6E1D3-82C7-41E5-AB8B-7679C1494138}" srcOrd="0" destOrd="0" presId="urn:microsoft.com/office/officeart/2005/8/layout/process1"/>
    <dgm:cxn modelId="{0F6A2A12-B7E1-4495-8A57-D0AFF2F10405}" srcId="{A10EB427-E5FF-4334-89E9-B882BD23AB21}" destId="{31B78BD9-D59B-4566-9BDB-F83879AD42B7}" srcOrd="0" destOrd="0" parTransId="{3EFA9481-8113-4E25-ADBB-F40547507921}" sibTransId="{20CCC4C3-2F13-4641-B106-2A2F1D423C52}"/>
    <dgm:cxn modelId="{D7885668-0708-4662-AA54-2E54B2D1B67D}" srcId="{A10EB427-E5FF-4334-89E9-B882BD23AB21}" destId="{62854A11-A4E8-42C1-B225-52F1F5FC624E}" srcOrd="1" destOrd="0" parTransId="{9DEFD156-A279-47DE-B40F-FE0A9CABA260}" sibTransId="{0E9D2B6B-91D4-45DE-8E3A-27C83FB6D81D}"/>
    <dgm:cxn modelId="{37515199-F631-4312-9D58-70F54A7D95CE}" type="presOf" srcId="{20CCC4C3-2F13-4641-B106-2A2F1D423C52}" destId="{C86BA9DD-2BF8-49B6-A3DD-4648367983B1}" srcOrd="0" destOrd="0" presId="urn:microsoft.com/office/officeart/2005/8/layout/process1"/>
    <dgm:cxn modelId="{85FC5FD9-7D4B-49FB-90AD-25E0AF8B1FBD}" type="presOf" srcId="{20CCC4C3-2F13-4641-B106-2A2F1D423C52}" destId="{93801580-8481-45F2-A334-474881405757}" srcOrd="1" destOrd="0" presId="urn:microsoft.com/office/officeart/2005/8/layout/process1"/>
    <dgm:cxn modelId="{0B75E80E-63F8-4D2A-B28A-270C2AF92744}" type="presOf" srcId="{A10EB427-E5FF-4334-89E9-B882BD23AB21}" destId="{A431D952-B965-4E90-9A98-00497F9A2F4E}" srcOrd="0" destOrd="0" presId="urn:microsoft.com/office/officeart/2005/8/layout/process1"/>
    <dgm:cxn modelId="{9F341A78-98A8-464D-904F-FC9F9CC0421A}" srcId="{A10EB427-E5FF-4334-89E9-B882BD23AB21}" destId="{8C0F8284-168D-4806-9E35-62BAB3F28953}" srcOrd="2" destOrd="0" parTransId="{57CBDCF7-C039-4A09-8F7E-858568CE9115}" sibTransId="{5E938105-CB8A-4CBB-93BA-85282E7CC2F2}"/>
    <dgm:cxn modelId="{8FF6BAEE-AFA6-48E4-8BC7-700B5B18ACD5}" type="presOf" srcId="{8C0F8284-168D-4806-9E35-62BAB3F28953}" destId="{A6E87D93-7B38-4BB1-8B8E-89C3CCB0D84A}" srcOrd="0" destOrd="0" presId="urn:microsoft.com/office/officeart/2005/8/layout/process1"/>
    <dgm:cxn modelId="{2C916BF0-A539-4BE3-9A55-65A650D0666E}" type="presOf" srcId="{D9D18578-C2A0-4F58-BCDE-D2A7D50134C0}" destId="{7BC2CC88-415E-4D0B-BACF-9B2294517AC4}" srcOrd="0" destOrd="0" presId="urn:microsoft.com/office/officeart/2005/8/layout/process1"/>
    <dgm:cxn modelId="{34720CC5-4428-4D0C-B2DD-1AC8BA0EACD9}" type="presOf" srcId="{0E9D2B6B-91D4-45DE-8E3A-27C83FB6D81D}" destId="{53FA5412-2E4F-4F0E-8A9B-3F167D7343C2}" srcOrd="0" destOrd="0" presId="urn:microsoft.com/office/officeart/2005/8/layout/process1"/>
    <dgm:cxn modelId="{F592EED3-FF9C-4DF1-B57C-6592F6E28CA4}" type="presOf" srcId="{0E9D2B6B-91D4-45DE-8E3A-27C83FB6D81D}" destId="{964FCC70-022C-442C-8759-DE93369E6C69}" srcOrd="1" destOrd="0" presId="urn:microsoft.com/office/officeart/2005/8/layout/process1"/>
    <dgm:cxn modelId="{30DE9B3A-3FCA-41E1-BF99-6F927557441F}" type="presParOf" srcId="{A431D952-B965-4E90-9A98-00497F9A2F4E}" destId="{58F6E1D3-82C7-41E5-AB8B-7679C1494138}" srcOrd="0" destOrd="0" presId="urn:microsoft.com/office/officeart/2005/8/layout/process1"/>
    <dgm:cxn modelId="{877FA0AB-C480-48C7-8033-DDCD93ADB70E}" type="presParOf" srcId="{A431D952-B965-4E90-9A98-00497F9A2F4E}" destId="{C86BA9DD-2BF8-49B6-A3DD-4648367983B1}" srcOrd="1" destOrd="0" presId="urn:microsoft.com/office/officeart/2005/8/layout/process1"/>
    <dgm:cxn modelId="{9986BB0C-BBD0-438A-9035-39EDC9F09A46}" type="presParOf" srcId="{C86BA9DD-2BF8-49B6-A3DD-4648367983B1}" destId="{93801580-8481-45F2-A334-474881405757}" srcOrd="0" destOrd="0" presId="urn:microsoft.com/office/officeart/2005/8/layout/process1"/>
    <dgm:cxn modelId="{B5C7A702-B5D1-4ADE-8E5E-B7766B5B8E35}" type="presParOf" srcId="{A431D952-B965-4E90-9A98-00497F9A2F4E}" destId="{44DC23B1-807D-455C-9683-24F50E0CEA82}" srcOrd="2" destOrd="0" presId="urn:microsoft.com/office/officeart/2005/8/layout/process1"/>
    <dgm:cxn modelId="{17B23EC7-EF6E-4B77-9280-DDA26F3496D4}" type="presParOf" srcId="{A431D952-B965-4E90-9A98-00497F9A2F4E}" destId="{53FA5412-2E4F-4F0E-8A9B-3F167D7343C2}" srcOrd="3" destOrd="0" presId="urn:microsoft.com/office/officeart/2005/8/layout/process1"/>
    <dgm:cxn modelId="{820AB0A3-F91B-4554-94E5-D060FC3B36A0}" type="presParOf" srcId="{53FA5412-2E4F-4F0E-8A9B-3F167D7343C2}" destId="{964FCC70-022C-442C-8759-DE93369E6C69}" srcOrd="0" destOrd="0" presId="urn:microsoft.com/office/officeart/2005/8/layout/process1"/>
    <dgm:cxn modelId="{18AFAAF1-6C57-42D1-8A2D-83171EA1FE90}" type="presParOf" srcId="{A431D952-B965-4E90-9A98-00497F9A2F4E}" destId="{A6E87D93-7B38-4BB1-8B8E-89C3CCB0D84A}" srcOrd="4" destOrd="0" presId="urn:microsoft.com/office/officeart/2005/8/layout/process1"/>
    <dgm:cxn modelId="{0EDDFB0E-D485-4D3D-9AED-BCDAED7FFD86}" type="presParOf" srcId="{A431D952-B965-4E90-9A98-00497F9A2F4E}" destId="{AAEDE0FE-6C2B-4ACE-9FB0-4398FAFA1AC5}" srcOrd="5" destOrd="0" presId="urn:microsoft.com/office/officeart/2005/8/layout/process1"/>
    <dgm:cxn modelId="{63A8295F-642A-4AEF-8ECA-0358736465A2}" type="presParOf" srcId="{AAEDE0FE-6C2B-4ACE-9FB0-4398FAFA1AC5}" destId="{B0B4E735-AF34-4071-8A79-7615087C5E6F}" srcOrd="0" destOrd="0" presId="urn:microsoft.com/office/officeart/2005/8/layout/process1"/>
    <dgm:cxn modelId="{513B9BFD-532A-43E6-B1E8-188819B8829F}" type="presParOf" srcId="{A431D952-B965-4E90-9A98-00497F9A2F4E}" destId="{7BC2CC88-415E-4D0B-BACF-9B2294517AC4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8F6E1D3-82C7-41E5-AB8B-7679C1494138}">
      <dsp:nvSpPr>
        <dsp:cNvPr id="0" name=""/>
        <dsp:cNvSpPr/>
      </dsp:nvSpPr>
      <dsp:spPr>
        <a:xfrm>
          <a:off x="0" y="2143139"/>
          <a:ext cx="1452233" cy="1340752"/>
        </a:xfrm>
        <a:prstGeom prst="roundRect">
          <a:avLst>
            <a:gd name="adj" fmla="val 10000"/>
          </a:avLst>
        </a:prstGeom>
        <a:solidFill>
          <a:schemeClr val="accent1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700" kern="1200" dirty="0" smtClean="0">
              <a:solidFill>
                <a:schemeClr val="bg1"/>
              </a:solidFill>
            </a:rPr>
            <a:t>인구구조의 변화 </a:t>
          </a:r>
          <a:endParaRPr lang="ko-KR" altLang="en-US" sz="1700" kern="1200" dirty="0">
            <a:solidFill>
              <a:schemeClr val="bg1"/>
            </a:solidFill>
          </a:endParaRPr>
        </a:p>
      </dsp:txBody>
      <dsp:txXfrm>
        <a:off x="0" y="2143139"/>
        <a:ext cx="1452233" cy="1340752"/>
      </dsp:txXfrm>
    </dsp:sp>
    <dsp:sp modelId="{C86BA9DD-2BF8-49B6-A3DD-4648367983B1}">
      <dsp:nvSpPr>
        <dsp:cNvPr id="0" name=""/>
        <dsp:cNvSpPr/>
      </dsp:nvSpPr>
      <dsp:spPr>
        <a:xfrm rot="13153">
          <a:off x="1627153" y="2601407"/>
          <a:ext cx="370835" cy="4325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/>
        </a:p>
      </dsp:txBody>
      <dsp:txXfrm rot="13153">
        <a:off x="1627153" y="2601407"/>
        <a:ext cx="370835" cy="432528"/>
      </dsp:txXfrm>
    </dsp:sp>
    <dsp:sp modelId="{44DC23B1-807D-455C-9683-24F50E0CEA82}">
      <dsp:nvSpPr>
        <dsp:cNvPr id="0" name=""/>
        <dsp:cNvSpPr/>
      </dsp:nvSpPr>
      <dsp:spPr>
        <a:xfrm>
          <a:off x="2151918" y="2151424"/>
          <a:ext cx="1479527" cy="13407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700" kern="1200" dirty="0" smtClean="0"/>
            <a:t>가구구조의 변화</a:t>
          </a:r>
          <a:endParaRPr lang="ko-KR" altLang="en-US" sz="1700" kern="1200" dirty="0"/>
        </a:p>
      </dsp:txBody>
      <dsp:txXfrm>
        <a:off x="2151918" y="2151424"/>
        <a:ext cx="1479527" cy="1340752"/>
      </dsp:txXfrm>
    </dsp:sp>
    <dsp:sp modelId="{53FA5412-2E4F-4F0E-8A9B-3F167D7343C2}">
      <dsp:nvSpPr>
        <dsp:cNvPr id="0" name=""/>
        <dsp:cNvSpPr/>
      </dsp:nvSpPr>
      <dsp:spPr>
        <a:xfrm>
          <a:off x="3805853" y="2605536"/>
          <a:ext cx="369742" cy="4325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/>
        </a:p>
      </dsp:txBody>
      <dsp:txXfrm>
        <a:off x="3805853" y="2605536"/>
        <a:ext cx="369742" cy="432528"/>
      </dsp:txXfrm>
    </dsp:sp>
    <dsp:sp modelId="{A6E87D93-7B38-4BB1-8B8E-89C3CCB0D84A}">
      <dsp:nvSpPr>
        <dsp:cNvPr id="0" name=""/>
        <dsp:cNvSpPr/>
      </dsp:nvSpPr>
      <dsp:spPr>
        <a:xfrm>
          <a:off x="4329073" y="2151424"/>
          <a:ext cx="1991708" cy="13407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700" kern="1200" dirty="0" smtClean="0"/>
            <a:t>가계 소비구조의 변화</a:t>
          </a:r>
          <a:endParaRPr lang="ko-KR" altLang="en-US" sz="1700" kern="1200" dirty="0"/>
        </a:p>
      </dsp:txBody>
      <dsp:txXfrm>
        <a:off x="4329073" y="2151424"/>
        <a:ext cx="1991708" cy="1340752"/>
      </dsp:txXfrm>
    </dsp:sp>
    <dsp:sp modelId="{AAEDE0FE-6C2B-4ACE-9FB0-4398FAFA1AC5}">
      <dsp:nvSpPr>
        <dsp:cNvPr id="0" name=""/>
        <dsp:cNvSpPr/>
      </dsp:nvSpPr>
      <dsp:spPr>
        <a:xfrm>
          <a:off x="6495188" y="2605536"/>
          <a:ext cx="369742" cy="4325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/>
        </a:p>
      </dsp:txBody>
      <dsp:txXfrm>
        <a:off x="6495188" y="2605536"/>
        <a:ext cx="369742" cy="432528"/>
      </dsp:txXfrm>
    </dsp:sp>
    <dsp:sp modelId="{7BC2CC88-415E-4D0B-BACF-9B2294517AC4}">
      <dsp:nvSpPr>
        <dsp:cNvPr id="0" name=""/>
        <dsp:cNvSpPr/>
      </dsp:nvSpPr>
      <dsp:spPr>
        <a:xfrm>
          <a:off x="7018409" y="2151424"/>
          <a:ext cx="1766374" cy="13407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latinLnBrk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ko-KR" altLang="en-US" sz="1700" kern="1200" dirty="0" smtClean="0"/>
            <a:t>산업별 생산 및 고용 구조의 </a:t>
          </a:r>
          <a:endParaRPr lang="en-US" altLang="ko-KR" sz="1700" kern="1200" dirty="0" smtClean="0"/>
        </a:p>
        <a:p>
          <a:pPr lvl="0" algn="ctr" defTabSz="755650" latinLnBrk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ko-KR" altLang="en-US" sz="1700" kern="1200" dirty="0" smtClean="0"/>
            <a:t>변화를 유발</a:t>
          </a:r>
          <a:endParaRPr lang="ko-KR" altLang="en-US" sz="1700" kern="1200" dirty="0"/>
        </a:p>
      </dsp:txBody>
      <dsp:txXfrm>
        <a:off x="7018409" y="2151424"/>
        <a:ext cx="1766374" cy="13407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0CBA03-B3BD-4970-AD51-12728532EC14}" type="datetimeFigureOut">
              <a:rPr lang="ko-KR" altLang="en-US" smtClean="0"/>
              <a:pPr/>
              <a:t>2014-12-04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9BEEA6-F4F4-43F7-A2E2-C8ACBEB10F1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9A50936-A4B4-4041-823F-85061F6F1158}" type="datetimeFigureOut">
              <a:rPr lang="ko-KR" altLang="en-US" smtClean="0"/>
              <a:pPr/>
              <a:t>2014-12-04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90AE2C1-20C1-49E5-8634-29386E9DE5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A50936-A4B4-4041-823F-85061F6F1158}" type="datetimeFigureOut">
              <a:rPr lang="ko-KR" altLang="en-US" smtClean="0"/>
              <a:pPr/>
              <a:t>2014-12-04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0AE2C1-20C1-49E5-8634-29386E9DE5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A50936-A4B4-4041-823F-85061F6F1158}" type="datetimeFigureOut">
              <a:rPr lang="ko-KR" altLang="en-US" smtClean="0"/>
              <a:pPr/>
              <a:t>2014-12-04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0AE2C1-20C1-49E5-8634-29386E9DE5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A50936-A4B4-4041-823F-85061F6F1158}" type="datetimeFigureOut">
              <a:rPr lang="ko-KR" altLang="en-US" smtClean="0"/>
              <a:pPr/>
              <a:t>2014-12-04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0AE2C1-20C1-49E5-8634-29386E9DE54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A50936-A4B4-4041-823F-85061F6F1158}" type="datetimeFigureOut">
              <a:rPr lang="ko-KR" altLang="en-US" smtClean="0"/>
              <a:pPr/>
              <a:t>2014-12-04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0AE2C1-20C1-49E5-8634-29386E9DE54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A50936-A4B4-4041-823F-85061F6F1158}" type="datetimeFigureOut">
              <a:rPr lang="ko-KR" altLang="en-US" smtClean="0"/>
              <a:pPr/>
              <a:t>2014-12-04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0AE2C1-20C1-49E5-8634-29386E9DE54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A50936-A4B4-4041-823F-85061F6F1158}" type="datetimeFigureOut">
              <a:rPr lang="ko-KR" altLang="en-US" smtClean="0"/>
              <a:pPr/>
              <a:t>2014-12-04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0AE2C1-20C1-49E5-8634-29386E9DE5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A50936-A4B4-4041-823F-85061F6F1158}" type="datetimeFigureOut">
              <a:rPr lang="ko-KR" altLang="en-US" smtClean="0"/>
              <a:pPr/>
              <a:t>2014-12-04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0AE2C1-20C1-49E5-8634-29386E9DE54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A50936-A4B4-4041-823F-85061F6F1158}" type="datetimeFigureOut">
              <a:rPr lang="ko-KR" altLang="en-US" smtClean="0"/>
              <a:pPr/>
              <a:t>2014-12-04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0AE2C1-20C1-49E5-8634-29386E9DE5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9A50936-A4B4-4041-823F-85061F6F1158}" type="datetimeFigureOut">
              <a:rPr lang="ko-KR" altLang="en-US" smtClean="0"/>
              <a:pPr/>
              <a:t>2014-12-04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0AE2C1-20C1-49E5-8634-29386E9DE5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9A50936-A4B4-4041-823F-85061F6F1158}" type="datetimeFigureOut">
              <a:rPr lang="ko-KR" altLang="en-US" smtClean="0"/>
              <a:pPr/>
              <a:t>2014-12-04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90AE2C1-20C1-49E5-8634-29386E9DE54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9A50936-A4B4-4041-823F-85061F6F1158}" type="datetimeFigureOut">
              <a:rPr lang="ko-KR" altLang="en-US" smtClean="0"/>
              <a:pPr/>
              <a:t>2014-12-04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90AE2C1-20C1-49E5-8634-29386E9DE5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0" y="1844824"/>
            <a:ext cx="9144000" cy="1575626"/>
          </a:xfrm>
        </p:spPr>
        <p:txBody>
          <a:bodyPr>
            <a:noAutofit/>
          </a:bodyPr>
          <a:lstStyle/>
          <a:p>
            <a:pPr algn="ctr"/>
            <a:r>
              <a:rPr lang="ko-KR" altLang="en-US" sz="3600" dirty="0" err="1" smtClean="0"/>
              <a:t>저출산</a:t>
            </a:r>
            <a:r>
              <a:rPr lang="ko-KR" altLang="en-US" sz="3600" dirty="0" smtClean="0"/>
              <a:t> 극복을 위한 출산정책의 개선방향</a:t>
            </a:r>
            <a:r>
              <a:rPr lang="ko-KR" altLang="en-US" sz="4000" dirty="0" smtClean="0"/>
              <a:t/>
            </a:r>
            <a:br>
              <a:rPr lang="ko-KR" altLang="en-US" sz="4000" dirty="0" smtClean="0"/>
            </a:br>
            <a:r>
              <a:rPr lang="en-US" altLang="ko-KR" sz="2800" dirty="0" smtClean="0"/>
              <a:t>-</a:t>
            </a:r>
            <a:r>
              <a:rPr lang="ko-KR" altLang="en-US" sz="2800" dirty="0" err="1" smtClean="0"/>
              <a:t>난임정책사업을</a:t>
            </a:r>
            <a:r>
              <a:rPr lang="ko-KR" altLang="en-US" sz="2800" dirty="0" smtClean="0"/>
              <a:t> 중심으로</a:t>
            </a:r>
            <a:r>
              <a:rPr lang="en-US" altLang="ko-KR" sz="2800" dirty="0" smtClean="0"/>
              <a:t>-</a:t>
            </a:r>
            <a:endParaRPr lang="ko-KR" altLang="en-US" sz="2800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+mj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763688" y="5589240"/>
            <a:ext cx="6408712" cy="1008112"/>
          </a:xfrm>
        </p:spPr>
        <p:txBody>
          <a:bodyPr>
            <a:noAutofit/>
          </a:bodyPr>
          <a:lstStyle/>
          <a:p>
            <a:pPr algn="ctr"/>
            <a:r>
              <a:rPr lang="ko-KR" alt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사단법인</a:t>
            </a:r>
            <a:r>
              <a:rPr lang="ko-KR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 </a:t>
            </a:r>
            <a:r>
              <a:rPr lang="ko-KR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itchFamily="18" charset="-127"/>
                <a:ea typeface="HY동녘M" pitchFamily="18" charset="-127"/>
              </a:rPr>
              <a:t>선진복지사회연구회</a:t>
            </a:r>
            <a:endParaRPr lang="en-US" altLang="ko-KR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itchFamily="18" charset="-127"/>
              <a:ea typeface="HY동녘M" pitchFamily="18" charset="-127"/>
            </a:endParaRPr>
          </a:p>
          <a:p>
            <a:pPr algn="ctr"/>
            <a:r>
              <a:rPr lang="ko-KR" alt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itchFamily="18" charset="-127"/>
                <a:ea typeface="HY동녘M" pitchFamily="18" charset="-127"/>
              </a:rPr>
              <a:t>발제</a:t>
            </a:r>
            <a:r>
              <a:rPr lang="ko-KR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itchFamily="18" charset="-127"/>
                <a:ea typeface="HY동녘M" pitchFamily="18" charset="-127"/>
              </a:rPr>
              <a:t> </a:t>
            </a:r>
            <a:r>
              <a:rPr lang="en-US" altLang="ko-KR" sz="32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itchFamily="18" charset="-127"/>
                <a:ea typeface="HY동녘M" pitchFamily="18" charset="-127"/>
              </a:rPr>
              <a:t>: </a:t>
            </a:r>
            <a:r>
              <a:rPr lang="ko-KR" altLang="en-US" sz="32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M" pitchFamily="18" charset="-127"/>
                <a:ea typeface="HY동녘M" pitchFamily="18" charset="-127"/>
              </a:rPr>
              <a:t>이 정 숙</a:t>
            </a:r>
            <a:endParaRPr lang="ko-KR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M" pitchFamily="18" charset="-127"/>
              <a:ea typeface="HY동녘M" pitchFamily="18" charset="-127"/>
            </a:endParaRPr>
          </a:p>
        </p:txBody>
      </p:sp>
      <p:pic>
        <p:nvPicPr>
          <p:cNvPr id="4" name="그림 3" descr="(로고)선진복지사회연구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5589240"/>
            <a:ext cx="864096" cy="648072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_x100680576" descr="EMB000008ec23df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7250"/>
            <a:ext cx="914400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3"/>
          <p:cNvSpPr txBox="1">
            <a:spLocks noChangeArrowheads="1"/>
          </p:cNvSpPr>
          <p:nvPr/>
        </p:nvSpPr>
        <p:spPr bwMode="auto">
          <a:xfrm>
            <a:off x="214313" y="5143500"/>
            <a:ext cx="8715375" cy="646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b="1">
                <a:solidFill>
                  <a:srgbClr val="FF0000"/>
                </a:solidFill>
              </a:rPr>
              <a:t>잠재성장률은 ’</a:t>
            </a:r>
            <a:r>
              <a:rPr lang="en-US" altLang="ko-KR" b="1">
                <a:solidFill>
                  <a:srgbClr val="FF0000"/>
                </a:solidFill>
              </a:rPr>
              <a:t>00</a:t>
            </a:r>
            <a:r>
              <a:rPr lang="ko-KR" altLang="en-US" b="1">
                <a:solidFill>
                  <a:srgbClr val="FF0000"/>
                </a:solidFill>
              </a:rPr>
              <a:t>년대 </a:t>
            </a:r>
            <a:r>
              <a:rPr lang="en-US" altLang="ko-KR" b="1">
                <a:solidFill>
                  <a:srgbClr val="FF0000"/>
                </a:solidFill>
              </a:rPr>
              <a:t>4.6%</a:t>
            </a:r>
            <a:r>
              <a:rPr lang="ko-KR" altLang="en-US" b="1">
                <a:solidFill>
                  <a:srgbClr val="FF0000"/>
                </a:solidFill>
              </a:rPr>
              <a:t>에서 ’</a:t>
            </a:r>
            <a:r>
              <a:rPr lang="en-US" altLang="ko-KR" b="1">
                <a:solidFill>
                  <a:srgbClr val="FF0000"/>
                </a:solidFill>
              </a:rPr>
              <a:t>20</a:t>
            </a:r>
            <a:r>
              <a:rPr lang="ko-KR" altLang="en-US" b="1">
                <a:solidFill>
                  <a:srgbClr val="FF0000"/>
                </a:solidFill>
              </a:rPr>
              <a:t>년대 </a:t>
            </a:r>
            <a:r>
              <a:rPr lang="en-US" altLang="ko-KR" b="1">
                <a:solidFill>
                  <a:srgbClr val="FF0000"/>
                </a:solidFill>
              </a:rPr>
              <a:t>3.7, ’40</a:t>
            </a:r>
            <a:r>
              <a:rPr lang="ko-KR" altLang="en-US" b="1">
                <a:solidFill>
                  <a:srgbClr val="FF0000"/>
                </a:solidFill>
              </a:rPr>
              <a:t>년대 </a:t>
            </a:r>
            <a:r>
              <a:rPr lang="en-US" altLang="ko-KR" b="1">
                <a:solidFill>
                  <a:srgbClr val="FF0000"/>
                </a:solidFill>
              </a:rPr>
              <a:t>1.4%</a:t>
            </a:r>
            <a:r>
              <a:rPr lang="ko-KR" altLang="en-US" b="1">
                <a:solidFill>
                  <a:srgbClr val="FF0000"/>
                </a:solidFill>
              </a:rPr>
              <a:t>로  하락  전망</a:t>
            </a:r>
            <a:endParaRPr lang="en-US" altLang="ko-KR" b="1">
              <a:solidFill>
                <a:srgbClr val="FF0000"/>
              </a:solidFill>
            </a:endParaRPr>
          </a:p>
          <a:p>
            <a:pPr algn="ctr"/>
            <a:r>
              <a:rPr lang="en-US" altLang="ko-KR" sz="1600" b="1">
                <a:latin typeface="바탕" pitchFamily="18" charset="-127"/>
                <a:ea typeface="바탕" pitchFamily="18" charset="-127"/>
                <a:cs typeface="굴림" charset="-127"/>
              </a:rPr>
              <a:t>KDI, </a:t>
            </a:r>
            <a:r>
              <a:rPr lang="ko-KR" altLang="en-US" sz="1600" b="1">
                <a:latin typeface="바탕" pitchFamily="18" charset="-127"/>
                <a:ea typeface="바탕" pitchFamily="18" charset="-127"/>
                <a:cs typeface="굴림" charset="-127"/>
              </a:rPr>
              <a:t>고령사회의 장기 거시경제변수 전망</a:t>
            </a:r>
            <a:r>
              <a:rPr lang="en-US" altLang="ko-KR" sz="1600" b="1">
                <a:latin typeface="바탕" pitchFamily="18" charset="-127"/>
                <a:ea typeface="바탕" pitchFamily="18" charset="-127"/>
                <a:cs typeface="굴림" charset="-127"/>
              </a:rPr>
              <a:t>, '07.10</a:t>
            </a:r>
            <a:endParaRPr lang="en-US" altLang="ko-KR" sz="1600" b="1">
              <a:ea typeface="바탕" pitchFamily="18" charset="-127"/>
              <a:cs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556792"/>
            <a:ext cx="6715125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직사각형 2"/>
          <p:cNvSpPr/>
          <p:nvPr/>
        </p:nvSpPr>
        <p:spPr>
          <a:xfrm>
            <a:off x="1619672" y="5301208"/>
            <a:ext cx="61926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smtClean="0"/>
              <a:t>출산력에 영향을 미치는 요인들</a:t>
            </a:r>
            <a:r>
              <a:rPr lang="en-US" altLang="ko-KR" sz="1200" smtClean="0"/>
              <a:t>(</a:t>
            </a:r>
            <a:r>
              <a:rPr lang="ko-KR" altLang="en-US" sz="1200" smtClean="0"/>
              <a:t>김태헌 외</a:t>
            </a:r>
            <a:r>
              <a:rPr lang="en-US" altLang="ko-KR" sz="1200" smtClean="0"/>
              <a:t>, 2011: 63)</a:t>
            </a:r>
            <a:endParaRPr lang="ko-KR" altLang="en-US" sz="1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142976" y="857232"/>
            <a:ext cx="742955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ko-KR" altLang="en-US" sz="2800" dirty="0" smtClean="0">
                <a:latin typeface="HY나무B" pitchFamily="18" charset="-127"/>
                <a:ea typeface="HY나무B" pitchFamily="18" charset="-127"/>
              </a:rPr>
              <a:t> </a:t>
            </a:r>
            <a:r>
              <a:rPr lang="ko-KR" altLang="en-US" sz="2800" dirty="0" err="1" smtClean="0">
                <a:latin typeface="HY나무B" pitchFamily="18" charset="-127"/>
                <a:ea typeface="HY나무B" pitchFamily="18" charset="-127"/>
              </a:rPr>
              <a:t>저출산고령사회위원회</a:t>
            </a:r>
            <a:endParaRPr lang="en-US" altLang="ko-KR" sz="2800" dirty="0" smtClean="0">
              <a:latin typeface="HY나무B" pitchFamily="18" charset="-127"/>
              <a:ea typeface="HY나무B" pitchFamily="18" charset="-127"/>
            </a:endParaRPr>
          </a:p>
          <a:p>
            <a:endParaRPr lang="en-US" altLang="ko-KR" sz="1600" dirty="0" smtClean="0"/>
          </a:p>
          <a:p>
            <a:endParaRPr lang="en-US" altLang="ko-KR" sz="1600" dirty="0" smtClean="0"/>
          </a:p>
          <a:p>
            <a:pPr>
              <a:buFont typeface="Wingdings" pitchFamily="2" charset="2"/>
              <a:buChar char="ü"/>
            </a:pPr>
            <a:r>
              <a:rPr lang="ko-KR" altLang="en-US" sz="2800" dirty="0" smtClean="0">
                <a:latin typeface="HY나무B" pitchFamily="18" charset="-127"/>
                <a:ea typeface="HY나무B" pitchFamily="18" charset="-127"/>
              </a:rPr>
              <a:t> 제</a:t>
            </a:r>
            <a:r>
              <a:rPr lang="en-US" altLang="ko-KR" sz="2800" dirty="0" smtClean="0">
                <a:latin typeface="HY나무B" pitchFamily="18" charset="-127"/>
                <a:ea typeface="HY나무B" pitchFamily="18" charset="-127"/>
              </a:rPr>
              <a:t>1.2</a:t>
            </a:r>
            <a:r>
              <a:rPr lang="ko-KR" altLang="en-US" sz="2800" dirty="0" smtClean="0">
                <a:latin typeface="HY나무B" pitchFamily="18" charset="-127"/>
                <a:ea typeface="HY나무B" pitchFamily="18" charset="-127"/>
              </a:rPr>
              <a:t>차 </a:t>
            </a:r>
            <a:r>
              <a:rPr lang="ko-KR" altLang="en-US" sz="2800" dirty="0" err="1" smtClean="0">
                <a:latin typeface="HY나무B" pitchFamily="18" charset="-127"/>
                <a:ea typeface="HY나무B" pitchFamily="18" charset="-127"/>
              </a:rPr>
              <a:t>저출산</a:t>
            </a:r>
            <a:r>
              <a:rPr lang="en-US" altLang="ko-KR" sz="2800" dirty="0" smtClean="0">
                <a:latin typeface="HY나무B" pitchFamily="18" charset="-127"/>
                <a:ea typeface="HY나무B" pitchFamily="18" charset="-127"/>
              </a:rPr>
              <a:t>.</a:t>
            </a:r>
            <a:r>
              <a:rPr lang="ko-KR" altLang="en-US" sz="2800" dirty="0" smtClean="0">
                <a:latin typeface="HY나무B" pitchFamily="18" charset="-127"/>
                <a:ea typeface="HY나무B" pitchFamily="18" charset="-127"/>
              </a:rPr>
              <a:t>고령사회기본계획</a:t>
            </a:r>
            <a:endParaRPr lang="en-US" altLang="ko-KR" sz="2800" dirty="0" smtClean="0">
              <a:latin typeface="HY나무B" pitchFamily="18" charset="-127"/>
              <a:ea typeface="HY나무B" pitchFamily="18" charset="-127"/>
            </a:endParaRPr>
          </a:p>
          <a:p>
            <a:r>
              <a:rPr lang="en-US" altLang="ko-KR" sz="2800" dirty="0" smtClean="0">
                <a:latin typeface="HY나무B" pitchFamily="18" charset="-127"/>
                <a:ea typeface="HY나무B" pitchFamily="18" charset="-127"/>
              </a:rPr>
              <a:t>(2006~015</a:t>
            </a:r>
            <a:r>
              <a:rPr lang="ko-KR" altLang="en-US" sz="2800" dirty="0" smtClean="0">
                <a:latin typeface="HY나무B" pitchFamily="18" charset="-127"/>
                <a:ea typeface="HY나무B" pitchFamily="18" charset="-127"/>
              </a:rPr>
              <a:t>년</a:t>
            </a:r>
            <a:r>
              <a:rPr lang="en-US" altLang="ko-KR" sz="2800" dirty="0" smtClean="0">
                <a:latin typeface="HY나무B" pitchFamily="18" charset="-127"/>
                <a:ea typeface="HY나무B" pitchFamily="18" charset="-127"/>
              </a:rPr>
              <a:t>)  </a:t>
            </a:r>
            <a:r>
              <a:rPr lang="ko-KR" altLang="en-US" sz="2800" dirty="0" smtClean="0">
                <a:latin typeface="HY나무B" pitchFamily="18" charset="-127"/>
                <a:ea typeface="HY나무B" pitchFamily="18" charset="-127"/>
              </a:rPr>
              <a:t>예산 </a:t>
            </a:r>
            <a:r>
              <a:rPr lang="en-US" altLang="ko-KR" sz="2800" dirty="0" smtClean="0">
                <a:latin typeface="HY나무B" pitchFamily="18" charset="-127"/>
                <a:ea typeface="HY나무B" pitchFamily="18" charset="-127"/>
              </a:rPr>
              <a:t>118</a:t>
            </a:r>
            <a:r>
              <a:rPr lang="ko-KR" altLang="en-US" sz="2800" dirty="0" smtClean="0">
                <a:latin typeface="HY나무B" pitchFamily="18" charset="-127"/>
                <a:ea typeface="HY나무B" pitchFamily="18" charset="-127"/>
              </a:rPr>
              <a:t>조</a:t>
            </a:r>
            <a:endParaRPr lang="en-US" altLang="ko-KR" sz="2800" dirty="0" smtClean="0">
              <a:latin typeface="HY나무B" pitchFamily="18" charset="-127"/>
              <a:ea typeface="HY나무B" pitchFamily="18" charset="-127"/>
            </a:endParaRPr>
          </a:p>
          <a:p>
            <a:endParaRPr lang="en-US" altLang="ko-KR" sz="1600" dirty="0" smtClean="0"/>
          </a:p>
          <a:p>
            <a:endParaRPr lang="en-US" altLang="ko-KR" sz="1600" dirty="0" smtClean="0"/>
          </a:p>
          <a:p>
            <a:pPr>
              <a:buFont typeface="Wingdings" pitchFamily="2" charset="2"/>
              <a:buChar char="ü"/>
            </a:pPr>
            <a:r>
              <a:rPr lang="ko-KR" altLang="en-US" sz="2800" dirty="0" smtClean="0">
                <a:latin typeface="HY나무B" pitchFamily="18" charset="-127"/>
                <a:ea typeface="HY나무B" pitchFamily="18" charset="-127"/>
              </a:rPr>
              <a:t> 모자보건법 제</a:t>
            </a:r>
            <a:r>
              <a:rPr lang="en-US" altLang="ko-KR" sz="2800" dirty="0" smtClean="0">
                <a:latin typeface="HY나무B" pitchFamily="18" charset="-127"/>
                <a:ea typeface="HY나무B" pitchFamily="18" charset="-127"/>
              </a:rPr>
              <a:t>11</a:t>
            </a:r>
            <a:r>
              <a:rPr lang="ko-KR" altLang="en-US" sz="2800" dirty="0" smtClean="0">
                <a:latin typeface="HY나무B" pitchFamily="18" charset="-127"/>
                <a:ea typeface="HY나무B" pitchFamily="18" charset="-127"/>
              </a:rPr>
              <a:t>조 </a:t>
            </a:r>
            <a:r>
              <a:rPr lang="en-US" altLang="ko-KR" sz="2800" dirty="0" smtClean="0">
                <a:latin typeface="HY나무B" pitchFamily="18" charset="-127"/>
                <a:ea typeface="HY나무B" pitchFamily="18" charset="-127"/>
              </a:rPr>
              <a:t>(</a:t>
            </a:r>
            <a:r>
              <a:rPr lang="ko-KR" altLang="en-US" sz="2800" dirty="0" smtClean="0">
                <a:latin typeface="HY나무B" pitchFamily="18" charset="-127"/>
                <a:ea typeface="HY나무B" pitchFamily="18" charset="-127"/>
              </a:rPr>
              <a:t>난임 극복 지원사업</a:t>
            </a:r>
            <a:r>
              <a:rPr lang="en-US" altLang="ko-KR" sz="2800" dirty="0" smtClean="0">
                <a:latin typeface="HY나무B" pitchFamily="18" charset="-127"/>
                <a:ea typeface="HY나무B" pitchFamily="18" charset="-127"/>
              </a:rPr>
              <a:t>) </a:t>
            </a:r>
          </a:p>
          <a:p>
            <a:r>
              <a:rPr lang="ko-KR" altLang="en-US" dirty="0" smtClean="0"/>
              <a:t>국가와 지방자치단체는 난임 등 생식건강 문제를 극복하기 위한 지원을 할 수 있다</a:t>
            </a:r>
            <a:r>
              <a:rPr lang="en-US" altLang="ko-KR" dirty="0" smtClean="0"/>
              <a:t>. &lt;</a:t>
            </a:r>
            <a:r>
              <a:rPr lang="ko-KR" altLang="en-US" dirty="0" smtClean="0"/>
              <a:t>개정 </a:t>
            </a:r>
            <a:r>
              <a:rPr lang="en-US" altLang="ko-KR" dirty="0" smtClean="0"/>
              <a:t>2012.5.23&gt; [</a:t>
            </a:r>
            <a:r>
              <a:rPr lang="ko-KR" altLang="en-US" dirty="0" smtClean="0"/>
              <a:t>전문개정 </a:t>
            </a:r>
            <a:r>
              <a:rPr lang="en-US" altLang="ko-KR" dirty="0" smtClean="0"/>
              <a:t>2009.1.7] [</a:t>
            </a:r>
            <a:r>
              <a:rPr lang="ko-KR" altLang="en-US" dirty="0" smtClean="0"/>
              <a:t>제목개정 </a:t>
            </a:r>
            <a:r>
              <a:rPr lang="en-US" altLang="ko-KR" dirty="0" smtClean="0"/>
              <a:t>2012.5.23] </a:t>
            </a:r>
          </a:p>
          <a:p>
            <a:endParaRPr lang="en-US" altLang="ko-KR" dirty="0" smtClean="0"/>
          </a:p>
          <a:p>
            <a:endParaRPr lang="en-US" altLang="ko-KR" sz="2800" dirty="0" smtClean="0">
              <a:latin typeface="HY나무B" pitchFamily="18" charset="-127"/>
              <a:ea typeface="HY나무B" pitchFamily="18" charset="-127"/>
            </a:endParaRPr>
          </a:p>
          <a:p>
            <a:r>
              <a:rPr lang="ko-KR" altLang="en-US" sz="2800" dirty="0" smtClean="0">
                <a:latin typeface="HY나무B" pitchFamily="18" charset="-127"/>
                <a:ea typeface="HY나무B" pitchFamily="18" charset="-127"/>
              </a:rPr>
              <a:t> </a:t>
            </a:r>
            <a:endParaRPr lang="en-US" altLang="ko-KR" sz="2800" dirty="0" smtClean="0">
              <a:latin typeface="HY나무B" pitchFamily="18" charset="-127"/>
              <a:ea typeface="HY나무B" pitchFamily="18" charset="-127"/>
            </a:endParaRPr>
          </a:p>
          <a:p>
            <a:endParaRPr lang="en-US" altLang="ko-KR" sz="2800" dirty="0" smtClean="0">
              <a:latin typeface="HY나무B" pitchFamily="18" charset="-127"/>
              <a:ea typeface="HY나무B" pitchFamily="18" charset="-127"/>
            </a:endParaRPr>
          </a:p>
          <a:p>
            <a:r>
              <a:rPr lang="en-US" altLang="ko-KR" sz="2800" dirty="0" smtClean="0">
                <a:latin typeface="HY나무B" pitchFamily="18" charset="-127"/>
                <a:ea typeface="HY나무B" pitchFamily="18" charset="-127"/>
              </a:rPr>
              <a:t> 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/>
            </a:r>
            <a:br>
              <a:rPr lang="en-US" altLang="ko-KR" dirty="0" smtClean="0"/>
            </a:br>
            <a:endParaRPr lang="en-US" altLang="ko-K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20140704092805163 강원래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188640"/>
            <a:ext cx="5334000" cy="327846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3714752"/>
            <a:ext cx="428628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714752"/>
            <a:ext cx="4141694" cy="2347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700808"/>
            <a:ext cx="68407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smtClean="0">
                <a:latin typeface="+mn-ea"/>
              </a:rPr>
              <a:t>1978</a:t>
            </a:r>
          </a:p>
          <a:p>
            <a:pPr algn="ctr"/>
            <a:r>
              <a:rPr lang="en-US" altLang="ko-KR" sz="2800" b="1" smtClean="0">
                <a:latin typeface="+mn-ea"/>
              </a:rPr>
              <a:t>500</a:t>
            </a:r>
            <a:r>
              <a:rPr lang="ko-KR" altLang="en-US" sz="2800" b="1" smtClean="0">
                <a:latin typeface="+mn-ea"/>
              </a:rPr>
              <a:t>만 명</a:t>
            </a:r>
            <a:endParaRPr lang="en-US" altLang="ko-KR" sz="2800" b="1" smtClean="0">
              <a:latin typeface="+mn-ea"/>
            </a:endParaRPr>
          </a:p>
          <a:p>
            <a:pPr algn="ctr"/>
            <a:r>
              <a:rPr lang="en-US" altLang="ko-KR" sz="2800" b="1" smtClean="0">
                <a:latin typeface="+mn-ea"/>
              </a:rPr>
              <a:t>150</a:t>
            </a:r>
            <a:r>
              <a:rPr lang="ko-KR" altLang="en-US" sz="2800" b="1" smtClean="0">
                <a:latin typeface="+mn-ea"/>
              </a:rPr>
              <a:t> 만 건</a:t>
            </a:r>
            <a:endParaRPr lang="en-US" altLang="ko-KR" sz="2800" b="1" smtClean="0">
              <a:latin typeface="+mn-ea"/>
            </a:endParaRPr>
          </a:p>
          <a:p>
            <a:pPr algn="ctr"/>
            <a:r>
              <a:rPr lang="en-US" altLang="ko-KR" sz="2800" b="1" smtClean="0">
                <a:latin typeface="+mn-ea"/>
              </a:rPr>
              <a:t> 35 </a:t>
            </a:r>
            <a:r>
              <a:rPr lang="ko-KR" altLang="en-US" sz="2800" b="1" smtClean="0">
                <a:latin typeface="+mn-ea"/>
              </a:rPr>
              <a:t>만 명</a:t>
            </a:r>
            <a:endParaRPr lang="en-US" altLang="ko-KR" sz="2800" b="1" smtClean="0">
              <a:latin typeface="+mn-ea"/>
            </a:endParaRPr>
          </a:p>
          <a:p>
            <a:pPr algn="ctr"/>
            <a:r>
              <a:rPr lang="en-US" altLang="ko-KR" sz="2800" b="1" smtClean="0">
                <a:latin typeface="+mn-ea"/>
              </a:rPr>
              <a:t>1985</a:t>
            </a:r>
          </a:p>
          <a:p>
            <a:pPr algn="ctr"/>
            <a:r>
              <a:rPr lang="en-US" altLang="ko-KR" sz="2800" b="1" smtClean="0">
                <a:latin typeface="+mn-ea"/>
              </a:rPr>
              <a:t>2005</a:t>
            </a:r>
          </a:p>
          <a:p>
            <a:pPr algn="ctr"/>
            <a:r>
              <a:rPr lang="en-US" altLang="ko-KR" sz="2800" b="1" smtClean="0">
                <a:latin typeface="+mn-ea"/>
              </a:rPr>
              <a:t>8504</a:t>
            </a:r>
          </a:p>
          <a:p>
            <a:pPr algn="ctr"/>
            <a:r>
              <a:rPr lang="en-US" altLang="ko-KR" sz="2800" b="1" smtClean="0">
                <a:latin typeface="+mn-ea"/>
              </a:rPr>
              <a:t>11.4%</a:t>
            </a:r>
          </a:p>
          <a:p>
            <a:pPr algn="ctr"/>
            <a:r>
              <a:rPr lang="en-US" altLang="ko-KR" sz="2800" b="1" smtClean="0">
                <a:latin typeface="+mn-ea"/>
              </a:rPr>
              <a:t>35.9%</a:t>
            </a:r>
            <a:endParaRPr lang="en-US" altLang="ko-KR" sz="2800" b="1">
              <a:latin typeface="+mn-e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115616" y="1412776"/>
            <a:ext cx="705678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400" b="1" smtClean="0">
                <a:solidFill>
                  <a:srgbClr val="FFC000"/>
                </a:solidFill>
                <a:latin typeface="맑은 고딕" pitchFamily="50" charset="-127"/>
                <a:ea typeface="맑은 고딕" pitchFamily="50" charset="-127"/>
              </a:rPr>
              <a:t>‘난임부부 시술비 지원사업’ 목적</a:t>
            </a:r>
            <a:endParaRPr lang="en-US" altLang="ko-KR" sz="2400" b="1" smtClean="0">
              <a:solidFill>
                <a:srgbClr val="FFC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/>
            <a:endParaRPr lang="en-US" altLang="ko-KR" sz="2400" b="1" smtClean="0">
              <a:latin typeface="HY나무B" pitchFamily="18" charset="-127"/>
              <a:ea typeface="HY나무B" pitchFamily="18" charset="-127"/>
            </a:endParaRPr>
          </a:p>
          <a:p>
            <a:pPr marL="342900" indent="-342900" algn="just">
              <a:buAutoNum type="arabicParenR"/>
            </a:pPr>
            <a:r>
              <a:rPr lang="ko-KR" altLang="en-US" smtClean="0"/>
              <a:t>일정 소득계층 이하의 난임부부에게 시술비의 일부를 지원하여 경제적인 부담을 경감지키고</a:t>
            </a:r>
            <a:r>
              <a:rPr lang="en-US" altLang="ko-KR" smtClean="0"/>
              <a:t>, </a:t>
            </a:r>
          </a:p>
          <a:p>
            <a:pPr marL="342900" indent="-342900" algn="just"/>
            <a:endParaRPr lang="en-US" altLang="ko-KR" smtClean="0"/>
          </a:p>
          <a:p>
            <a:pPr marL="342900" indent="-342900" algn="just"/>
            <a:r>
              <a:rPr lang="en-US" altLang="ko-KR" smtClean="0"/>
              <a:t>2) </a:t>
            </a:r>
            <a:r>
              <a:rPr lang="ko-KR" altLang="en-US" smtClean="0"/>
              <a:t>임신</a:t>
            </a:r>
            <a:r>
              <a:rPr lang="en-US" altLang="ko-KR" smtClean="0"/>
              <a:t>, </a:t>
            </a:r>
            <a:r>
              <a:rPr lang="ko-KR" altLang="en-US" smtClean="0"/>
              <a:t>출산의 사회 및 의료적 장애를 제거하고</a:t>
            </a:r>
            <a:r>
              <a:rPr lang="en-US" altLang="ko-KR" smtClean="0"/>
              <a:t>, </a:t>
            </a:r>
          </a:p>
          <a:p>
            <a:pPr marL="342900" indent="-342900" algn="just"/>
            <a:endParaRPr lang="en-US" altLang="ko-KR" smtClean="0"/>
          </a:p>
          <a:p>
            <a:pPr marL="342900" indent="-342900" algn="just"/>
            <a:r>
              <a:rPr lang="en-US" altLang="ko-KR" smtClean="0"/>
              <a:t>3) </a:t>
            </a:r>
            <a:r>
              <a:rPr lang="ko-KR" altLang="en-US" smtClean="0"/>
              <a:t>난임 부부가 희망하는 자녀를 갖게 하여 행복한 가정을 영위케 하고 </a:t>
            </a:r>
            <a:endParaRPr lang="en-US" altLang="ko-KR" smtClean="0"/>
          </a:p>
          <a:p>
            <a:pPr marL="342900" indent="-342900" algn="just"/>
            <a:endParaRPr lang="en-US" altLang="ko-KR" smtClean="0"/>
          </a:p>
          <a:p>
            <a:pPr marL="342900" indent="-342900" algn="just"/>
            <a:r>
              <a:rPr lang="en-US" altLang="ko-KR" smtClean="0"/>
              <a:t>4) </a:t>
            </a:r>
            <a:r>
              <a:rPr lang="ko-KR" altLang="en-US" smtClean="0"/>
              <a:t>저출산 극복효과를 달성하고자 하는 것</a:t>
            </a:r>
            <a:endParaRPr lang="ko-KR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836712"/>
            <a:ext cx="7816901" cy="5092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0" y="260648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smtClean="0">
                <a:solidFill>
                  <a:srgbClr val="FFC000"/>
                </a:solidFill>
                <a:latin typeface="+mn-ea"/>
              </a:rPr>
              <a:t>2006</a:t>
            </a:r>
            <a:r>
              <a:rPr lang="ko-KR" altLang="en-US" sz="2000" b="1" smtClean="0">
                <a:solidFill>
                  <a:srgbClr val="FFC000"/>
                </a:solidFill>
                <a:latin typeface="+mn-ea"/>
              </a:rPr>
              <a:t>년</a:t>
            </a:r>
            <a:r>
              <a:rPr lang="en-US" altLang="ko-KR" sz="2000" b="1" smtClean="0">
                <a:solidFill>
                  <a:srgbClr val="FFC000"/>
                </a:solidFill>
                <a:latin typeface="+mn-ea"/>
              </a:rPr>
              <a:t>~2013</a:t>
            </a:r>
            <a:r>
              <a:rPr lang="ko-KR" altLang="en-US" sz="2000" b="1" smtClean="0">
                <a:solidFill>
                  <a:srgbClr val="FFC000"/>
                </a:solidFill>
                <a:latin typeface="+mn-ea"/>
              </a:rPr>
              <a:t>년 난임부부 시술비 지원사업 내용</a:t>
            </a:r>
            <a:endParaRPr lang="ko-KR" altLang="en-US" sz="2000" b="1">
              <a:solidFill>
                <a:srgbClr val="FFC000"/>
              </a:solidFill>
              <a:latin typeface="+mn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7584" y="5877272"/>
            <a:ext cx="79208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smtClean="0"/>
              <a:t>2014</a:t>
            </a:r>
            <a:r>
              <a:rPr lang="ko-KR" altLang="en-US" sz="1600" smtClean="0"/>
              <a:t>년 </a:t>
            </a:r>
            <a:r>
              <a:rPr lang="en-US" altLang="ko-KR" sz="1600" smtClean="0"/>
              <a:t>857</a:t>
            </a:r>
            <a:r>
              <a:rPr lang="ko-KR" altLang="en-US" sz="1600" smtClean="0"/>
              <a:t>억원 </a:t>
            </a:r>
            <a:r>
              <a:rPr lang="en-US" altLang="ko-KR" sz="1600" smtClean="0"/>
              <a:t>(</a:t>
            </a:r>
            <a:r>
              <a:rPr lang="ko-KR" altLang="en-US" sz="1600" smtClean="0"/>
              <a:t>국비 </a:t>
            </a:r>
            <a:r>
              <a:rPr lang="en-US" altLang="ko-KR" sz="1600" smtClean="0"/>
              <a:t>389</a:t>
            </a:r>
            <a:r>
              <a:rPr lang="ko-KR" altLang="en-US" sz="1600" smtClean="0"/>
              <a:t>억</a:t>
            </a:r>
            <a:r>
              <a:rPr lang="en-US" altLang="ko-KR" sz="1600" smtClean="0"/>
              <a:t>,</a:t>
            </a:r>
            <a:r>
              <a:rPr lang="ko-KR" altLang="en-US" sz="1600" smtClean="0"/>
              <a:t>지방비 </a:t>
            </a:r>
            <a:r>
              <a:rPr lang="en-US" altLang="ko-KR" sz="1600" smtClean="0"/>
              <a:t>468</a:t>
            </a:r>
            <a:r>
              <a:rPr lang="ko-KR" altLang="en-US" sz="1600" smtClean="0"/>
              <a:t>억원 체외수정 </a:t>
            </a:r>
            <a:r>
              <a:rPr lang="en-US" altLang="ko-KR" sz="1600" smtClean="0"/>
              <a:t>637</a:t>
            </a:r>
            <a:r>
              <a:rPr lang="ko-KR" altLang="en-US" sz="1600" smtClean="0"/>
              <a:t>억</a:t>
            </a:r>
            <a:r>
              <a:rPr lang="en-US" altLang="ko-KR" sz="1600" smtClean="0"/>
              <a:t>, </a:t>
            </a:r>
            <a:r>
              <a:rPr lang="ko-KR" altLang="en-US" sz="1600" smtClean="0"/>
              <a:t>인공 수정 </a:t>
            </a:r>
            <a:r>
              <a:rPr lang="en-US" altLang="ko-KR" sz="1600" smtClean="0"/>
              <a:t>178</a:t>
            </a:r>
            <a:r>
              <a:rPr lang="ko-KR" altLang="en-US" sz="1600" smtClean="0"/>
              <a:t>억</a:t>
            </a:r>
            <a:r>
              <a:rPr lang="en-US" altLang="ko-KR" sz="1600" smtClean="0"/>
              <a:t>)</a:t>
            </a:r>
            <a:endParaRPr lang="ko-KR" altLang="en-US" sz="16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80728"/>
            <a:ext cx="7776864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0" y="33265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smtClean="0">
                <a:solidFill>
                  <a:srgbClr val="FFC000"/>
                </a:solidFill>
                <a:latin typeface="+mn-ea"/>
              </a:rPr>
              <a:t>체외수정 시술비 지원사업 대상여성의 연령분포</a:t>
            </a:r>
            <a:endParaRPr lang="ko-KR" altLang="en-US" sz="2000" b="1">
              <a:solidFill>
                <a:srgbClr val="FFC000"/>
              </a:solidFill>
              <a:latin typeface="+mn-e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84784"/>
            <a:ext cx="7920880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직사각형 2"/>
          <p:cNvSpPr/>
          <p:nvPr/>
        </p:nvSpPr>
        <p:spPr>
          <a:xfrm>
            <a:off x="0" y="764704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000" b="1" dirty="0" smtClean="0">
                <a:solidFill>
                  <a:srgbClr val="FFC000"/>
                </a:solidFill>
              </a:rPr>
              <a:t>국가별 출산율 추계</a:t>
            </a:r>
            <a:endParaRPr lang="ko-KR" altLang="en-US" sz="20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556792"/>
            <a:ext cx="7632848" cy="4134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직사각형 2"/>
          <p:cNvSpPr/>
          <p:nvPr/>
        </p:nvSpPr>
        <p:spPr>
          <a:xfrm>
            <a:off x="0" y="692696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000" b="1" dirty="0" smtClean="0">
                <a:solidFill>
                  <a:srgbClr val="FFC000"/>
                </a:solidFill>
              </a:rPr>
              <a:t>년도 별 지원사업 예산 및 출생아 수</a:t>
            </a:r>
            <a:endParaRPr lang="ko-KR" altLang="en-US" sz="20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 cstate="print"/>
          <a:srcRect l="20000" t="37500" r="21406" b="15000"/>
          <a:stretch>
            <a:fillRect/>
          </a:stretch>
        </p:blipFill>
        <p:spPr bwMode="auto">
          <a:xfrm>
            <a:off x="214282" y="142852"/>
            <a:ext cx="8786874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2014090116533736118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0"/>
            <a:ext cx="4427984" cy="6858000"/>
          </a:xfrm>
          <a:prstGeom prst="rect">
            <a:avLst/>
          </a:prstGeom>
        </p:spPr>
      </p:pic>
      <p:pic>
        <p:nvPicPr>
          <p:cNvPr id="5" name="그림 4" descr="CWqLVtXTgX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1268760"/>
            <a:ext cx="3240360" cy="367240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32656"/>
            <a:ext cx="8064895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84784"/>
            <a:ext cx="7992888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직사각형 2"/>
          <p:cNvSpPr/>
          <p:nvPr/>
        </p:nvSpPr>
        <p:spPr>
          <a:xfrm>
            <a:off x="0" y="620688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000" b="1" dirty="0" smtClean="0">
                <a:solidFill>
                  <a:srgbClr val="FFC000"/>
                </a:solidFill>
                <a:latin typeface="+mn-ea"/>
              </a:rPr>
              <a:t>국가별 체외수정 </a:t>
            </a:r>
            <a:r>
              <a:rPr lang="ko-KR" altLang="en-US" sz="2000" b="1" dirty="0" err="1" smtClean="0">
                <a:solidFill>
                  <a:srgbClr val="FFC000"/>
                </a:solidFill>
                <a:latin typeface="+mn-ea"/>
              </a:rPr>
              <a:t>시술비</a:t>
            </a:r>
            <a:r>
              <a:rPr lang="en-US" altLang="ko-KR" sz="2000" b="1" dirty="0" smtClean="0">
                <a:solidFill>
                  <a:srgbClr val="FFC000"/>
                </a:solidFill>
                <a:latin typeface="+mn-ea"/>
              </a:rPr>
              <a:t>(1</a:t>
            </a:r>
            <a:r>
              <a:rPr lang="ko-KR" altLang="en-US" sz="2000" b="1" dirty="0" smtClean="0">
                <a:solidFill>
                  <a:srgbClr val="FFC000"/>
                </a:solidFill>
                <a:latin typeface="+mn-ea"/>
              </a:rPr>
              <a:t>회 당</a:t>
            </a:r>
            <a:r>
              <a:rPr lang="en-US" altLang="ko-KR" sz="2000" b="1" dirty="0" smtClean="0">
                <a:solidFill>
                  <a:srgbClr val="FFC000"/>
                </a:solidFill>
                <a:latin typeface="+mn-ea"/>
              </a:rPr>
              <a:t>)</a:t>
            </a:r>
            <a:endParaRPr lang="ko-KR" altLang="en-US" sz="2000" b="1" dirty="0">
              <a:solidFill>
                <a:srgbClr val="FFC000"/>
              </a:solidFill>
              <a:latin typeface="+mn-e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260648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000" b="1" dirty="0" smtClean="0">
                <a:solidFill>
                  <a:srgbClr val="FFC000"/>
                </a:solidFill>
              </a:rPr>
              <a:t>지원사업 </a:t>
            </a:r>
            <a:r>
              <a:rPr lang="ko-KR" altLang="en-US" sz="2000" b="1" smtClean="0">
                <a:solidFill>
                  <a:srgbClr val="FFC000"/>
                </a:solidFill>
              </a:rPr>
              <a:t>수행 체계</a:t>
            </a:r>
            <a:endParaRPr lang="ko-KR" altLang="en-US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836712"/>
            <a:ext cx="7560840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635896" y="6093296"/>
            <a:ext cx="55081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smtClean="0"/>
              <a:t>체외수정시술기관 </a:t>
            </a:r>
            <a:r>
              <a:rPr lang="en-US" altLang="ko-KR" sz="1600" smtClean="0"/>
              <a:t>182</a:t>
            </a:r>
            <a:r>
              <a:rPr lang="ko-KR" altLang="en-US" sz="1600" smtClean="0"/>
              <a:t>개소</a:t>
            </a:r>
            <a:r>
              <a:rPr lang="en-US" altLang="ko-KR" sz="1600" smtClean="0"/>
              <a:t>, </a:t>
            </a:r>
            <a:r>
              <a:rPr lang="ko-KR" altLang="en-US" sz="1600" smtClean="0"/>
              <a:t>인공수정시술기관 </a:t>
            </a:r>
            <a:r>
              <a:rPr lang="en-US" altLang="ko-KR" sz="1600" smtClean="0"/>
              <a:t>399</a:t>
            </a:r>
            <a:r>
              <a:rPr lang="ko-KR" altLang="en-US" sz="1600" smtClean="0"/>
              <a:t>개소 </a:t>
            </a:r>
            <a:r>
              <a:rPr lang="en-US" altLang="ko-KR" sz="1400" smtClean="0"/>
              <a:t>(2013.12 </a:t>
            </a:r>
            <a:r>
              <a:rPr lang="ko-KR" altLang="en-US" sz="1400" smtClean="0"/>
              <a:t>현재</a:t>
            </a:r>
            <a:r>
              <a:rPr lang="en-US" altLang="ko-KR" sz="1400" smtClean="0"/>
              <a:t>)</a:t>
            </a:r>
            <a:endParaRPr lang="ko-KR" altLang="en-US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48680"/>
            <a:ext cx="5800725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직사각형 2"/>
          <p:cNvSpPr/>
          <p:nvPr/>
        </p:nvSpPr>
        <p:spPr>
          <a:xfrm>
            <a:off x="1115616" y="116632"/>
            <a:ext cx="35696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 smtClean="0">
                <a:solidFill>
                  <a:srgbClr val="FFC000"/>
                </a:solidFill>
              </a:rPr>
              <a:t>국가지원비용의 적절여부</a:t>
            </a:r>
            <a:endParaRPr lang="ko-KR" altLang="en-US" sz="2000" b="1" dirty="0">
              <a:solidFill>
                <a:srgbClr val="FFC000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3789040"/>
            <a:ext cx="5904656" cy="2364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1115616" y="3284984"/>
            <a:ext cx="40742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 smtClean="0">
                <a:solidFill>
                  <a:srgbClr val="FFC000"/>
                </a:solidFill>
              </a:rPr>
              <a:t>국가지원비용이 부적절한 이유</a:t>
            </a:r>
            <a:endParaRPr lang="ko-KR" altLang="en-US" sz="2000" b="1" dirty="0">
              <a:solidFill>
                <a:srgbClr val="FFC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150114"/>
            <a:ext cx="2915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나눔손글씨 펜" pitchFamily="66" charset="-127"/>
                <a:ea typeface="나눔손글씨 펜" pitchFamily="66" charset="-127"/>
              </a:rPr>
              <a:t>&lt;</a:t>
            </a:r>
            <a:r>
              <a:rPr lang="ko-KR" altLang="en-US" sz="1600" b="1" dirty="0" smtClean="0">
                <a:solidFill>
                  <a:schemeClr val="bg1"/>
                </a:solidFill>
                <a:latin typeface="나눔손글씨 펜" pitchFamily="66" charset="-127"/>
                <a:ea typeface="나눔손글씨 펜" pitchFamily="66" charset="-127"/>
              </a:rPr>
              <a:t>출처</a:t>
            </a:r>
            <a:r>
              <a:rPr lang="en-US" altLang="ko-KR" sz="1600" b="1" dirty="0" smtClean="0">
                <a:solidFill>
                  <a:schemeClr val="bg1"/>
                </a:solidFill>
                <a:latin typeface="나눔손글씨 펜" pitchFamily="66" charset="-127"/>
                <a:ea typeface="나눔손글씨 펜" pitchFamily="66" charset="-127"/>
              </a:rPr>
              <a:t>&gt;</a:t>
            </a:r>
          </a:p>
          <a:p>
            <a:r>
              <a:rPr lang="en-US" altLang="ko-KR" sz="1600" b="1" dirty="0" smtClean="0">
                <a:solidFill>
                  <a:schemeClr val="bg1"/>
                </a:solidFill>
                <a:latin typeface="나눔손글씨 펜" pitchFamily="66" charset="-127"/>
                <a:ea typeface="나눔손글씨 펜" pitchFamily="66" charset="-127"/>
              </a:rPr>
              <a:t>(</a:t>
            </a:r>
            <a:r>
              <a:rPr lang="ko-KR" altLang="en-US" sz="1600" b="1" dirty="0" smtClean="0">
                <a:solidFill>
                  <a:schemeClr val="bg1"/>
                </a:solidFill>
                <a:latin typeface="나눔손글씨 펜" pitchFamily="66" charset="-127"/>
                <a:ea typeface="나눔손글씨 펜" pitchFamily="66" charset="-127"/>
              </a:rPr>
              <a:t>사</a:t>
            </a:r>
            <a:r>
              <a:rPr lang="en-US" altLang="ko-KR" sz="1600" b="1" dirty="0" smtClean="0">
                <a:solidFill>
                  <a:schemeClr val="bg1"/>
                </a:solidFill>
                <a:latin typeface="나눔손글씨 펜" pitchFamily="66" charset="-127"/>
                <a:ea typeface="나눔손글씨 펜" pitchFamily="66" charset="-127"/>
              </a:rPr>
              <a:t>)</a:t>
            </a:r>
            <a:r>
              <a:rPr lang="ko-KR" altLang="en-US" sz="1600" b="1" dirty="0" err="1" smtClean="0">
                <a:solidFill>
                  <a:schemeClr val="bg1"/>
                </a:solidFill>
                <a:latin typeface="나눔손글씨 펜" pitchFamily="66" charset="-127"/>
                <a:ea typeface="나눔손글씨 펜" pitchFamily="66" charset="-127"/>
              </a:rPr>
              <a:t>한국난임가족연합회</a:t>
            </a:r>
            <a:endParaRPr lang="ko-KR" altLang="en-US" sz="1600" b="1" dirty="0">
              <a:solidFill>
                <a:schemeClr val="bg1"/>
              </a:solidFill>
              <a:latin typeface="나눔손글씨 펜" pitchFamily="66" charset="-127"/>
              <a:ea typeface="나눔손글씨 펜" pitchFamily="66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4371094"/>
            <a:ext cx="6456210" cy="2486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직사각형 2"/>
          <p:cNvSpPr/>
          <p:nvPr/>
        </p:nvSpPr>
        <p:spPr>
          <a:xfrm>
            <a:off x="857224" y="4000504"/>
            <a:ext cx="41024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b="1" dirty="0" smtClean="0">
                <a:solidFill>
                  <a:srgbClr val="FFC000"/>
                </a:solidFill>
              </a:rPr>
              <a:t>지원금 지급방법 변경 시</a:t>
            </a:r>
            <a:r>
              <a:rPr lang="en-US" altLang="ko-KR" sz="2000" b="1" dirty="0" smtClean="0">
                <a:solidFill>
                  <a:srgbClr val="FFC000"/>
                </a:solidFill>
              </a:rPr>
              <a:t>,</a:t>
            </a:r>
            <a:r>
              <a:rPr lang="ko-KR" altLang="en-US" sz="2000" b="1" dirty="0" smtClean="0">
                <a:solidFill>
                  <a:srgbClr val="FFC000"/>
                </a:solidFill>
              </a:rPr>
              <a:t>지원방법</a:t>
            </a:r>
            <a:endParaRPr lang="ko-KR" altLang="en-US" sz="2000" b="1" dirty="0">
              <a:solidFill>
                <a:srgbClr val="FFC000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500042"/>
            <a:ext cx="6313334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857224" y="142852"/>
            <a:ext cx="34259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b="1" dirty="0" smtClean="0">
                <a:solidFill>
                  <a:srgbClr val="FFC000"/>
                </a:solidFill>
              </a:rPr>
              <a:t>지원금지급절차 불만족 이유</a:t>
            </a:r>
            <a:endParaRPr lang="ko-KR" altLang="en-US" sz="20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714356"/>
            <a:ext cx="72199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2928934"/>
            <a:ext cx="706755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직사각형 3"/>
          <p:cNvSpPr/>
          <p:nvPr/>
        </p:nvSpPr>
        <p:spPr>
          <a:xfrm>
            <a:off x="428596" y="2571744"/>
            <a:ext cx="35894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b="1" dirty="0" smtClean="0">
                <a:solidFill>
                  <a:srgbClr val="FFC000"/>
                </a:solidFill>
              </a:rPr>
              <a:t>정신적 고통 경험 시</a:t>
            </a:r>
            <a:r>
              <a:rPr lang="en-US" altLang="ko-KR" sz="2000" b="1" dirty="0" smtClean="0">
                <a:solidFill>
                  <a:srgbClr val="FFC000"/>
                </a:solidFill>
              </a:rPr>
              <a:t>,</a:t>
            </a:r>
            <a:r>
              <a:rPr lang="ko-KR" altLang="en-US" sz="2000" b="1" dirty="0" smtClean="0">
                <a:solidFill>
                  <a:srgbClr val="FFC000"/>
                </a:solidFill>
              </a:rPr>
              <a:t>해결방법</a:t>
            </a:r>
            <a:endParaRPr lang="ko-KR" altLang="en-US" sz="2000" b="1" dirty="0">
              <a:solidFill>
                <a:srgbClr val="FFC000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571472" y="357166"/>
            <a:ext cx="41841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b="1" dirty="0" smtClean="0">
                <a:solidFill>
                  <a:srgbClr val="FFC000"/>
                </a:solidFill>
              </a:rPr>
              <a:t>난임 시술로  정신적 고통 경험여부</a:t>
            </a:r>
            <a:endParaRPr lang="ko-KR" altLang="en-US" sz="20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714356"/>
            <a:ext cx="7316316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직사각형 2"/>
          <p:cNvSpPr/>
          <p:nvPr/>
        </p:nvSpPr>
        <p:spPr>
          <a:xfrm>
            <a:off x="714348" y="214290"/>
            <a:ext cx="66437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 err="1" smtClean="0">
                <a:solidFill>
                  <a:srgbClr val="FFC000"/>
                </a:solidFill>
              </a:rPr>
              <a:t>난임치료의</a:t>
            </a:r>
            <a:r>
              <a:rPr lang="ko-KR" altLang="en-US" sz="2000" b="1" dirty="0" smtClean="0">
                <a:solidFill>
                  <a:srgbClr val="FFC000"/>
                </a:solidFill>
              </a:rPr>
              <a:t> 부작용측면으로 정확한 정보전달 필요 여부</a:t>
            </a:r>
            <a:endParaRPr lang="ko-KR" altLang="en-US" sz="2000" b="1" dirty="0">
              <a:solidFill>
                <a:srgbClr val="FFC000"/>
              </a:solidFill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4105275"/>
            <a:ext cx="7315746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직사각형 6"/>
          <p:cNvSpPr/>
          <p:nvPr/>
        </p:nvSpPr>
        <p:spPr>
          <a:xfrm>
            <a:off x="642910" y="3643314"/>
            <a:ext cx="39388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b="1" dirty="0" err="1" smtClean="0">
                <a:solidFill>
                  <a:srgbClr val="FFC000"/>
                </a:solidFill>
              </a:rPr>
              <a:t>시술전후</a:t>
            </a:r>
            <a:r>
              <a:rPr lang="ko-KR" altLang="en-US" sz="2000" b="1" dirty="0" smtClean="0">
                <a:solidFill>
                  <a:srgbClr val="FFC000"/>
                </a:solidFill>
              </a:rPr>
              <a:t> 필요조치 협력필요여부</a:t>
            </a:r>
            <a:endParaRPr lang="ko-KR" altLang="en-US" sz="20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723900"/>
            <a:ext cx="7704856" cy="613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직사각형 2"/>
          <p:cNvSpPr/>
          <p:nvPr/>
        </p:nvSpPr>
        <p:spPr>
          <a:xfrm>
            <a:off x="0" y="214290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000" b="1" dirty="0" smtClean="0">
                <a:solidFill>
                  <a:srgbClr val="FFC000"/>
                </a:solidFill>
              </a:rPr>
              <a:t>세계 각국의 난임 시술 비용 정부지원 여부 및 </a:t>
            </a:r>
            <a:r>
              <a:rPr lang="ko-KR" altLang="en-US" sz="2000" b="1" dirty="0" err="1" smtClean="0">
                <a:solidFill>
                  <a:srgbClr val="FFC000"/>
                </a:solidFill>
              </a:rPr>
              <a:t>시술별</a:t>
            </a:r>
            <a:r>
              <a:rPr lang="ko-KR" altLang="en-US" sz="2000" b="1" dirty="0" smtClean="0">
                <a:solidFill>
                  <a:srgbClr val="FFC000"/>
                </a:solidFill>
              </a:rPr>
              <a:t> 지원가능 횟수</a:t>
            </a:r>
            <a:endParaRPr lang="ko-KR" altLang="en-US" sz="20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84784"/>
            <a:ext cx="7848872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332656"/>
            <a:ext cx="7155200" cy="5719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827584" y="188640"/>
            <a:ext cx="43924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dirty="0" smtClean="0">
              <a:latin typeface="안상수2006굵은" pitchFamily="18" charset="-127"/>
              <a:ea typeface="안상수2006굵은" pitchFamily="18" charset="-127"/>
            </a:endParaRPr>
          </a:p>
          <a:p>
            <a:r>
              <a:rPr lang="ko-KR" altLang="en-US" sz="3600" b="1" smtClean="0">
                <a:solidFill>
                  <a:schemeClr val="accent2"/>
                </a:solidFill>
                <a:latin typeface="휴먼편지체" pitchFamily="18" charset="-127"/>
                <a:ea typeface="휴먼편지체" pitchFamily="18" charset="-127"/>
              </a:rPr>
              <a:t>따끈</a:t>
            </a:r>
            <a:r>
              <a:rPr lang="en-US" altLang="ko-KR" sz="3600" b="1" smtClean="0">
                <a:solidFill>
                  <a:schemeClr val="accent2"/>
                </a:solidFill>
                <a:latin typeface="휴먼편지체" pitchFamily="18" charset="-127"/>
                <a:ea typeface="휴먼편지체" pitchFamily="18" charset="-127"/>
              </a:rPr>
              <a:t>,</a:t>
            </a:r>
            <a:r>
              <a:rPr lang="ko-KR" altLang="en-US" sz="3600" b="1" smtClean="0">
                <a:solidFill>
                  <a:schemeClr val="accent2"/>
                </a:solidFill>
                <a:latin typeface="휴먼편지체" pitchFamily="18" charset="-127"/>
                <a:ea typeface="휴먼편지체" pitchFamily="18" charset="-127"/>
              </a:rPr>
              <a:t>따끈한  </a:t>
            </a:r>
            <a:r>
              <a:rPr lang="ko-KR" altLang="en-US" sz="3600" b="1" dirty="0" smtClean="0">
                <a:solidFill>
                  <a:schemeClr val="accent2"/>
                </a:solidFill>
                <a:latin typeface="휴먼편지체" pitchFamily="18" charset="-127"/>
                <a:ea typeface="휴먼편지체" pitchFamily="18" charset="-127"/>
              </a:rPr>
              <a:t>희소식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1259632" y="3934123"/>
            <a:ext cx="6572296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ko-KR" altLang="en-US" smtClean="0"/>
              <a:t> </a:t>
            </a:r>
            <a:r>
              <a:rPr lang="ko-KR" altLang="en-US" sz="2000" b="1" smtClean="0"/>
              <a:t>금융감독원은</a:t>
            </a:r>
            <a:r>
              <a:rPr lang="ko-KR" altLang="en-US" smtClean="0"/>
              <a:t> </a:t>
            </a:r>
            <a:r>
              <a:rPr lang="ko-KR" altLang="en-US" sz="1600" dirty="0" smtClean="0"/>
              <a:t>최근 난임 부부에게 실질적인 도움이 될 수 있도록 난임 치료보험을 단체보험 상품으로 내놓고 추후 개인보험으로의 확대 여부를 검토할 </a:t>
            </a:r>
            <a:r>
              <a:rPr lang="ko-KR" altLang="en-US" sz="1600" smtClean="0"/>
              <a:t>예정이라고 밝혔다</a:t>
            </a:r>
            <a:r>
              <a:rPr lang="en-US" altLang="ko-KR" sz="1600" smtClean="0"/>
              <a:t>.</a:t>
            </a:r>
          </a:p>
          <a:p>
            <a:endParaRPr lang="en-US" altLang="ko-KR" dirty="0" smtClean="0"/>
          </a:p>
          <a:p>
            <a:pPr>
              <a:buFont typeface="Wingdings" pitchFamily="2" charset="2"/>
              <a:buChar char="ü"/>
            </a:pPr>
            <a:r>
              <a:rPr lang="ko-KR" altLang="en-US" sz="2000" b="1" smtClean="0"/>
              <a:t>  </a:t>
            </a:r>
            <a:r>
              <a:rPr lang="ko-KR" altLang="en-US" sz="2000" b="1" dirty="0" smtClean="0"/>
              <a:t>한의원 </a:t>
            </a:r>
            <a:r>
              <a:rPr lang="ko-KR" altLang="en-US" sz="1600" dirty="0" err="1" smtClean="0"/>
              <a:t>내원진료</a:t>
            </a:r>
            <a:r>
              <a:rPr lang="ko-KR" altLang="en-US" sz="1600" dirty="0" smtClean="0"/>
              <a:t> 및 첩약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침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구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부항 등의 한방 치료비로 </a:t>
            </a:r>
            <a:r>
              <a:rPr lang="en-US" altLang="ko-KR" sz="1600" dirty="0" smtClean="0"/>
              <a:t>1</a:t>
            </a:r>
            <a:r>
              <a:rPr lang="ko-KR" altLang="en-US" sz="1600" dirty="0" smtClean="0"/>
              <a:t>인당 총 진료비 </a:t>
            </a:r>
            <a:r>
              <a:rPr lang="en-US" altLang="ko-KR" sz="1600" dirty="0" smtClean="0"/>
              <a:t>100</a:t>
            </a:r>
            <a:r>
              <a:rPr lang="ko-KR" altLang="en-US" sz="1600" dirty="0" smtClean="0"/>
              <a:t>만원 한도 내에서 지원되고 있다</a:t>
            </a:r>
            <a:r>
              <a:rPr lang="en-US" altLang="ko-KR" sz="1600" dirty="0" smtClean="0"/>
              <a:t>.</a:t>
            </a:r>
            <a:endParaRPr lang="ko-KR" altLang="en-US" sz="1600" dirty="0" smtClean="0"/>
          </a:p>
          <a:p>
            <a:endParaRPr lang="ko-KR" altLang="en-US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1115616" y="1412776"/>
            <a:ext cx="712879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ko-KR" altLang="en-US" smtClean="0">
                <a:latin typeface="+mn-ea"/>
              </a:rPr>
              <a:t> </a:t>
            </a:r>
            <a:r>
              <a:rPr lang="ko-KR" altLang="en-US" sz="2000" b="1" smtClean="0">
                <a:latin typeface="+mn-ea"/>
              </a:rPr>
              <a:t>국회 </a:t>
            </a:r>
            <a:r>
              <a:rPr lang="ko-KR" altLang="en-US" sz="2000" b="1" dirty="0" smtClean="0">
                <a:latin typeface="+mn-ea"/>
              </a:rPr>
              <a:t>기획재정위원회 조세소위원회는</a:t>
            </a:r>
          </a:p>
          <a:p>
            <a:pPr algn="just"/>
            <a:r>
              <a:rPr lang="ko-KR" altLang="en-US" sz="1600" dirty="0" err="1" smtClean="0">
                <a:latin typeface="+mn-ea"/>
              </a:rPr>
              <a:t>난임부부의</a:t>
            </a:r>
            <a:r>
              <a:rPr lang="ko-KR" altLang="en-US" sz="1600" dirty="0" smtClean="0">
                <a:latin typeface="+mn-ea"/>
              </a:rPr>
              <a:t> 인공수정과 시험관 시술 등 체외수정 시술 비용에 대해 무제한 </a:t>
            </a:r>
            <a:r>
              <a:rPr lang="ko-KR" altLang="en-US" sz="1600" dirty="0" err="1" smtClean="0">
                <a:latin typeface="+mn-ea"/>
              </a:rPr>
              <a:t>세액공제을</a:t>
            </a:r>
            <a:r>
              <a:rPr lang="ko-KR" altLang="en-US" sz="1600" dirty="0" smtClean="0">
                <a:latin typeface="+mn-ea"/>
              </a:rPr>
              <a:t> 제공하는 내용의 법안이 </a:t>
            </a:r>
            <a:r>
              <a:rPr lang="ko-KR" altLang="en-US" sz="1600" dirty="0" err="1" smtClean="0">
                <a:latin typeface="+mn-ea"/>
              </a:rPr>
              <a:t>법안소위를</a:t>
            </a:r>
            <a:r>
              <a:rPr lang="ko-KR" altLang="en-US" sz="1600" dirty="0" smtClean="0">
                <a:latin typeface="+mn-ea"/>
              </a:rPr>
              <a:t> 통과했다</a:t>
            </a:r>
            <a:r>
              <a:rPr lang="en-US" altLang="ko-KR" sz="1600" dirty="0" smtClean="0">
                <a:latin typeface="+mn-ea"/>
              </a:rPr>
              <a:t>. </a:t>
            </a:r>
            <a:r>
              <a:rPr lang="ko-KR" altLang="en-US" sz="1600" dirty="0" err="1" smtClean="0">
                <a:latin typeface="+mn-ea"/>
              </a:rPr>
              <a:t>시술비</a:t>
            </a:r>
            <a:r>
              <a:rPr lang="ko-KR" altLang="en-US" sz="1600" dirty="0" smtClean="0">
                <a:latin typeface="+mn-ea"/>
              </a:rPr>
              <a:t> 부담을 줄여 </a:t>
            </a:r>
            <a:r>
              <a:rPr lang="ko-KR" altLang="en-US" sz="1600" dirty="0" err="1" smtClean="0">
                <a:latin typeface="+mn-ea"/>
              </a:rPr>
              <a:t>저출산에</a:t>
            </a:r>
            <a:r>
              <a:rPr lang="ko-KR" altLang="en-US" sz="1600" dirty="0" smtClean="0">
                <a:latin typeface="+mn-ea"/>
              </a:rPr>
              <a:t> 대응한다는 내용에 여야 의원들이 공감대를 </a:t>
            </a:r>
            <a:r>
              <a:rPr lang="ko-KR" altLang="en-US" sz="1600" smtClean="0">
                <a:latin typeface="+mn-ea"/>
              </a:rPr>
              <a:t>형성했다</a:t>
            </a:r>
            <a:r>
              <a:rPr lang="en-US" altLang="ko-KR" sz="1600" smtClean="0">
                <a:latin typeface="+mn-ea"/>
              </a:rPr>
              <a:t>.</a:t>
            </a:r>
          </a:p>
          <a:p>
            <a:pPr algn="just"/>
            <a:endParaRPr lang="en-US" altLang="ko-KR" dirty="0" smtClean="0">
              <a:latin typeface="+mn-ea"/>
            </a:endParaRPr>
          </a:p>
          <a:p>
            <a:pPr algn="just"/>
            <a:r>
              <a:rPr lang="en-US" altLang="ko-KR" sz="1600" smtClean="0">
                <a:latin typeface="+mn-ea"/>
              </a:rPr>
              <a:t>2014.11.18</a:t>
            </a:r>
            <a:r>
              <a:rPr lang="ko-KR" altLang="en-US" sz="1600" smtClean="0">
                <a:latin typeface="+mn-ea"/>
              </a:rPr>
              <a:t> </a:t>
            </a:r>
            <a:r>
              <a:rPr lang="ko-KR" altLang="en-US" sz="1600" dirty="0" smtClean="0">
                <a:latin typeface="+mn-ea"/>
              </a:rPr>
              <a:t>통과된 </a:t>
            </a:r>
            <a:r>
              <a:rPr lang="ko-KR" altLang="en-US" sz="1600" dirty="0" err="1" smtClean="0">
                <a:latin typeface="+mn-ea"/>
              </a:rPr>
              <a:t>난임부부</a:t>
            </a:r>
            <a:r>
              <a:rPr lang="ko-KR" altLang="en-US" sz="1600" dirty="0" smtClean="0">
                <a:latin typeface="+mn-ea"/>
              </a:rPr>
              <a:t> </a:t>
            </a:r>
            <a:r>
              <a:rPr lang="ko-KR" altLang="en-US" sz="1600" dirty="0" err="1" smtClean="0">
                <a:latin typeface="+mn-ea"/>
              </a:rPr>
              <a:t>시술비</a:t>
            </a:r>
            <a:r>
              <a:rPr lang="ko-KR" altLang="en-US" sz="1600" dirty="0" smtClean="0">
                <a:latin typeface="+mn-ea"/>
              </a:rPr>
              <a:t> 관련 소득세법 개정안은 정부가 발의한 것으로</a:t>
            </a:r>
            <a:r>
              <a:rPr lang="en-US" altLang="ko-KR" sz="1600" dirty="0" smtClean="0">
                <a:latin typeface="+mn-ea"/>
              </a:rPr>
              <a:t>, </a:t>
            </a:r>
            <a:r>
              <a:rPr lang="ko-KR" altLang="en-US" sz="1600" dirty="0" err="1" smtClean="0">
                <a:latin typeface="+mn-ea"/>
              </a:rPr>
              <a:t>난임부부</a:t>
            </a:r>
            <a:r>
              <a:rPr lang="ko-KR" altLang="en-US" sz="1600" dirty="0" smtClean="0">
                <a:latin typeface="+mn-ea"/>
              </a:rPr>
              <a:t> </a:t>
            </a:r>
            <a:r>
              <a:rPr lang="ko-KR" altLang="en-US" sz="1600" dirty="0" err="1" smtClean="0">
                <a:latin typeface="+mn-ea"/>
              </a:rPr>
              <a:t>시술비에</a:t>
            </a:r>
            <a:r>
              <a:rPr lang="ko-KR" altLang="en-US" sz="1600" dirty="0" smtClean="0">
                <a:latin typeface="+mn-ea"/>
              </a:rPr>
              <a:t> 대한 세제지원을 강화하기 위해 체외수정 시술비용에 대해서는 현행 </a:t>
            </a:r>
            <a:r>
              <a:rPr lang="en-US" altLang="ko-KR" sz="1600" dirty="0" smtClean="0">
                <a:latin typeface="+mn-ea"/>
              </a:rPr>
              <a:t>700</a:t>
            </a:r>
            <a:r>
              <a:rPr lang="ko-KR" altLang="en-US" sz="1600" dirty="0" smtClean="0">
                <a:latin typeface="+mn-ea"/>
              </a:rPr>
              <a:t>만원인 의료비 세액공제 한도를 적용하지 않도록 규정하고 </a:t>
            </a:r>
            <a:r>
              <a:rPr lang="ko-KR" altLang="en-US" sz="1600" smtClean="0">
                <a:latin typeface="+mn-ea"/>
              </a:rPr>
              <a:t>있다</a:t>
            </a:r>
            <a:r>
              <a:rPr lang="en-US" altLang="ko-KR" sz="1600" smtClean="0">
                <a:latin typeface="+mn-ea"/>
              </a:rPr>
              <a:t>.</a:t>
            </a:r>
          </a:p>
          <a:p>
            <a:pPr algn="just"/>
            <a:endParaRPr lang="en-US" altLang="ko-KR" smtClean="0">
              <a:latin typeface="+mn-ea"/>
            </a:endParaRPr>
          </a:p>
          <a:p>
            <a:pPr algn="just"/>
            <a:endParaRPr lang="en-US" altLang="ko-KR" dirty="0">
              <a:latin typeface="+mn-e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755576" y="548680"/>
            <a:ext cx="813690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b="1" dirty="0" err="1" smtClean="0">
                <a:solidFill>
                  <a:srgbClr val="FFC000"/>
                </a:solidFill>
              </a:rPr>
              <a:t>난임극복을</a:t>
            </a:r>
            <a:r>
              <a:rPr lang="ko-KR" altLang="en-US" sz="2400" b="1" dirty="0" smtClean="0">
                <a:solidFill>
                  <a:srgbClr val="FFC000"/>
                </a:solidFill>
              </a:rPr>
              <a:t> 통한  </a:t>
            </a:r>
            <a:r>
              <a:rPr lang="ko-KR" altLang="en-US" sz="2400" b="1" dirty="0" err="1" smtClean="0">
                <a:solidFill>
                  <a:srgbClr val="FFC000"/>
                </a:solidFill>
              </a:rPr>
              <a:t>저출산률</a:t>
            </a:r>
            <a:r>
              <a:rPr lang="ko-KR" altLang="en-US" sz="2400" b="1" dirty="0" smtClean="0">
                <a:solidFill>
                  <a:srgbClr val="FFC000"/>
                </a:solidFill>
              </a:rPr>
              <a:t> 제고 방안</a:t>
            </a:r>
            <a:endParaRPr lang="en-US" altLang="ko-KR" sz="2400" b="1" dirty="0" smtClean="0">
              <a:solidFill>
                <a:srgbClr val="FFC000"/>
              </a:solidFill>
            </a:endParaRPr>
          </a:p>
          <a:p>
            <a:endParaRPr lang="en-US" altLang="ko-KR" sz="2400" b="1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dirty="0" smtClean="0">
                <a:latin typeface="HY동녘M" pitchFamily="18" charset="-127"/>
                <a:ea typeface="HY동녘M" pitchFamily="18" charset="-127"/>
              </a:rPr>
              <a:t>1. </a:t>
            </a:r>
            <a:r>
              <a:rPr lang="ko-KR" altLang="en-US" dirty="0" smtClean="0">
                <a:latin typeface="HY동녘M" pitchFamily="18" charset="-127"/>
                <a:ea typeface="HY동녘M" pitchFamily="18" charset="-127"/>
              </a:rPr>
              <a:t>예산 증액 </a:t>
            </a:r>
            <a:endParaRPr lang="en-US" altLang="ko-KR" dirty="0" smtClean="0"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 smtClean="0">
                <a:latin typeface="HY동녘M" pitchFamily="18" charset="-127"/>
                <a:ea typeface="HY동녘M" pitchFamily="18" charset="-127"/>
              </a:rPr>
              <a:t>2.</a:t>
            </a:r>
            <a:r>
              <a:rPr lang="ko-KR" altLang="en-US" dirty="0" smtClean="0">
                <a:latin typeface="HY동녘M" pitchFamily="18" charset="-127"/>
                <a:ea typeface="HY동녘M" pitchFamily="18" charset="-127"/>
              </a:rPr>
              <a:t> 행정절차 간소화 및 일원화</a:t>
            </a:r>
            <a:endParaRPr lang="en-US" altLang="ko-KR" dirty="0" smtClean="0"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 smtClean="0">
                <a:latin typeface="HY동녘M" pitchFamily="18" charset="-127"/>
                <a:ea typeface="HY동녘M" pitchFamily="18" charset="-127"/>
              </a:rPr>
              <a:t>3. </a:t>
            </a:r>
            <a:r>
              <a:rPr lang="ko-KR" altLang="en-US" b="1" smtClean="0">
                <a:latin typeface="HY동녘M" pitchFamily="18" charset="-127"/>
                <a:ea typeface="HY동녘M" pitchFamily="18" charset="-127"/>
              </a:rPr>
              <a:t>난임 전문상담센터 </a:t>
            </a:r>
            <a:r>
              <a:rPr lang="ko-KR" altLang="en-US" b="1" dirty="0" smtClean="0">
                <a:latin typeface="HY동녘M" pitchFamily="18" charset="-127"/>
                <a:ea typeface="HY동녘M" pitchFamily="18" charset="-127"/>
              </a:rPr>
              <a:t>필요</a:t>
            </a:r>
            <a:endParaRPr lang="en-US" altLang="ko-KR" b="1" dirty="0" smtClean="0"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HY동녘M" pitchFamily="18" charset="-127"/>
                <a:ea typeface="HY동녘M" pitchFamily="18" charset="-127"/>
              </a:rPr>
              <a:t>   </a:t>
            </a:r>
            <a:r>
              <a:rPr lang="en-US" altLang="ko-KR" sz="1600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-</a:t>
            </a:r>
            <a:r>
              <a:rPr lang="ko-KR" altLang="en-US" sz="1600" dirty="0" err="1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난임전문상담사</a:t>
            </a:r>
            <a:r>
              <a:rPr lang="ko-KR" altLang="en-US" sz="1600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 양성</a:t>
            </a:r>
            <a:endParaRPr lang="en-US" altLang="ko-KR" sz="1600" dirty="0" smtClean="0">
              <a:solidFill>
                <a:srgbClr val="FF0000"/>
              </a:solidFill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   </a:t>
            </a:r>
            <a:r>
              <a:rPr lang="en-US" altLang="ko-KR" sz="1600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-</a:t>
            </a:r>
            <a:r>
              <a:rPr lang="ko-KR" altLang="en-US" sz="1600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난임</a:t>
            </a:r>
            <a:r>
              <a:rPr lang="en-US" altLang="ko-KR" sz="1600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/</a:t>
            </a:r>
            <a:r>
              <a:rPr lang="ko-KR" altLang="en-US" sz="1600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불임 예방을 위한 상담 및 교육</a:t>
            </a:r>
            <a:endParaRPr lang="en-US" altLang="ko-KR" sz="1600" dirty="0" smtClean="0">
              <a:solidFill>
                <a:srgbClr val="FF0000"/>
              </a:solidFill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   -</a:t>
            </a:r>
            <a:r>
              <a:rPr lang="ko-KR" altLang="en-US" sz="1600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자조모임 지원</a:t>
            </a:r>
            <a:endParaRPr lang="en-US" altLang="ko-KR" sz="1600" dirty="0" smtClean="0">
              <a:solidFill>
                <a:srgbClr val="FF0000"/>
              </a:solidFill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HY동녘M" pitchFamily="18" charset="-127"/>
                <a:ea typeface="HY동녘M" pitchFamily="18" charset="-127"/>
              </a:rPr>
              <a:t>4. </a:t>
            </a:r>
            <a:r>
              <a:rPr lang="ko-KR" altLang="en-US" b="1" dirty="0" smtClean="0">
                <a:latin typeface="HY동녘M" pitchFamily="18" charset="-127"/>
                <a:ea typeface="HY동녘M" pitchFamily="18" charset="-127"/>
              </a:rPr>
              <a:t>전산화 시스템 구축</a:t>
            </a:r>
            <a:endParaRPr lang="en-US" altLang="ko-KR" b="1" dirty="0" smtClean="0"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HY동녘M" pitchFamily="18" charset="-127"/>
                <a:ea typeface="HY동녘M" pitchFamily="18" charset="-127"/>
              </a:rPr>
              <a:t>5.</a:t>
            </a:r>
            <a:r>
              <a:rPr lang="ko-KR" altLang="en-US" dirty="0" smtClean="0">
                <a:latin typeface="HY동녘M" pitchFamily="18" charset="-127"/>
                <a:ea typeface="HY동녘M" pitchFamily="18" charset="-127"/>
              </a:rPr>
              <a:t> 인공수정과 체외수정 보험 적용</a:t>
            </a:r>
            <a:endParaRPr lang="en-US" altLang="ko-KR" dirty="0" smtClean="0"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 smtClean="0">
                <a:latin typeface="HY동녘M" pitchFamily="18" charset="-127"/>
                <a:ea typeface="HY동녘M" pitchFamily="18" charset="-127"/>
              </a:rPr>
              <a:t>6. </a:t>
            </a:r>
            <a:r>
              <a:rPr lang="ko-KR" altLang="en-US" dirty="0" smtClean="0">
                <a:latin typeface="HY동녘M" pitchFamily="18" charset="-127"/>
                <a:ea typeface="HY동녘M" pitchFamily="18" charset="-127"/>
              </a:rPr>
              <a:t>난임 </a:t>
            </a:r>
            <a:r>
              <a:rPr lang="ko-KR" altLang="en-US" dirty="0" err="1" smtClean="0">
                <a:latin typeface="HY동녘M" pitchFamily="18" charset="-127"/>
                <a:ea typeface="HY동녘M" pitchFamily="18" charset="-127"/>
              </a:rPr>
              <a:t>휴가제</a:t>
            </a:r>
            <a:endParaRPr lang="en-US" altLang="ko-KR" dirty="0" smtClean="0"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 smtClean="0">
                <a:latin typeface="HY동녘M" pitchFamily="18" charset="-127"/>
                <a:ea typeface="HY동녘M" pitchFamily="18" charset="-127"/>
              </a:rPr>
              <a:t>7. </a:t>
            </a:r>
            <a:r>
              <a:rPr lang="ko-KR" altLang="en-US" dirty="0" smtClean="0">
                <a:latin typeface="HY동녘M" pitchFamily="18" charset="-127"/>
                <a:ea typeface="HY동녘M" pitchFamily="18" charset="-127"/>
              </a:rPr>
              <a:t>민∙관 협력체계 구축</a:t>
            </a:r>
            <a:endParaRPr lang="en-US" altLang="ko-KR" dirty="0" smtClean="0"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 smtClean="0">
                <a:latin typeface="HY동녘M" pitchFamily="18" charset="-127"/>
                <a:ea typeface="HY동녘M" pitchFamily="18" charset="-127"/>
              </a:rPr>
              <a:t>8. </a:t>
            </a:r>
            <a:r>
              <a:rPr lang="ko-KR" altLang="en-US" dirty="0" smtClean="0">
                <a:latin typeface="HY동녘M" pitchFamily="18" charset="-127"/>
                <a:ea typeface="HY동녘M" pitchFamily="18" charset="-127"/>
              </a:rPr>
              <a:t>난임 보조생식 데이터 등록관리 특별법제정</a:t>
            </a:r>
            <a:endParaRPr lang="ko-KR" altLang="en-US" dirty="0">
              <a:latin typeface="HY동녘M" pitchFamily="18" charset="-127"/>
              <a:ea typeface="HY동녘M" pitchFamily="18" charset="-127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6rOPlIrAjr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789757" cy="525658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9552" y="4869160"/>
            <a:ext cx="50720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C00000"/>
                </a:solidFill>
                <a:latin typeface="HY나무B" pitchFamily="18" charset="-127"/>
                <a:ea typeface="HY나무B" pitchFamily="18" charset="-127"/>
              </a:rPr>
              <a:t>난임으로 힘들어하는 부부에게 희망의 선물</a:t>
            </a:r>
            <a:endParaRPr lang="ko-KR" altLang="en-US" b="1" dirty="0">
              <a:solidFill>
                <a:srgbClr val="C00000"/>
              </a:solidFill>
              <a:latin typeface="HY나무B" pitchFamily="18" charset="-127"/>
              <a:ea typeface="HY나무B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24450" y="3861048"/>
            <a:ext cx="401955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2"/>
          <p:cNvSpPr txBox="1">
            <a:spLocks/>
          </p:cNvSpPr>
          <p:nvPr/>
        </p:nvSpPr>
        <p:spPr>
          <a:xfrm>
            <a:off x="0" y="4714884"/>
            <a:ext cx="9684568" cy="150018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56032" algn="ctr" defTabSz="914400" rtl="0" eaLnBrk="1" fontAlgn="auto" latin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ko-KR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40000"/>
                    <a:lumOff val="60000"/>
                  </a:schemeClr>
                </a:solidFill>
                <a:effectLst/>
                <a:uLnTx/>
                <a:uFillTx/>
                <a:latin typeface="안상수2006굵은" pitchFamily="18" charset="-127"/>
                <a:ea typeface="안상수2006굵은" pitchFamily="18" charset="-127"/>
                <a:cs typeface="+mn-cs"/>
              </a:rPr>
              <a:t>사단법인</a:t>
            </a:r>
            <a:r>
              <a:rPr kumimoji="0" lang="ko-KR" altLang="en-US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40000"/>
                    <a:lumOff val="60000"/>
                  </a:schemeClr>
                </a:solidFill>
                <a:effectLst/>
                <a:uLnTx/>
                <a:uFillTx/>
                <a:latin typeface="안상수2006굵은" pitchFamily="18" charset="-127"/>
                <a:ea typeface="안상수2006굵은" pitchFamily="18" charset="-127"/>
                <a:cs typeface="+mn-cs"/>
              </a:rPr>
              <a:t>  선진복지사회연구회</a:t>
            </a:r>
          </a:p>
          <a:p>
            <a:pPr marL="365760" marR="0" lvl="0" indent="-256032" algn="ctr" defTabSz="914400" rtl="0" eaLnBrk="1" fontAlgn="auto" latin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altLang="ko-KR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40000"/>
                    <a:lumOff val="60000"/>
                  </a:schemeClr>
                </a:solidFill>
                <a:effectLst/>
                <a:uLnTx/>
                <a:uFillTx/>
                <a:latin typeface="안상수2006굵은" pitchFamily="18" charset="-127"/>
                <a:ea typeface="안상수2006굵은" pitchFamily="18" charset="-127"/>
                <a:cs typeface="+mn-cs"/>
              </a:rPr>
              <a:t>www.sswkorea.org</a:t>
            </a:r>
            <a:endParaRPr kumimoji="0" lang="ko-KR" altLang="en-US" sz="4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40000"/>
                  <a:lumOff val="60000"/>
                </a:schemeClr>
              </a:solidFill>
              <a:effectLst/>
              <a:uLnTx/>
              <a:uFillTx/>
              <a:latin typeface="안상수2006굵은" pitchFamily="18" charset="-127"/>
              <a:ea typeface="안상수2006굵은" pitchFamily="18" charset="-127"/>
              <a:cs typeface="+mn-cs"/>
            </a:endParaRPr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0" y="764704"/>
            <a:ext cx="8748464" cy="3144982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400" b="1" i="0" u="none" strike="noStrike" kern="1200" cap="none" spc="0" normalizeH="0" baseline="0" noProof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안상수2006굵은" pitchFamily="18" charset="-127"/>
                <a:ea typeface="안상수2006굵은" pitchFamily="18" charset="-127"/>
                <a:cs typeface="+mj-cs"/>
              </a:rPr>
              <a:t>“</a:t>
            </a:r>
            <a:r>
              <a:rPr kumimoji="0" lang="ko-KR" altLang="en-US" sz="4400" b="1" i="0" u="none" strike="noStrike" kern="1200" cap="none" spc="0" normalizeH="0" baseline="0" noProof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안상수2006굵은" pitchFamily="18" charset="-127"/>
                <a:ea typeface="안상수2006굵은" pitchFamily="18" charset="-127"/>
                <a:cs typeface="+mj-cs"/>
              </a:rPr>
              <a:t>복지는 우리의 작은 사랑과 관심에서 시작됩니다</a:t>
            </a:r>
            <a:r>
              <a:rPr kumimoji="0" lang="en-US" altLang="ko-KR" sz="4400" b="1" i="0" u="none" strike="noStrike" kern="1200" cap="none" spc="0" normalizeH="0" baseline="0" noProof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안상수2006굵은" pitchFamily="18" charset="-127"/>
                <a:ea typeface="안상수2006굵은" pitchFamily="18" charset="-127"/>
                <a:cs typeface="+mj-cs"/>
              </a:rPr>
              <a:t>!</a:t>
            </a:r>
            <a:br>
              <a:rPr kumimoji="0" lang="en-US" altLang="ko-KR" sz="4400" b="1" i="0" u="none" strike="noStrike" kern="1200" cap="none" spc="0" normalizeH="0" baseline="0" noProof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안상수2006굵은" pitchFamily="18" charset="-127"/>
                <a:ea typeface="안상수2006굵은" pitchFamily="18" charset="-127"/>
                <a:cs typeface="+mj-cs"/>
              </a:rPr>
            </a:br>
            <a:endParaRPr kumimoji="0" lang="en-US" altLang="ko-KR" sz="4400" b="1" i="0" u="none" strike="noStrike" kern="1200" cap="none" spc="0" normalizeH="0" baseline="0" noProof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안상수2006굵은" pitchFamily="18" charset="-127"/>
              <a:ea typeface="안상수2006굵은" pitchFamily="18" charset="-127"/>
              <a:cs typeface="+mj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400" b="1" i="0" u="none" strike="noStrike" kern="1200" cap="none" spc="0" normalizeH="0" baseline="0" noProof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안상수2006굵은" pitchFamily="18" charset="-127"/>
                <a:ea typeface="안상수2006굵은" pitchFamily="18" charset="-127"/>
                <a:cs typeface="+mj-cs"/>
              </a:rPr>
              <a:t> </a:t>
            </a:r>
            <a:r>
              <a:rPr kumimoji="0" lang="ko-KR" altLang="en-US" sz="4400" b="1" i="0" u="none" strike="noStrike" kern="1200" cap="none" spc="0" normalizeH="0" baseline="0" noProof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안상수2006굵은" pitchFamily="18" charset="-127"/>
                <a:ea typeface="안상수2006굵은" pitchFamily="18" charset="-127"/>
                <a:cs typeface="+mj-cs"/>
              </a:rPr>
              <a:t>우리의 관심과 참여가 대한민국을 </a:t>
            </a:r>
            <a:br>
              <a:rPr kumimoji="0" lang="ko-KR" altLang="en-US" sz="4400" b="1" i="0" u="none" strike="noStrike" kern="1200" cap="none" spc="0" normalizeH="0" baseline="0" noProof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안상수2006굵은" pitchFamily="18" charset="-127"/>
                <a:ea typeface="안상수2006굵은" pitchFamily="18" charset="-127"/>
                <a:cs typeface="+mj-cs"/>
              </a:rPr>
            </a:br>
            <a:r>
              <a:rPr kumimoji="0" lang="ko-KR" altLang="en-US" sz="4400" b="1" i="0" u="none" strike="noStrike" kern="1200" cap="none" spc="0" normalizeH="0" baseline="0" noProof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안상수2006굵은" pitchFamily="18" charset="-127"/>
                <a:ea typeface="안상수2006굵은" pitchFamily="18" charset="-127"/>
                <a:cs typeface="+mj-cs"/>
              </a:rPr>
              <a:t>             선진복지국가로 만듭니다</a:t>
            </a:r>
            <a:r>
              <a:rPr kumimoji="0" lang="en-US" altLang="ko-KR" sz="4400" b="1" i="0" u="none" strike="noStrike" kern="1200" cap="none" spc="0" normalizeH="0" baseline="0" noProof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안상수2006굵은" pitchFamily="18" charset="-127"/>
                <a:ea typeface="안상수2006굵은" pitchFamily="18" charset="-127"/>
                <a:cs typeface="+mj-cs"/>
              </a:rPr>
              <a:t>.”</a:t>
            </a:r>
            <a:endParaRPr kumimoji="0" lang="ko-KR" altLang="en-US" sz="4400" b="1" i="0" u="none" strike="noStrike" kern="1200" cap="none" spc="0" normalizeH="0" baseline="0" noProof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안상수2006굵은" pitchFamily="18" charset="-127"/>
              <a:ea typeface="안상수2006굵은" pitchFamily="18" charset="-127"/>
              <a:cs typeface="+mj-cs"/>
            </a:endParaRPr>
          </a:p>
        </p:txBody>
      </p:sp>
      <p:pic>
        <p:nvPicPr>
          <p:cNvPr id="9" name="그림 8" descr="(로고)선진복지사회연구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4869160"/>
            <a:ext cx="777687" cy="55549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85728"/>
            <a:ext cx="9144000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14752"/>
            <a:ext cx="9144000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8501122" cy="41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타원형 설명선 2"/>
          <p:cNvSpPr/>
          <p:nvPr/>
        </p:nvSpPr>
        <p:spPr>
          <a:xfrm>
            <a:off x="2555776" y="260648"/>
            <a:ext cx="2952328" cy="1152128"/>
          </a:xfrm>
          <a:prstGeom prst="wedgeEllipseCallout">
            <a:avLst>
              <a:gd name="adj1" fmla="val -26789"/>
              <a:gd name="adj2" fmla="val 1327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mtClean="0">
                <a:latin typeface="휴먼편지체" pitchFamily="18" charset="-127"/>
                <a:ea typeface="휴먼편지체" pitchFamily="18" charset="-127"/>
              </a:rPr>
              <a:t>인구를 현상유지하는데 필요한 출산률의 수준</a:t>
            </a:r>
            <a:endParaRPr lang="ko-KR" altLang="en-US" b="1">
              <a:latin typeface="휴먼편지체" pitchFamily="18" charset="-127"/>
              <a:ea typeface="휴먼편지체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_x101106568" descr="EMB000008ec23e1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785794"/>
            <a:ext cx="8786842" cy="4929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직사각형 4"/>
          <p:cNvSpPr>
            <a:spLocks noChangeArrowheads="1"/>
          </p:cNvSpPr>
          <p:nvPr/>
        </p:nvSpPr>
        <p:spPr bwMode="auto">
          <a:xfrm rot="10800000" flipV="1">
            <a:off x="2571736" y="5857892"/>
            <a:ext cx="6429375" cy="276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altLang="ko-KR" sz="1200" b="1" dirty="0"/>
              <a:t>OECD, Family Database, 2010.10</a:t>
            </a:r>
            <a:r>
              <a:rPr lang="ko-KR" altLang="ko-KR" sz="1200" b="1" dirty="0"/>
              <a:t>월 검색</a:t>
            </a:r>
            <a:r>
              <a:rPr lang="en-US" altLang="ko-KR" sz="1200" b="1" dirty="0"/>
              <a:t>(</a:t>
            </a:r>
            <a:r>
              <a:rPr lang="ko-KR" altLang="ko-KR" sz="1200" b="1" dirty="0"/>
              <a:t>이삼식 외</a:t>
            </a:r>
            <a:r>
              <a:rPr lang="en-US" altLang="ko-KR" sz="1200" b="1" dirty="0"/>
              <a:t>, 2010</a:t>
            </a:r>
            <a:r>
              <a:rPr lang="ko-KR" altLang="ko-KR" sz="1200" b="1" dirty="0"/>
              <a:t>에서 재인용</a:t>
            </a:r>
            <a:r>
              <a:rPr lang="en-US" altLang="ko-KR" sz="1200" b="1" dirty="0"/>
              <a:t>)</a:t>
            </a:r>
            <a:endParaRPr lang="ko-KR" altLang="en-US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그룹 47"/>
          <p:cNvGrpSpPr/>
          <p:nvPr/>
        </p:nvGrpSpPr>
        <p:grpSpPr>
          <a:xfrm>
            <a:off x="285752" y="369888"/>
            <a:ext cx="8709704" cy="6488112"/>
            <a:chOff x="571502" y="798513"/>
            <a:chExt cx="8709704" cy="6488112"/>
          </a:xfrm>
        </p:grpSpPr>
        <p:sp>
          <p:nvSpPr>
            <p:cNvPr id="47" name="TextBox 46"/>
            <p:cNvSpPr txBox="1"/>
            <p:nvPr/>
          </p:nvSpPr>
          <p:spPr>
            <a:xfrm>
              <a:off x="4137670" y="5439966"/>
              <a:ext cx="5143536" cy="184665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marL="342900" indent="-342900">
                <a:buFont typeface="Wingdings" pitchFamily="2" charset="2"/>
                <a:buChar char="Ø"/>
                <a:defRPr/>
              </a:pPr>
              <a:endParaRPr lang="en-US" altLang="ko-KR" b="1" dirty="0">
                <a:latin typeface="돋움" pitchFamily="50" charset="-127"/>
                <a:ea typeface="돋움" pitchFamily="50" charset="-127"/>
              </a:endParaRPr>
            </a:p>
            <a:p>
              <a:pPr marL="342900" indent="-342900">
                <a:buFont typeface="Wingdings" pitchFamily="2" charset="2"/>
                <a:buChar char="Ø"/>
                <a:defRPr/>
              </a:pPr>
              <a:r>
                <a:rPr lang="ko-KR" altLang="ko-KR" b="1" dirty="0">
                  <a:latin typeface="돋움" pitchFamily="50" charset="-127"/>
                  <a:ea typeface="돋움" pitchFamily="50" charset="-127"/>
                </a:rPr>
                <a:t>영국 </a:t>
              </a:r>
              <a:r>
                <a:rPr lang="ko-KR" altLang="ko-KR" b="1" dirty="0" err="1">
                  <a:latin typeface="돋움" pitchFamily="50" charset="-127"/>
                  <a:ea typeface="돋움" pitchFamily="50" charset="-127"/>
                </a:rPr>
                <a:t>옥스퍼드대</a:t>
              </a:r>
              <a:r>
                <a:rPr lang="en-US" altLang="ko-KR" b="1" dirty="0"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ko-KR" altLang="ko-KR" b="1" dirty="0"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ko-KR" altLang="ko-KR" b="1" dirty="0" err="1">
                  <a:latin typeface="돋움" pitchFamily="50" charset="-127"/>
                  <a:ea typeface="돋움" pitchFamily="50" charset="-127"/>
                </a:rPr>
                <a:t>데이비드</a:t>
              </a:r>
              <a:r>
                <a:rPr lang="ko-KR" altLang="ko-KR" b="1" dirty="0">
                  <a:latin typeface="돋움" pitchFamily="50" charset="-127"/>
                  <a:ea typeface="돋움" pitchFamily="50" charset="-127"/>
                </a:rPr>
                <a:t> 교수</a:t>
              </a:r>
              <a:r>
                <a:rPr lang="en-US" altLang="ko-KR" b="1" dirty="0">
                  <a:latin typeface="돋움" pitchFamily="50" charset="-127"/>
                  <a:ea typeface="돋움" pitchFamily="50" charset="-127"/>
                </a:rPr>
                <a:t> </a:t>
              </a:r>
            </a:p>
            <a:p>
              <a:pPr marL="342900" indent="-342900">
                <a:defRPr/>
              </a:pPr>
              <a:r>
                <a:rPr lang="en-US" altLang="ko-KR" b="1" dirty="0">
                  <a:latin typeface="돋움" pitchFamily="50" charset="-127"/>
                  <a:ea typeface="돋움" pitchFamily="50" charset="-127"/>
                </a:rPr>
                <a:t>     2006</a:t>
              </a:r>
              <a:r>
                <a:rPr lang="ko-KR" altLang="ko-KR" b="1" dirty="0">
                  <a:latin typeface="돋움" pitchFamily="50" charset="-127"/>
                  <a:ea typeface="돋움" pitchFamily="50" charset="-127"/>
                </a:rPr>
                <a:t>년</a:t>
              </a:r>
              <a:r>
                <a:rPr lang="en-US" altLang="ko-KR" b="1" dirty="0">
                  <a:latin typeface="돋움" pitchFamily="50" charset="-127"/>
                  <a:ea typeface="돋움" pitchFamily="50" charset="-127"/>
                </a:rPr>
                <a:t> '</a:t>
              </a:r>
              <a:r>
                <a:rPr lang="ko-KR" altLang="ko-KR" b="1" dirty="0">
                  <a:latin typeface="돋움" pitchFamily="50" charset="-127"/>
                  <a:ea typeface="돋움" pitchFamily="50" charset="-127"/>
                </a:rPr>
                <a:t>세계인구포럼‘에서  </a:t>
              </a:r>
              <a:endParaRPr lang="en-US" altLang="ko-KR" b="1" dirty="0">
                <a:latin typeface="돋움" pitchFamily="50" charset="-127"/>
                <a:ea typeface="돋움" pitchFamily="50" charset="-127"/>
              </a:endParaRPr>
            </a:p>
            <a:p>
              <a:pPr>
                <a:buFont typeface="Wingdings" pitchFamily="2" charset="2"/>
                <a:buNone/>
                <a:defRPr/>
              </a:pPr>
              <a:r>
                <a:rPr lang="en-US" altLang="ko-KR" b="1" dirty="0">
                  <a:latin typeface="돋움" pitchFamily="50" charset="-127"/>
                  <a:ea typeface="돋움" pitchFamily="50" charset="-127"/>
                </a:rPr>
                <a:t>    “</a:t>
              </a:r>
              <a:r>
                <a:rPr lang="ko-KR" altLang="ko-KR" b="1" dirty="0">
                  <a:latin typeface="돋움" pitchFamily="50" charset="-127"/>
                  <a:ea typeface="돋움" pitchFamily="50" charset="-127"/>
                </a:rPr>
                <a:t>이대로라면 </a:t>
              </a:r>
              <a:r>
                <a:rPr lang="ko-KR" altLang="ko-KR" b="1" dirty="0">
                  <a:solidFill>
                    <a:srgbClr val="FF0000"/>
                  </a:solidFill>
                  <a:latin typeface="돋움" pitchFamily="50" charset="-127"/>
                  <a:ea typeface="돋움" pitchFamily="50" charset="-127"/>
                </a:rPr>
                <a:t>한국은</a:t>
              </a:r>
              <a:r>
                <a:rPr lang="en-US" altLang="ko-KR" b="1" dirty="0">
                  <a:solidFill>
                    <a:srgbClr val="FF0000"/>
                  </a:solidFill>
                  <a:latin typeface="돋움" pitchFamily="50" charset="-127"/>
                  <a:ea typeface="돋움" pitchFamily="50" charset="-127"/>
                </a:rPr>
                <a:t> 300</a:t>
              </a:r>
              <a:r>
                <a:rPr lang="ko-KR" altLang="ko-KR" b="1" dirty="0">
                  <a:solidFill>
                    <a:srgbClr val="FF0000"/>
                  </a:solidFill>
                  <a:latin typeface="돋움" pitchFamily="50" charset="-127"/>
                  <a:ea typeface="돋움" pitchFamily="50" charset="-127"/>
                </a:rPr>
                <a:t>년 뒤에는 </a:t>
              </a:r>
              <a:endParaRPr lang="en-US" altLang="ko-KR" b="1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endParaRPr>
            </a:p>
            <a:p>
              <a:pPr>
                <a:buFont typeface="Wingdings" pitchFamily="2" charset="2"/>
                <a:buNone/>
                <a:defRPr/>
              </a:pPr>
              <a:r>
                <a:rPr lang="en-US" altLang="ko-KR" b="1" dirty="0">
                  <a:latin typeface="돋움" pitchFamily="50" charset="-127"/>
                  <a:ea typeface="돋움" pitchFamily="50" charset="-127"/>
                </a:rPr>
                <a:t>    </a:t>
              </a:r>
              <a:r>
                <a:rPr lang="ko-KR" altLang="ko-KR" b="1" dirty="0">
                  <a:latin typeface="돋움" pitchFamily="50" charset="-127"/>
                  <a:ea typeface="돋움" pitchFamily="50" charset="-127"/>
                </a:rPr>
                <a:t>역사</a:t>
              </a:r>
              <a:r>
                <a:rPr lang="en-US" altLang="ko-KR" b="1" dirty="0"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ko-KR" altLang="en-US" b="1" dirty="0">
                  <a:latin typeface="돋움" pitchFamily="50" charset="-127"/>
                  <a:ea typeface="돋움" pitchFamily="50" charset="-127"/>
                </a:rPr>
                <a:t>뒤편으로</a:t>
              </a:r>
              <a:r>
                <a:rPr lang="en-US" altLang="ko-KR" b="1" dirty="0">
                  <a:latin typeface="돋움" pitchFamily="50" charset="-127"/>
                  <a:ea typeface="돋움" pitchFamily="50" charset="-127"/>
                </a:rPr>
                <a:t>  </a:t>
              </a:r>
              <a:r>
                <a:rPr lang="ko-KR" altLang="ko-KR" b="1" dirty="0">
                  <a:solidFill>
                    <a:srgbClr val="FF0000"/>
                  </a:solidFill>
                  <a:latin typeface="돋움" pitchFamily="50" charset="-127"/>
                  <a:ea typeface="돋움" pitchFamily="50" charset="-127"/>
                </a:rPr>
                <a:t>사라지는</a:t>
              </a:r>
              <a:r>
                <a:rPr lang="ko-KR" altLang="ko-KR" b="1" dirty="0">
                  <a:latin typeface="돋움" pitchFamily="50" charset="-127"/>
                  <a:ea typeface="돋움" pitchFamily="50" charset="-127"/>
                </a:rPr>
                <a:t> 국가</a:t>
              </a:r>
              <a:r>
                <a:rPr lang="en-US" altLang="ko-KR" b="1" dirty="0">
                  <a:latin typeface="돋움" pitchFamily="50" charset="-127"/>
                  <a:ea typeface="돋움" pitchFamily="50" charset="-127"/>
                </a:rPr>
                <a:t> 1</a:t>
              </a:r>
              <a:r>
                <a:rPr lang="ko-KR" altLang="ko-KR" b="1" dirty="0">
                  <a:latin typeface="돋움" pitchFamily="50" charset="-127"/>
                  <a:ea typeface="돋움" pitchFamily="50" charset="-127"/>
                </a:rPr>
                <a:t>호가 될 것</a:t>
              </a:r>
              <a:r>
                <a:rPr lang="en-US" altLang="ko-KR" b="1" dirty="0">
                  <a:latin typeface="돋움" pitchFamily="50" charset="-127"/>
                  <a:ea typeface="돋움" pitchFamily="50" charset="-127"/>
                </a:rPr>
                <a:t>” </a:t>
              </a:r>
            </a:p>
            <a:p>
              <a:pPr algn="ctr">
                <a:defRPr/>
              </a:pPr>
              <a:endParaRPr lang="ko-KR" altLang="en-US" sz="2400" dirty="0"/>
            </a:p>
          </p:txBody>
        </p:sp>
        <p:sp>
          <p:nvSpPr>
            <p:cNvPr id="2" name="Freeform 3"/>
            <p:cNvSpPr>
              <a:spLocks/>
            </p:cNvSpPr>
            <p:nvPr/>
          </p:nvSpPr>
          <p:spPr bwMode="auto">
            <a:xfrm rot="21415353">
              <a:off x="1388317" y="1132725"/>
              <a:ext cx="4975225" cy="1289612"/>
            </a:xfrm>
            <a:custGeom>
              <a:avLst/>
              <a:gdLst>
                <a:gd name="T0" fmla="*/ 0 w 5046"/>
                <a:gd name="T1" fmla="*/ 2147483647 h 2334"/>
                <a:gd name="T2" fmla="*/ 2147483647 w 5046"/>
                <a:gd name="T3" fmla="*/ 2147483647 h 2334"/>
                <a:gd name="T4" fmla="*/ 2147483647 w 5046"/>
                <a:gd name="T5" fmla="*/ 2147483647 h 2334"/>
                <a:gd name="T6" fmla="*/ 2147483647 w 5046"/>
                <a:gd name="T7" fmla="*/ 2147483647 h 2334"/>
                <a:gd name="T8" fmla="*/ 2147483647 w 5046"/>
                <a:gd name="T9" fmla="*/ 2147483647 h 2334"/>
                <a:gd name="T10" fmla="*/ 2147483647 w 5046"/>
                <a:gd name="T11" fmla="*/ 2147483647 h 2334"/>
                <a:gd name="T12" fmla="*/ 2147483647 w 5046"/>
                <a:gd name="T13" fmla="*/ 2147483647 h 2334"/>
                <a:gd name="T14" fmla="*/ 2147483647 w 5046"/>
                <a:gd name="T15" fmla="*/ 2147483647 h 2334"/>
                <a:gd name="T16" fmla="*/ 2147483647 w 5046"/>
                <a:gd name="T17" fmla="*/ 2147483647 h 2334"/>
                <a:gd name="T18" fmla="*/ 2147483647 w 5046"/>
                <a:gd name="T19" fmla="*/ 2147483647 h 2334"/>
                <a:gd name="T20" fmla="*/ 2147483647 w 5046"/>
                <a:gd name="T21" fmla="*/ 2147483647 h 2334"/>
                <a:gd name="T22" fmla="*/ 2147483647 w 5046"/>
                <a:gd name="T23" fmla="*/ 2147483647 h 2334"/>
                <a:gd name="T24" fmla="*/ 2147483647 w 5046"/>
                <a:gd name="T25" fmla="*/ 2147483647 h 2334"/>
                <a:gd name="T26" fmla="*/ 2147483647 w 5046"/>
                <a:gd name="T27" fmla="*/ 2147483647 h 2334"/>
                <a:gd name="T28" fmla="*/ 2147483647 w 5046"/>
                <a:gd name="T29" fmla="*/ 2147483647 h 2334"/>
                <a:gd name="T30" fmla="*/ 2147483647 w 5046"/>
                <a:gd name="T31" fmla="*/ 2147483647 h 2334"/>
                <a:gd name="T32" fmla="*/ 2147483647 w 5046"/>
                <a:gd name="T33" fmla="*/ 2147483647 h 2334"/>
                <a:gd name="T34" fmla="*/ 2147483647 w 5046"/>
                <a:gd name="T35" fmla="*/ 2147483647 h 2334"/>
                <a:gd name="T36" fmla="*/ 2147483647 w 5046"/>
                <a:gd name="T37" fmla="*/ 2147483647 h 2334"/>
                <a:gd name="T38" fmla="*/ 2147483647 w 5046"/>
                <a:gd name="T39" fmla="*/ 2147483647 h 2334"/>
                <a:gd name="T40" fmla="*/ 2147483647 w 5046"/>
                <a:gd name="T41" fmla="*/ 2147483647 h 2334"/>
                <a:gd name="T42" fmla="*/ 2147483647 w 5046"/>
                <a:gd name="T43" fmla="*/ 2147483647 h 2334"/>
                <a:gd name="T44" fmla="*/ 2147483647 w 5046"/>
                <a:gd name="T45" fmla="*/ 2147483647 h 2334"/>
                <a:gd name="T46" fmla="*/ 2147483647 w 5046"/>
                <a:gd name="T47" fmla="*/ 2147483647 h 2334"/>
                <a:gd name="T48" fmla="*/ 2147483647 w 5046"/>
                <a:gd name="T49" fmla="*/ 2147483647 h 2334"/>
                <a:gd name="T50" fmla="*/ 2147483647 w 5046"/>
                <a:gd name="T51" fmla="*/ 2147483647 h 2334"/>
                <a:gd name="T52" fmla="*/ 2147483647 w 5046"/>
                <a:gd name="T53" fmla="*/ 2147483647 h 2334"/>
                <a:gd name="T54" fmla="*/ 2147483647 w 5046"/>
                <a:gd name="T55" fmla="*/ 2147483647 h 2334"/>
                <a:gd name="T56" fmla="*/ 2147483647 w 5046"/>
                <a:gd name="T57" fmla="*/ 2147483647 h 2334"/>
                <a:gd name="T58" fmla="*/ 2147483647 w 5046"/>
                <a:gd name="T59" fmla="*/ 2147483647 h 2334"/>
                <a:gd name="T60" fmla="*/ 2147483647 w 5046"/>
                <a:gd name="T61" fmla="*/ 2147483647 h 2334"/>
                <a:gd name="T62" fmla="*/ 2147483647 w 5046"/>
                <a:gd name="T63" fmla="*/ 2147483647 h 2334"/>
                <a:gd name="T64" fmla="*/ 2147483647 w 5046"/>
                <a:gd name="T65" fmla="*/ 2147483647 h 2334"/>
                <a:gd name="T66" fmla="*/ 2147483647 w 5046"/>
                <a:gd name="T67" fmla="*/ 2147483647 h 2334"/>
                <a:gd name="T68" fmla="*/ 2147483647 w 5046"/>
                <a:gd name="T69" fmla="*/ 2147483647 h 2334"/>
                <a:gd name="T70" fmla="*/ 2147483647 w 5046"/>
                <a:gd name="T71" fmla="*/ 2147483647 h 2334"/>
                <a:gd name="T72" fmla="*/ 2147483647 w 5046"/>
                <a:gd name="T73" fmla="*/ 2147483647 h 2334"/>
                <a:gd name="T74" fmla="*/ 2147483647 w 5046"/>
                <a:gd name="T75" fmla="*/ 2147483647 h 2334"/>
                <a:gd name="T76" fmla="*/ 2147483647 w 5046"/>
                <a:gd name="T77" fmla="*/ 2147483647 h 2334"/>
                <a:gd name="T78" fmla="*/ 2147483647 w 5046"/>
                <a:gd name="T79" fmla="*/ 2147483647 h 2334"/>
                <a:gd name="T80" fmla="*/ 2147483647 w 5046"/>
                <a:gd name="T81" fmla="*/ 2147483647 h 2334"/>
                <a:gd name="T82" fmla="*/ 2147483647 w 5046"/>
                <a:gd name="T83" fmla="*/ 2147483647 h 2334"/>
                <a:gd name="T84" fmla="*/ 2147483647 w 5046"/>
                <a:gd name="T85" fmla="*/ 2147483647 h 2334"/>
                <a:gd name="T86" fmla="*/ 2147483647 w 5046"/>
                <a:gd name="T87" fmla="*/ 2147483647 h 2334"/>
                <a:gd name="T88" fmla="*/ 2147483647 w 5046"/>
                <a:gd name="T89" fmla="*/ 2147483647 h 2334"/>
                <a:gd name="T90" fmla="*/ 2147483647 w 5046"/>
                <a:gd name="T91" fmla="*/ 2147483647 h 2334"/>
                <a:gd name="T92" fmla="*/ 2147483647 w 5046"/>
                <a:gd name="T93" fmla="*/ 2147483647 h 2334"/>
                <a:gd name="T94" fmla="*/ 2147483647 w 5046"/>
                <a:gd name="T95" fmla="*/ 2147483647 h 2334"/>
                <a:gd name="T96" fmla="*/ 2147483647 w 5046"/>
                <a:gd name="T97" fmla="*/ 2147483647 h 2334"/>
                <a:gd name="T98" fmla="*/ 2147483647 w 5046"/>
                <a:gd name="T99" fmla="*/ 2147483647 h 2334"/>
                <a:gd name="T100" fmla="*/ 2147483647 w 5046"/>
                <a:gd name="T101" fmla="*/ 2147483647 h 2334"/>
                <a:gd name="T102" fmla="*/ 2147483647 w 5046"/>
                <a:gd name="T103" fmla="*/ 2147483647 h 2334"/>
                <a:gd name="T104" fmla="*/ 2147483647 w 5046"/>
                <a:gd name="T105" fmla="*/ 2147483647 h 2334"/>
                <a:gd name="T106" fmla="*/ 2147483647 w 5046"/>
                <a:gd name="T107" fmla="*/ 2147483647 h 2334"/>
                <a:gd name="T108" fmla="*/ 2147483647 w 5046"/>
                <a:gd name="T109" fmla="*/ 2147483647 h 2334"/>
                <a:gd name="T110" fmla="*/ 2147483647 w 5046"/>
                <a:gd name="T111" fmla="*/ 2147483647 h 2334"/>
                <a:gd name="T112" fmla="*/ 2147483647 w 5046"/>
                <a:gd name="T113" fmla="*/ 2147483647 h 2334"/>
                <a:gd name="T114" fmla="*/ 2147483647 w 5046"/>
                <a:gd name="T115" fmla="*/ 2147483647 h 2334"/>
                <a:gd name="T116" fmla="*/ 2147483647 w 5046"/>
                <a:gd name="T117" fmla="*/ 2147483647 h 2334"/>
                <a:gd name="T118" fmla="*/ 2147483647 w 5046"/>
                <a:gd name="T119" fmla="*/ 2147483647 h 2334"/>
                <a:gd name="T120" fmla="*/ 0 w 5046"/>
                <a:gd name="T121" fmla="*/ 2147483647 h 233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5046"/>
                <a:gd name="T184" fmla="*/ 0 h 2334"/>
                <a:gd name="T185" fmla="*/ 5046 w 5046"/>
                <a:gd name="T186" fmla="*/ 2334 h 233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5046" h="2334">
                  <a:moveTo>
                    <a:pt x="0" y="2334"/>
                  </a:moveTo>
                  <a:lnTo>
                    <a:pt x="0" y="2334"/>
                  </a:lnTo>
                  <a:lnTo>
                    <a:pt x="30" y="2266"/>
                  </a:lnTo>
                  <a:lnTo>
                    <a:pt x="60" y="2198"/>
                  </a:lnTo>
                  <a:lnTo>
                    <a:pt x="94" y="2132"/>
                  </a:lnTo>
                  <a:lnTo>
                    <a:pt x="130" y="2068"/>
                  </a:lnTo>
                  <a:lnTo>
                    <a:pt x="166" y="2004"/>
                  </a:lnTo>
                  <a:lnTo>
                    <a:pt x="206" y="1942"/>
                  </a:lnTo>
                  <a:lnTo>
                    <a:pt x="246" y="1880"/>
                  </a:lnTo>
                  <a:lnTo>
                    <a:pt x="290" y="1820"/>
                  </a:lnTo>
                  <a:lnTo>
                    <a:pt x="334" y="1760"/>
                  </a:lnTo>
                  <a:lnTo>
                    <a:pt x="380" y="1702"/>
                  </a:lnTo>
                  <a:lnTo>
                    <a:pt x="428" y="1646"/>
                  </a:lnTo>
                  <a:lnTo>
                    <a:pt x="478" y="1590"/>
                  </a:lnTo>
                  <a:lnTo>
                    <a:pt x="528" y="1534"/>
                  </a:lnTo>
                  <a:lnTo>
                    <a:pt x="582" y="1480"/>
                  </a:lnTo>
                  <a:lnTo>
                    <a:pt x="636" y="1428"/>
                  </a:lnTo>
                  <a:lnTo>
                    <a:pt x="692" y="1376"/>
                  </a:lnTo>
                  <a:lnTo>
                    <a:pt x="750" y="1326"/>
                  </a:lnTo>
                  <a:lnTo>
                    <a:pt x="808" y="1276"/>
                  </a:lnTo>
                  <a:lnTo>
                    <a:pt x="868" y="1228"/>
                  </a:lnTo>
                  <a:lnTo>
                    <a:pt x="930" y="1180"/>
                  </a:lnTo>
                  <a:lnTo>
                    <a:pt x="994" y="1134"/>
                  </a:lnTo>
                  <a:lnTo>
                    <a:pt x="1058" y="1090"/>
                  </a:lnTo>
                  <a:lnTo>
                    <a:pt x="1126" y="1046"/>
                  </a:lnTo>
                  <a:lnTo>
                    <a:pt x="1192" y="1004"/>
                  </a:lnTo>
                  <a:lnTo>
                    <a:pt x="1262" y="962"/>
                  </a:lnTo>
                  <a:lnTo>
                    <a:pt x="1332" y="922"/>
                  </a:lnTo>
                  <a:lnTo>
                    <a:pt x="1402" y="882"/>
                  </a:lnTo>
                  <a:lnTo>
                    <a:pt x="1474" y="844"/>
                  </a:lnTo>
                  <a:lnTo>
                    <a:pt x="1548" y="808"/>
                  </a:lnTo>
                  <a:lnTo>
                    <a:pt x="1624" y="772"/>
                  </a:lnTo>
                  <a:lnTo>
                    <a:pt x="1698" y="738"/>
                  </a:lnTo>
                  <a:lnTo>
                    <a:pt x="1776" y="704"/>
                  </a:lnTo>
                  <a:lnTo>
                    <a:pt x="1854" y="672"/>
                  </a:lnTo>
                  <a:lnTo>
                    <a:pt x="1932" y="640"/>
                  </a:lnTo>
                  <a:lnTo>
                    <a:pt x="2014" y="610"/>
                  </a:lnTo>
                  <a:lnTo>
                    <a:pt x="2094" y="582"/>
                  </a:lnTo>
                  <a:lnTo>
                    <a:pt x="2176" y="554"/>
                  </a:lnTo>
                  <a:lnTo>
                    <a:pt x="2258" y="526"/>
                  </a:lnTo>
                  <a:lnTo>
                    <a:pt x="2342" y="502"/>
                  </a:lnTo>
                  <a:lnTo>
                    <a:pt x="2428" y="478"/>
                  </a:lnTo>
                  <a:lnTo>
                    <a:pt x="2512" y="454"/>
                  </a:lnTo>
                  <a:lnTo>
                    <a:pt x="2598" y="432"/>
                  </a:lnTo>
                  <a:lnTo>
                    <a:pt x="2686" y="412"/>
                  </a:lnTo>
                  <a:lnTo>
                    <a:pt x="2774" y="392"/>
                  </a:lnTo>
                  <a:lnTo>
                    <a:pt x="2862" y="374"/>
                  </a:lnTo>
                  <a:lnTo>
                    <a:pt x="2952" y="356"/>
                  </a:lnTo>
                  <a:lnTo>
                    <a:pt x="3042" y="340"/>
                  </a:lnTo>
                  <a:lnTo>
                    <a:pt x="3132" y="326"/>
                  </a:lnTo>
                  <a:lnTo>
                    <a:pt x="3222" y="312"/>
                  </a:lnTo>
                  <a:lnTo>
                    <a:pt x="3314" y="300"/>
                  </a:lnTo>
                  <a:lnTo>
                    <a:pt x="3406" y="288"/>
                  </a:lnTo>
                  <a:lnTo>
                    <a:pt x="3498" y="278"/>
                  </a:lnTo>
                  <a:lnTo>
                    <a:pt x="3592" y="270"/>
                  </a:lnTo>
                  <a:lnTo>
                    <a:pt x="3686" y="262"/>
                  </a:lnTo>
                  <a:lnTo>
                    <a:pt x="3780" y="256"/>
                  </a:lnTo>
                  <a:lnTo>
                    <a:pt x="3874" y="250"/>
                  </a:lnTo>
                  <a:lnTo>
                    <a:pt x="3968" y="246"/>
                  </a:lnTo>
                  <a:lnTo>
                    <a:pt x="4064" y="244"/>
                  </a:lnTo>
                  <a:lnTo>
                    <a:pt x="4160" y="242"/>
                  </a:lnTo>
                  <a:lnTo>
                    <a:pt x="4254" y="242"/>
                  </a:lnTo>
                  <a:lnTo>
                    <a:pt x="4350" y="242"/>
                  </a:lnTo>
                  <a:lnTo>
                    <a:pt x="4446" y="244"/>
                  </a:lnTo>
                  <a:lnTo>
                    <a:pt x="4542" y="248"/>
                  </a:lnTo>
                  <a:lnTo>
                    <a:pt x="4640" y="252"/>
                  </a:lnTo>
                  <a:lnTo>
                    <a:pt x="4650" y="0"/>
                  </a:lnTo>
                  <a:lnTo>
                    <a:pt x="5046" y="504"/>
                  </a:lnTo>
                  <a:lnTo>
                    <a:pt x="4606" y="972"/>
                  </a:lnTo>
                  <a:lnTo>
                    <a:pt x="4618" y="716"/>
                  </a:lnTo>
                  <a:lnTo>
                    <a:pt x="4484" y="710"/>
                  </a:lnTo>
                  <a:lnTo>
                    <a:pt x="4354" y="704"/>
                  </a:lnTo>
                  <a:lnTo>
                    <a:pt x="4226" y="702"/>
                  </a:lnTo>
                  <a:lnTo>
                    <a:pt x="4100" y="700"/>
                  </a:lnTo>
                  <a:lnTo>
                    <a:pt x="3976" y="700"/>
                  </a:lnTo>
                  <a:lnTo>
                    <a:pt x="3854" y="702"/>
                  </a:lnTo>
                  <a:lnTo>
                    <a:pt x="3736" y="706"/>
                  </a:lnTo>
                  <a:lnTo>
                    <a:pt x="3618" y="710"/>
                  </a:lnTo>
                  <a:lnTo>
                    <a:pt x="3504" y="716"/>
                  </a:lnTo>
                  <a:lnTo>
                    <a:pt x="3392" y="724"/>
                  </a:lnTo>
                  <a:lnTo>
                    <a:pt x="3282" y="734"/>
                  </a:lnTo>
                  <a:lnTo>
                    <a:pt x="3174" y="744"/>
                  </a:lnTo>
                  <a:lnTo>
                    <a:pt x="3068" y="758"/>
                  </a:lnTo>
                  <a:lnTo>
                    <a:pt x="2966" y="770"/>
                  </a:lnTo>
                  <a:lnTo>
                    <a:pt x="2864" y="786"/>
                  </a:lnTo>
                  <a:lnTo>
                    <a:pt x="2766" y="802"/>
                  </a:lnTo>
                  <a:lnTo>
                    <a:pt x="2668" y="818"/>
                  </a:lnTo>
                  <a:lnTo>
                    <a:pt x="2574" y="838"/>
                  </a:lnTo>
                  <a:lnTo>
                    <a:pt x="2480" y="856"/>
                  </a:lnTo>
                  <a:lnTo>
                    <a:pt x="2390" y="878"/>
                  </a:lnTo>
                  <a:lnTo>
                    <a:pt x="2300" y="900"/>
                  </a:lnTo>
                  <a:lnTo>
                    <a:pt x="2214" y="922"/>
                  </a:lnTo>
                  <a:lnTo>
                    <a:pt x="2128" y="946"/>
                  </a:lnTo>
                  <a:lnTo>
                    <a:pt x="2046" y="970"/>
                  </a:lnTo>
                  <a:lnTo>
                    <a:pt x="1964" y="996"/>
                  </a:lnTo>
                  <a:lnTo>
                    <a:pt x="1884" y="1022"/>
                  </a:lnTo>
                  <a:lnTo>
                    <a:pt x="1808" y="1050"/>
                  </a:lnTo>
                  <a:lnTo>
                    <a:pt x="1732" y="1078"/>
                  </a:lnTo>
                  <a:lnTo>
                    <a:pt x="1658" y="1108"/>
                  </a:lnTo>
                  <a:lnTo>
                    <a:pt x="1586" y="1138"/>
                  </a:lnTo>
                  <a:lnTo>
                    <a:pt x="1516" y="1168"/>
                  </a:lnTo>
                  <a:lnTo>
                    <a:pt x="1446" y="1198"/>
                  </a:lnTo>
                  <a:lnTo>
                    <a:pt x="1380" y="1230"/>
                  </a:lnTo>
                  <a:lnTo>
                    <a:pt x="1314" y="1262"/>
                  </a:lnTo>
                  <a:lnTo>
                    <a:pt x="1250" y="1296"/>
                  </a:lnTo>
                  <a:lnTo>
                    <a:pt x="1188" y="1330"/>
                  </a:lnTo>
                  <a:lnTo>
                    <a:pt x="1068" y="1398"/>
                  </a:lnTo>
                  <a:lnTo>
                    <a:pt x="956" y="1468"/>
                  </a:lnTo>
                  <a:lnTo>
                    <a:pt x="848" y="1540"/>
                  </a:lnTo>
                  <a:lnTo>
                    <a:pt x="746" y="1612"/>
                  </a:lnTo>
                  <a:lnTo>
                    <a:pt x="650" y="1686"/>
                  </a:lnTo>
                  <a:lnTo>
                    <a:pt x="560" y="1758"/>
                  </a:lnTo>
                  <a:lnTo>
                    <a:pt x="474" y="1834"/>
                  </a:lnTo>
                  <a:lnTo>
                    <a:pt x="392" y="1908"/>
                  </a:lnTo>
                  <a:lnTo>
                    <a:pt x="316" y="1980"/>
                  </a:lnTo>
                  <a:lnTo>
                    <a:pt x="244" y="2054"/>
                  </a:lnTo>
                  <a:lnTo>
                    <a:pt x="178" y="2126"/>
                  </a:lnTo>
                  <a:lnTo>
                    <a:pt x="114" y="2196"/>
                  </a:lnTo>
                  <a:lnTo>
                    <a:pt x="56" y="2266"/>
                  </a:lnTo>
                  <a:lnTo>
                    <a:pt x="0" y="2334"/>
                  </a:lnTo>
                  <a:close/>
                </a:path>
              </a:pathLst>
            </a:custGeom>
            <a:solidFill>
              <a:srgbClr val="C00000">
                <a:alpha val="39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pic>
          <p:nvPicPr>
            <p:cNvPr id="3" name="Picture 5" descr="계단"/>
            <p:cNvPicPr>
              <a:picLocks noChangeAspect="1" noChangeArrowheads="1"/>
            </p:cNvPicPr>
            <p:nvPr/>
          </p:nvPicPr>
          <p:blipFill>
            <a:blip r:embed="rId2" cstate="print"/>
            <a:srcRect l="25943" t="-993" b="993"/>
            <a:stretch>
              <a:fillRect/>
            </a:stretch>
          </p:blipFill>
          <p:spPr bwMode="auto">
            <a:xfrm>
              <a:off x="642908" y="2428865"/>
              <a:ext cx="8183563" cy="2778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" name="Group 11"/>
            <p:cNvGrpSpPr>
              <a:grpSpLocks/>
            </p:cNvGrpSpPr>
            <p:nvPr/>
          </p:nvGrpSpPr>
          <p:grpSpPr bwMode="auto">
            <a:xfrm>
              <a:off x="571502" y="4429125"/>
              <a:ext cx="1885333" cy="1306513"/>
              <a:chOff x="4307" y="2154"/>
              <a:chExt cx="977" cy="369"/>
            </a:xfrm>
          </p:grpSpPr>
          <p:grpSp>
            <p:nvGrpSpPr>
              <p:cNvPr id="5" name="Group 12"/>
              <p:cNvGrpSpPr>
                <a:grpSpLocks/>
              </p:cNvGrpSpPr>
              <p:nvPr/>
            </p:nvGrpSpPr>
            <p:grpSpPr bwMode="auto">
              <a:xfrm>
                <a:off x="4331" y="2154"/>
                <a:ext cx="953" cy="369"/>
                <a:chOff x="3919" y="935"/>
                <a:chExt cx="1592" cy="545"/>
              </a:xfrm>
            </p:grpSpPr>
            <p:sp>
              <p:nvSpPr>
                <p:cNvPr id="7" name="AutoShape 13"/>
                <p:cNvSpPr>
                  <a:spLocks noChangeArrowheads="1"/>
                </p:cNvSpPr>
                <p:nvPr/>
              </p:nvSpPr>
              <p:spPr bwMode="auto">
                <a:xfrm>
                  <a:off x="3923" y="935"/>
                  <a:ext cx="1588" cy="545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chemeClr val="bg1">
                        <a:alpha val="50000"/>
                      </a:schemeClr>
                    </a:gs>
                    <a:gs pos="100000">
                      <a:srgbClr val="848E98"/>
                    </a:gs>
                  </a:gsLst>
                  <a:lin ang="2700000" scaled="1"/>
                </a:gradFill>
                <a:ln w="9525">
                  <a:round/>
                  <a:headEnd/>
                  <a:tailEnd/>
                </a:ln>
                <a:scene3d>
                  <a:camera prst="legacyPerspectiveBottomRight">
                    <a:rot lat="21299989" lon="0" rev="0"/>
                  </a:camera>
                  <a:lightRig rig="legacyFlat2" dir="t"/>
                </a:scene3d>
                <a:sp3d extrusionH="227000" prstMaterial="legacyMetal">
                  <a:bevelT w="13500" h="13500" prst="angle"/>
                  <a:bevelB w="13500" h="13500" prst="angle"/>
                  <a:extrusionClr>
                    <a:srgbClr val="E3E5E9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8" name="AutoShape 14"/>
                <p:cNvSpPr>
                  <a:spLocks noChangeArrowheads="1"/>
                </p:cNvSpPr>
                <p:nvPr/>
              </p:nvSpPr>
              <p:spPr bwMode="auto">
                <a:xfrm>
                  <a:off x="3919" y="939"/>
                  <a:ext cx="1576" cy="499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chemeClr val="bg1">
                        <a:gamma/>
                        <a:tint val="0"/>
                        <a:invGamma/>
                        <a:alpha val="28999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27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  <a:scene3d>
                  <a:camera prst="legacyPerspectiveBottomRight">
                    <a:rot lat="21299999" lon="0" rev="0"/>
                  </a:camera>
                  <a:lightRig rig="legacyFlat2" dir="t"/>
                </a:scene3d>
                <a:sp3d prstMaterial="legacyMetal">
                  <a:bevelT w="13500" h="13500" prst="angle"/>
                  <a:bevelB w="13500" h="13500" prst="angle"/>
                  <a:extrusionClr>
                    <a:srgbClr val="E3E5E9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pPr algn="ctr">
                    <a:defRPr/>
                  </a:pPr>
                  <a:endParaRPr lang="ko-KR" altLang="en-US" sz="1800" dirty="0"/>
                </a:p>
              </p:txBody>
            </p:sp>
          </p:grpSp>
          <p:sp>
            <p:nvSpPr>
              <p:cNvPr id="6" name="Text Box 15"/>
              <p:cNvSpPr txBox="1">
                <a:spLocks noChangeArrowheads="1"/>
              </p:cNvSpPr>
              <p:nvPr/>
            </p:nvSpPr>
            <p:spPr bwMode="auto">
              <a:xfrm>
                <a:off x="4307" y="2251"/>
                <a:ext cx="953" cy="1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2" charset="2"/>
                  <a:buChar char="v"/>
                </a:pPr>
                <a:r>
                  <a:rPr lang="ko-KR" altLang="en-US" b="1" dirty="0">
                    <a:latin typeface="Arial" charset="0"/>
                  </a:rPr>
                  <a:t>노인비율 </a:t>
                </a:r>
                <a:r>
                  <a:rPr lang="en-US" altLang="ko-KR" b="1" dirty="0">
                    <a:latin typeface="Arial" charset="0"/>
                  </a:rPr>
                  <a:t>20</a:t>
                </a:r>
                <a:r>
                  <a:rPr lang="en-US" altLang="ko-KR" b="1" dirty="0" smtClean="0">
                    <a:latin typeface="Arial" charset="0"/>
                  </a:rPr>
                  <a:t>%</a:t>
                </a:r>
                <a:endParaRPr lang="en-US" altLang="ko-KR" b="1" dirty="0">
                  <a:latin typeface="Arial" charset="0"/>
                </a:endParaRPr>
              </a:p>
              <a:p>
                <a:r>
                  <a:rPr lang="ko-KR" altLang="en-US" b="1" dirty="0">
                    <a:latin typeface="Arial" charset="0"/>
                  </a:rPr>
                  <a:t>   </a:t>
                </a:r>
                <a:r>
                  <a:rPr lang="ko-KR" altLang="en-US" b="1" dirty="0" err="1">
                    <a:latin typeface="Arial" charset="0"/>
                  </a:rPr>
                  <a:t>초고령사회</a:t>
                </a:r>
                <a:endParaRPr lang="en-US" altLang="ko-KR" b="1" dirty="0">
                  <a:latin typeface="Arial" charset="0"/>
                </a:endParaRPr>
              </a:p>
            </p:txBody>
          </p:sp>
        </p:grpSp>
        <p:grpSp>
          <p:nvGrpSpPr>
            <p:cNvPr id="9" name="Group 25"/>
            <p:cNvGrpSpPr>
              <a:grpSpLocks/>
            </p:cNvGrpSpPr>
            <p:nvPr/>
          </p:nvGrpSpPr>
          <p:grpSpPr bwMode="auto">
            <a:xfrm>
              <a:off x="3506787" y="1698735"/>
              <a:ext cx="2079445" cy="1828689"/>
              <a:chOff x="3047" y="1626"/>
              <a:chExt cx="963" cy="952"/>
            </a:xfrm>
          </p:grpSpPr>
          <p:pic>
            <p:nvPicPr>
              <p:cNvPr id="10" name="Picture 26" descr="원_그림자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047" y="2339"/>
                <a:ext cx="930" cy="2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1" name="Group 27"/>
              <p:cNvGrpSpPr>
                <a:grpSpLocks/>
              </p:cNvGrpSpPr>
              <p:nvPr/>
            </p:nvGrpSpPr>
            <p:grpSpPr bwMode="auto">
              <a:xfrm>
                <a:off x="3180" y="1626"/>
                <a:ext cx="830" cy="804"/>
                <a:chOff x="2200" y="1810"/>
                <a:chExt cx="1709" cy="1656"/>
              </a:xfrm>
            </p:grpSpPr>
            <p:sp>
              <p:nvSpPr>
                <p:cNvPr id="12" name="Freeform 28"/>
                <p:cNvSpPr>
                  <a:spLocks/>
                </p:cNvSpPr>
                <p:nvPr/>
              </p:nvSpPr>
              <p:spPr bwMode="auto">
                <a:xfrm>
                  <a:off x="2253" y="1810"/>
                  <a:ext cx="1656" cy="1656"/>
                </a:xfrm>
                <a:custGeom>
                  <a:avLst/>
                  <a:gdLst>
                    <a:gd name="T0" fmla="*/ 3096 w 1206"/>
                    <a:gd name="T1" fmla="*/ 0 h 1206"/>
                    <a:gd name="T2" fmla="*/ 3533 w 1206"/>
                    <a:gd name="T3" fmla="*/ 56 h 1206"/>
                    <a:gd name="T4" fmla="*/ 3953 w 1206"/>
                    <a:gd name="T5" fmla="*/ 173 h 1206"/>
                    <a:gd name="T6" fmla="*/ 4345 w 1206"/>
                    <a:gd name="T7" fmla="*/ 353 h 1206"/>
                    <a:gd name="T8" fmla="*/ 4706 w 1206"/>
                    <a:gd name="T9" fmla="*/ 588 h 1206"/>
                    <a:gd name="T10" fmla="*/ 5022 w 1206"/>
                    <a:gd name="T11" fmla="*/ 860 h 1206"/>
                    <a:gd name="T12" fmla="*/ 5300 w 1206"/>
                    <a:gd name="T13" fmla="*/ 1181 h 1206"/>
                    <a:gd name="T14" fmla="*/ 5524 w 1206"/>
                    <a:gd name="T15" fmla="*/ 1532 h 1206"/>
                    <a:gd name="T16" fmla="*/ 5704 w 1206"/>
                    <a:gd name="T17" fmla="*/ 1935 h 1206"/>
                    <a:gd name="T18" fmla="*/ 5830 w 1206"/>
                    <a:gd name="T19" fmla="*/ 2344 h 1206"/>
                    <a:gd name="T20" fmla="*/ 5877 w 1206"/>
                    <a:gd name="T21" fmla="*/ 2790 h 1206"/>
                    <a:gd name="T22" fmla="*/ 5877 w 1206"/>
                    <a:gd name="T23" fmla="*/ 3096 h 1206"/>
                    <a:gd name="T24" fmla="*/ 5830 w 1206"/>
                    <a:gd name="T25" fmla="*/ 3533 h 1206"/>
                    <a:gd name="T26" fmla="*/ 5704 w 1206"/>
                    <a:gd name="T27" fmla="*/ 3953 h 1206"/>
                    <a:gd name="T28" fmla="*/ 5524 w 1206"/>
                    <a:gd name="T29" fmla="*/ 4345 h 1206"/>
                    <a:gd name="T30" fmla="*/ 5300 w 1206"/>
                    <a:gd name="T31" fmla="*/ 4706 h 1206"/>
                    <a:gd name="T32" fmla="*/ 5022 w 1206"/>
                    <a:gd name="T33" fmla="*/ 5022 h 1206"/>
                    <a:gd name="T34" fmla="*/ 4706 w 1206"/>
                    <a:gd name="T35" fmla="*/ 5300 h 1206"/>
                    <a:gd name="T36" fmla="*/ 4345 w 1206"/>
                    <a:gd name="T37" fmla="*/ 5524 h 1206"/>
                    <a:gd name="T38" fmla="*/ 3953 w 1206"/>
                    <a:gd name="T39" fmla="*/ 5704 h 1206"/>
                    <a:gd name="T40" fmla="*/ 3533 w 1206"/>
                    <a:gd name="T41" fmla="*/ 5830 h 1206"/>
                    <a:gd name="T42" fmla="*/ 3096 w 1206"/>
                    <a:gd name="T43" fmla="*/ 5877 h 1206"/>
                    <a:gd name="T44" fmla="*/ 2790 w 1206"/>
                    <a:gd name="T45" fmla="*/ 5877 h 1206"/>
                    <a:gd name="T46" fmla="*/ 2344 w 1206"/>
                    <a:gd name="T47" fmla="*/ 5830 h 1206"/>
                    <a:gd name="T48" fmla="*/ 1935 w 1206"/>
                    <a:gd name="T49" fmla="*/ 5704 h 1206"/>
                    <a:gd name="T50" fmla="*/ 1532 w 1206"/>
                    <a:gd name="T51" fmla="*/ 5524 h 1206"/>
                    <a:gd name="T52" fmla="*/ 1181 w 1206"/>
                    <a:gd name="T53" fmla="*/ 5300 h 1206"/>
                    <a:gd name="T54" fmla="*/ 860 w 1206"/>
                    <a:gd name="T55" fmla="*/ 5022 h 1206"/>
                    <a:gd name="T56" fmla="*/ 588 w 1206"/>
                    <a:gd name="T57" fmla="*/ 4706 h 1206"/>
                    <a:gd name="T58" fmla="*/ 353 w 1206"/>
                    <a:gd name="T59" fmla="*/ 4345 h 1206"/>
                    <a:gd name="T60" fmla="*/ 173 w 1206"/>
                    <a:gd name="T61" fmla="*/ 3953 h 1206"/>
                    <a:gd name="T62" fmla="*/ 56 w 1206"/>
                    <a:gd name="T63" fmla="*/ 3533 h 1206"/>
                    <a:gd name="T64" fmla="*/ 0 w 1206"/>
                    <a:gd name="T65" fmla="*/ 3096 h 1206"/>
                    <a:gd name="T66" fmla="*/ 0 w 1206"/>
                    <a:gd name="T67" fmla="*/ 2790 h 1206"/>
                    <a:gd name="T68" fmla="*/ 56 w 1206"/>
                    <a:gd name="T69" fmla="*/ 2344 h 1206"/>
                    <a:gd name="T70" fmla="*/ 173 w 1206"/>
                    <a:gd name="T71" fmla="*/ 1935 h 1206"/>
                    <a:gd name="T72" fmla="*/ 353 w 1206"/>
                    <a:gd name="T73" fmla="*/ 1532 h 1206"/>
                    <a:gd name="T74" fmla="*/ 588 w 1206"/>
                    <a:gd name="T75" fmla="*/ 1181 h 1206"/>
                    <a:gd name="T76" fmla="*/ 860 w 1206"/>
                    <a:gd name="T77" fmla="*/ 860 h 1206"/>
                    <a:gd name="T78" fmla="*/ 1181 w 1206"/>
                    <a:gd name="T79" fmla="*/ 588 h 1206"/>
                    <a:gd name="T80" fmla="*/ 1532 w 1206"/>
                    <a:gd name="T81" fmla="*/ 353 h 1206"/>
                    <a:gd name="T82" fmla="*/ 1935 w 1206"/>
                    <a:gd name="T83" fmla="*/ 173 h 1206"/>
                    <a:gd name="T84" fmla="*/ 2344 w 1206"/>
                    <a:gd name="T85" fmla="*/ 56 h 1206"/>
                    <a:gd name="T86" fmla="*/ 2790 w 1206"/>
                    <a:gd name="T87" fmla="*/ 0 h 120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1206"/>
                    <a:gd name="T133" fmla="*/ 0 h 1206"/>
                    <a:gd name="T134" fmla="*/ 1206 w 1206"/>
                    <a:gd name="T135" fmla="*/ 1206 h 120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1206" h="1206">
                      <a:moveTo>
                        <a:pt x="602" y="0"/>
                      </a:moveTo>
                      <a:lnTo>
                        <a:pt x="602" y="0"/>
                      </a:lnTo>
                      <a:lnTo>
                        <a:pt x="634" y="0"/>
                      </a:lnTo>
                      <a:lnTo>
                        <a:pt x="664" y="2"/>
                      </a:lnTo>
                      <a:lnTo>
                        <a:pt x="694" y="6"/>
                      </a:lnTo>
                      <a:lnTo>
                        <a:pt x="724" y="12"/>
                      </a:lnTo>
                      <a:lnTo>
                        <a:pt x="754" y="18"/>
                      </a:lnTo>
                      <a:lnTo>
                        <a:pt x="782" y="26"/>
                      </a:lnTo>
                      <a:lnTo>
                        <a:pt x="810" y="36"/>
                      </a:lnTo>
                      <a:lnTo>
                        <a:pt x="838" y="46"/>
                      </a:lnTo>
                      <a:lnTo>
                        <a:pt x="864" y="58"/>
                      </a:lnTo>
                      <a:lnTo>
                        <a:pt x="890" y="72"/>
                      </a:lnTo>
                      <a:lnTo>
                        <a:pt x="916" y="86"/>
                      </a:lnTo>
                      <a:lnTo>
                        <a:pt x="940" y="102"/>
                      </a:lnTo>
                      <a:lnTo>
                        <a:pt x="964" y="120"/>
                      </a:lnTo>
                      <a:lnTo>
                        <a:pt x="986" y="138"/>
                      </a:lnTo>
                      <a:lnTo>
                        <a:pt x="1008" y="156"/>
                      </a:lnTo>
                      <a:lnTo>
                        <a:pt x="1028" y="176"/>
                      </a:lnTo>
                      <a:lnTo>
                        <a:pt x="1048" y="196"/>
                      </a:lnTo>
                      <a:lnTo>
                        <a:pt x="1068" y="218"/>
                      </a:lnTo>
                      <a:lnTo>
                        <a:pt x="1086" y="242"/>
                      </a:lnTo>
                      <a:lnTo>
                        <a:pt x="1102" y="266"/>
                      </a:lnTo>
                      <a:lnTo>
                        <a:pt x="1118" y="290"/>
                      </a:lnTo>
                      <a:lnTo>
                        <a:pt x="1132" y="314"/>
                      </a:lnTo>
                      <a:lnTo>
                        <a:pt x="1146" y="340"/>
                      </a:lnTo>
                      <a:lnTo>
                        <a:pt x="1158" y="368"/>
                      </a:lnTo>
                      <a:lnTo>
                        <a:pt x="1168" y="396"/>
                      </a:lnTo>
                      <a:lnTo>
                        <a:pt x="1178" y="424"/>
                      </a:lnTo>
                      <a:lnTo>
                        <a:pt x="1186" y="452"/>
                      </a:lnTo>
                      <a:lnTo>
                        <a:pt x="1194" y="480"/>
                      </a:lnTo>
                      <a:lnTo>
                        <a:pt x="1198" y="510"/>
                      </a:lnTo>
                      <a:lnTo>
                        <a:pt x="1202" y="540"/>
                      </a:lnTo>
                      <a:lnTo>
                        <a:pt x="1204" y="572"/>
                      </a:lnTo>
                      <a:lnTo>
                        <a:pt x="1206" y="602"/>
                      </a:lnTo>
                      <a:lnTo>
                        <a:pt x="1204" y="634"/>
                      </a:lnTo>
                      <a:lnTo>
                        <a:pt x="1202" y="664"/>
                      </a:lnTo>
                      <a:lnTo>
                        <a:pt x="1198" y="694"/>
                      </a:lnTo>
                      <a:lnTo>
                        <a:pt x="1194" y="724"/>
                      </a:lnTo>
                      <a:lnTo>
                        <a:pt x="1186" y="754"/>
                      </a:lnTo>
                      <a:lnTo>
                        <a:pt x="1178" y="782"/>
                      </a:lnTo>
                      <a:lnTo>
                        <a:pt x="1168" y="810"/>
                      </a:lnTo>
                      <a:lnTo>
                        <a:pt x="1158" y="838"/>
                      </a:lnTo>
                      <a:lnTo>
                        <a:pt x="1146" y="864"/>
                      </a:lnTo>
                      <a:lnTo>
                        <a:pt x="1132" y="890"/>
                      </a:lnTo>
                      <a:lnTo>
                        <a:pt x="1118" y="916"/>
                      </a:lnTo>
                      <a:lnTo>
                        <a:pt x="1102" y="940"/>
                      </a:lnTo>
                      <a:lnTo>
                        <a:pt x="1086" y="964"/>
                      </a:lnTo>
                      <a:lnTo>
                        <a:pt x="1068" y="986"/>
                      </a:lnTo>
                      <a:lnTo>
                        <a:pt x="1048" y="1008"/>
                      </a:lnTo>
                      <a:lnTo>
                        <a:pt x="1028" y="1028"/>
                      </a:lnTo>
                      <a:lnTo>
                        <a:pt x="1008" y="1048"/>
                      </a:lnTo>
                      <a:lnTo>
                        <a:pt x="986" y="1068"/>
                      </a:lnTo>
                      <a:lnTo>
                        <a:pt x="964" y="1086"/>
                      </a:lnTo>
                      <a:lnTo>
                        <a:pt x="940" y="1102"/>
                      </a:lnTo>
                      <a:lnTo>
                        <a:pt x="916" y="1118"/>
                      </a:lnTo>
                      <a:lnTo>
                        <a:pt x="890" y="1132"/>
                      </a:lnTo>
                      <a:lnTo>
                        <a:pt x="864" y="1146"/>
                      </a:lnTo>
                      <a:lnTo>
                        <a:pt x="838" y="1158"/>
                      </a:lnTo>
                      <a:lnTo>
                        <a:pt x="810" y="1168"/>
                      </a:lnTo>
                      <a:lnTo>
                        <a:pt x="782" y="1178"/>
                      </a:lnTo>
                      <a:lnTo>
                        <a:pt x="754" y="1186"/>
                      </a:lnTo>
                      <a:lnTo>
                        <a:pt x="724" y="1194"/>
                      </a:lnTo>
                      <a:lnTo>
                        <a:pt x="694" y="1198"/>
                      </a:lnTo>
                      <a:lnTo>
                        <a:pt x="664" y="1202"/>
                      </a:lnTo>
                      <a:lnTo>
                        <a:pt x="634" y="1204"/>
                      </a:lnTo>
                      <a:lnTo>
                        <a:pt x="602" y="1206"/>
                      </a:lnTo>
                      <a:lnTo>
                        <a:pt x="572" y="1204"/>
                      </a:lnTo>
                      <a:lnTo>
                        <a:pt x="540" y="1202"/>
                      </a:lnTo>
                      <a:lnTo>
                        <a:pt x="510" y="1198"/>
                      </a:lnTo>
                      <a:lnTo>
                        <a:pt x="480" y="1194"/>
                      </a:lnTo>
                      <a:lnTo>
                        <a:pt x="452" y="1186"/>
                      </a:lnTo>
                      <a:lnTo>
                        <a:pt x="424" y="1178"/>
                      </a:lnTo>
                      <a:lnTo>
                        <a:pt x="396" y="1168"/>
                      </a:lnTo>
                      <a:lnTo>
                        <a:pt x="368" y="1158"/>
                      </a:lnTo>
                      <a:lnTo>
                        <a:pt x="340" y="1146"/>
                      </a:lnTo>
                      <a:lnTo>
                        <a:pt x="314" y="1132"/>
                      </a:lnTo>
                      <a:lnTo>
                        <a:pt x="290" y="1118"/>
                      </a:lnTo>
                      <a:lnTo>
                        <a:pt x="266" y="1102"/>
                      </a:lnTo>
                      <a:lnTo>
                        <a:pt x="242" y="1086"/>
                      </a:lnTo>
                      <a:lnTo>
                        <a:pt x="218" y="1068"/>
                      </a:lnTo>
                      <a:lnTo>
                        <a:pt x="196" y="1048"/>
                      </a:lnTo>
                      <a:lnTo>
                        <a:pt x="176" y="1028"/>
                      </a:lnTo>
                      <a:lnTo>
                        <a:pt x="156" y="1008"/>
                      </a:lnTo>
                      <a:lnTo>
                        <a:pt x="138" y="986"/>
                      </a:lnTo>
                      <a:lnTo>
                        <a:pt x="120" y="964"/>
                      </a:lnTo>
                      <a:lnTo>
                        <a:pt x="102" y="940"/>
                      </a:lnTo>
                      <a:lnTo>
                        <a:pt x="86" y="916"/>
                      </a:lnTo>
                      <a:lnTo>
                        <a:pt x="72" y="890"/>
                      </a:lnTo>
                      <a:lnTo>
                        <a:pt x="58" y="864"/>
                      </a:lnTo>
                      <a:lnTo>
                        <a:pt x="46" y="838"/>
                      </a:lnTo>
                      <a:lnTo>
                        <a:pt x="36" y="810"/>
                      </a:lnTo>
                      <a:lnTo>
                        <a:pt x="26" y="782"/>
                      </a:lnTo>
                      <a:lnTo>
                        <a:pt x="18" y="754"/>
                      </a:lnTo>
                      <a:lnTo>
                        <a:pt x="12" y="724"/>
                      </a:lnTo>
                      <a:lnTo>
                        <a:pt x="6" y="694"/>
                      </a:lnTo>
                      <a:lnTo>
                        <a:pt x="2" y="664"/>
                      </a:lnTo>
                      <a:lnTo>
                        <a:pt x="0" y="634"/>
                      </a:lnTo>
                      <a:lnTo>
                        <a:pt x="0" y="602"/>
                      </a:lnTo>
                      <a:lnTo>
                        <a:pt x="0" y="572"/>
                      </a:lnTo>
                      <a:lnTo>
                        <a:pt x="2" y="540"/>
                      </a:lnTo>
                      <a:lnTo>
                        <a:pt x="6" y="510"/>
                      </a:lnTo>
                      <a:lnTo>
                        <a:pt x="12" y="480"/>
                      </a:lnTo>
                      <a:lnTo>
                        <a:pt x="18" y="452"/>
                      </a:lnTo>
                      <a:lnTo>
                        <a:pt x="26" y="424"/>
                      </a:lnTo>
                      <a:lnTo>
                        <a:pt x="36" y="396"/>
                      </a:lnTo>
                      <a:lnTo>
                        <a:pt x="46" y="368"/>
                      </a:lnTo>
                      <a:lnTo>
                        <a:pt x="58" y="340"/>
                      </a:lnTo>
                      <a:lnTo>
                        <a:pt x="72" y="314"/>
                      </a:lnTo>
                      <a:lnTo>
                        <a:pt x="86" y="290"/>
                      </a:lnTo>
                      <a:lnTo>
                        <a:pt x="102" y="266"/>
                      </a:lnTo>
                      <a:lnTo>
                        <a:pt x="120" y="242"/>
                      </a:lnTo>
                      <a:lnTo>
                        <a:pt x="138" y="218"/>
                      </a:lnTo>
                      <a:lnTo>
                        <a:pt x="156" y="196"/>
                      </a:lnTo>
                      <a:lnTo>
                        <a:pt x="176" y="176"/>
                      </a:lnTo>
                      <a:lnTo>
                        <a:pt x="196" y="156"/>
                      </a:lnTo>
                      <a:lnTo>
                        <a:pt x="218" y="138"/>
                      </a:lnTo>
                      <a:lnTo>
                        <a:pt x="242" y="120"/>
                      </a:lnTo>
                      <a:lnTo>
                        <a:pt x="266" y="102"/>
                      </a:lnTo>
                      <a:lnTo>
                        <a:pt x="290" y="86"/>
                      </a:lnTo>
                      <a:lnTo>
                        <a:pt x="314" y="72"/>
                      </a:lnTo>
                      <a:lnTo>
                        <a:pt x="340" y="58"/>
                      </a:lnTo>
                      <a:lnTo>
                        <a:pt x="368" y="46"/>
                      </a:lnTo>
                      <a:lnTo>
                        <a:pt x="396" y="36"/>
                      </a:lnTo>
                      <a:lnTo>
                        <a:pt x="424" y="26"/>
                      </a:lnTo>
                      <a:lnTo>
                        <a:pt x="452" y="18"/>
                      </a:lnTo>
                      <a:lnTo>
                        <a:pt x="480" y="12"/>
                      </a:lnTo>
                      <a:lnTo>
                        <a:pt x="510" y="6"/>
                      </a:lnTo>
                      <a:lnTo>
                        <a:pt x="540" y="2"/>
                      </a:lnTo>
                      <a:lnTo>
                        <a:pt x="572" y="0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B0C73D"/>
                    </a:gs>
                    <a:gs pos="100000">
                      <a:srgbClr val="244D1F"/>
                    </a:gs>
                  </a:gsLst>
                  <a:lin ang="5400000" scaled="1"/>
                </a:gradFill>
                <a:ln w="1905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4" name="Freeform 30"/>
                <p:cNvSpPr>
                  <a:spLocks/>
                </p:cNvSpPr>
                <p:nvPr/>
              </p:nvSpPr>
              <p:spPr bwMode="auto">
                <a:xfrm flipV="1">
                  <a:off x="2200" y="1898"/>
                  <a:ext cx="1333" cy="412"/>
                </a:xfrm>
                <a:custGeom>
                  <a:avLst/>
                  <a:gdLst/>
                  <a:ahLst/>
                  <a:cxnLst>
                    <a:cxn ang="0">
                      <a:pos x="584" y="450"/>
                    </a:cxn>
                    <a:cxn ang="0">
                      <a:pos x="584" y="450"/>
                    </a:cxn>
                    <a:cxn ang="0">
                      <a:pos x="634" y="448"/>
                    </a:cxn>
                    <a:cxn ang="0">
                      <a:pos x="686" y="442"/>
                    </a:cxn>
                    <a:cxn ang="0">
                      <a:pos x="736" y="430"/>
                    </a:cxn>
                    <a:cxn ang="0">
                      <a:pos x="782" y="416"/>
                    </a:cxn>
                    <a:cxn ang="0">
                      <a:pos x="828" y="398"/>
                    </a:cxn>
                    <a:cxn ang="0">
                      <a:pos x="872" y="376"/>
                    </a:cxn>
                    <a:cxn ang="0">
                      <a:pos x="914" y="350"/>
                    </a:cxn>
                    <a:cxn ang="0">
                      <a:pos x="954" y="322"/>
                    </a:cxn>
                    <a:cxn ang="0">
                      <a:pos x="992" y="290"/>
                    </a:cxn>
                    <a:cxn ang="0">
                      <a:pos x="1026" y="256"/>
                    </a:cxn>
                    <a:cxn ang="0">
                      <a:pos x="1058" y="220"/>
                    </a:cxn>
                    <a:cxn ang="0">
                      <a:pos x="1086" y="180"/>
                    </a:cxn>
                    <a:cxn ang="0">
                      <a:pos x="1112" y="138"/>
                    </a:cxn>
                    <a:cxn ang="0">
                      <a:pos x="1134" y="94"/>
                    </a:cxn>
                    <a:cxn ang="0">
                      <a:pos x="1152" y="48"/>
                    </a:cxn>
                    <a:cxn ang="0">
                      <a:pos x="1166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14" y="48"/>
                    </a:cxn>
                    <a:cxn ang="0">
                      <a:pos x="32" y="94"/>
                    </a:cxn>
                    <a:cxn ang="0">
                      <a:pos x="54" y="138"/>
                    </a:cxn>
                    <a:cxn ang="0">
                      <a:pos x="80" y="180"/>
                    </a:cxn>
                    <a:cxn ang="0">
                      <a:pos x="108" y="220"/>
                    </a:cxn>
                    <a:cxn ang="0">
                      <a:pos x="140" y="256"/>
                    </a:cxn>
                    <a:cxn ang="0">
                      <a:pos x="174" y="290"/>
                    </a:cxn>
                    <a:cxn ang="0">
                      <a:pos x="212" y="322"/>
                    </a:cxn>
                    <a:cxn ang="0">
                      <a:pos x="252" y="350"/>
                    </a:cxn>
                    <a:cxn ang="0">
                      <a:pos x="294" y="376"/>
                    </a:cxn>
                    <a:cxn ang="0">
                      <a:pos x="338" y="398"/>
                    </a:cxn>
                    <a:cxn ang="0">
                      <a:pos x="384" y="416"/>
                    </a:cxn>
                    <a:cxn ang="0">
                      <a:pos x="432" y="430"/>
                    </a:cxn>
                    <a:cxn ang="0">
                      <a:pos x="480" y="442"/>
                    </a:cxn>
                    <a:cxn ang="0">
                      <a:pos x="532" y="448"/>
                    </a:cxn>
                    <a:cxn ang="0">
                      <a:pos x="584" y="450"/>
                    </a:cxn>
                    <a:cxn ang="0">
                      <a:pos x="584" y="450"/>
                    </a:cxn>
                  </a:cxnLst>
                  <a:rect l="0" t="0" r="r" b="b"/>
                  <a:pathLst>
                    <a:path w="1166" h="450">
                      <a:moveTo>
                        <a:pt x="584" y="450"/>
                      </a:moveTo>
                      <a:lnTo>
                        <a:pt x="584" y="450"/>
                      </a:lnTo>
                      <a:lnTo>
                        <a:pt x="634" y="448"/>
                      </a:lnTo>
                      <a:lnTo>
                        <a:pt x="686" y="442"/>
                      </a:lnTo>
                      <a:lnTo>
                        <a:pt x="736" y="430"/>
                      </a:lnTo>
                      <a:lnTo>
                        <a:pt x="782" y="416"/>
                      </a:lnTo>
                      <a:lnTo>
                        <a:pt x="828" y="398"/>
                      </a:lnTo>
                      <a:lnTo>
                        <a:pt x="872" y="376"/>
                      </a:lnTo>
                      <a:lnTo>
                        <a:pt x="914" y="350"/>
                      </a:lnTo>
                      <a:lnTo>
                        <a:pt x="954" y="322"/>
                      </a:lnTo>
                      <a:lnTo>
                        <a:pt x="992" y="290"/>
                      </a:lnTo>
                      <a:lnTo>
                        <a:pt x="1026" y="256"/>
                      </a:lnTo>
                      <a:lnTo>
                        <a:pt x="1058" y="220"/>
                      </a:lnTo>
                      <a:lnTo>
                        <a:pt x="1086" y="180"/>
                      </a:lnTo>
                      <a:lnTo>
                        <a:pt x="1112" y="138"/>
                      </a:lnTo>
                      <a:lnTo>
                        <a:pt x="1134" y="94"/>
                      </a:lnTo>
                      <a:lnTo>
                        <a:pt x="1152" y="48"/>
                      </a:lnTo>
                      <a:lnTo>
                        <a:pt x="1166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4" y="48"/>
                      </a:lnTo>
                      <a:lnTo>
                        <a:pt x="32" y="94"/>
                      </a:lnTo>
                      <a:lnTo>
                        <a:pt x="54" y="138"/>
                      </a:lnTo>
                      <a:lnTo>
                        <a:pt x="80" y="180"/>
                      </a:lnTo>
                      <a:lnTo>
                        <a:pt x="108" y="220"/>
                      </a:lnTo>
                      <a:lnTo>
                        <a:pt x="140" y="256"/>
                      </a:lnTo>
                      <a:lnTo>
                        <a:pt x="174" y="290"/>
                      </a:lnTo>
                      <a:lnTo>
                        <a:pt x="212" y="322"/>
                      </a:lnTo>
                      <a:lnTo>
                        <a:pt x="252" y="350"/>
                      </a:lnTo>
                      <a:lnTo>
                        <a:pt x="294" y="376"/>
                      </a:lnTo>
                      <a:lnTo>
                        <a:pt x="338" y="398"/>
                      </a:lnTo>
                      <a:lnTo>
                        <a:pt x="384" y="416"/>
                      </a:lnTo>
                      <a:lnTo>
                        <a:pt x="432" y="430"/>
                      </a:lnTo>
                      <a:lnTo>
                        <a:pt x="480" y="442"/>
                      </a:lnTo>
                      <a:lnTo>
                        <a:pt x="532" y="448"/>
                      </a:lnTo>
                      <a:lnTo>
                        <a:pt x="584" y="450"/>
                      </a:lnTo>
                      <a:lnTo>
                        <a:pt x="584" y="45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>
                        <a:alpha val="0"/>
                      </a:schemeClr>
                    </a:gs>
                    <a:gs pos="100000">
                      <a:schemeClr val="bg1">
                        <a:gamma/>
                        <a:tint val="82353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ctr">
                    <a:defRPr/>
                  </a:pPr>
                  <a:endParaRPr lang="ko-KR" altLang="en-US" sz="1800"/>
                </a:p>
              </p:txBody>
            </p:sp>
            <p:sp>
              <p:nvSpPr>
                <p:cNvPr id="15" name="Freeform 31"/>
                <p:cNvSpPr>
                  <a:spLocks/>
                </p:cNvSpPr>
                <p:nvPr/>
              </p:nvSpPr>
              <p:spPr bwMode="auto">
                <a:xfrm>
                  <a:off x="2378" y="1933"/>
                  <a:ext cx="996" cy="742"/>
                </a:xfrm>
                <a:custGeom>
                  <a:avLst/>
                  <a:gdLst>
                    <a:gd name="T0" fmla="*/ 4213 w 584"/>
                    <a:gd name="T1" fmla="*/ 0 h 378"/>
                    <a:gd name="T2" fmla="*/ 5050 w 584"/>
                    <a:gd name="T3" fmla="*/ 120 h 378"/>
                    <a:gd name="T4" fmla="*/ 5851 w 584"/>
                    <a:gd name="T5" fmla="*/ 400 h 378"/>
                    <a:gd name="T6" fmla="*/ 6547 w 584"/>
                    <a:gd name="T7" fmla="*/ 936 h 378"/>
                    <a:gd name="T8" fmla="*/ 7185 w 584"/>
                    <a:gd name="T9" fmla="*/ 1633 h 378"/>
                    <a:gd name="T10" fmla="*/ 7709 w 584"/>
                    <a:gd name="T11" fmla="*/ 2450 h 378"/>
                    <a:gd name="T12" fmla="*/ 8081 w 584"/>
                    <a:gd name="T13" fmla="*/ 3386 h 378"/>
                    <a:gd name="T14" fmla="*/ 8345 w 584"/>
                    <a:gd name="T15" fmla="*/ 4366 h 378"/>
                    <a:gd name="T16" fmla="*/ 8428 w 584"/>
                    <a:gd name="T17" fmla="*/ 5538 h 378"/>
                    <a:gd name="T18" fmla="*/ 8403 w 584"/>
                    <a:gd name="T19" fmla="*/ 6058 h 378"/>
                    <a:gd name="T20" fmla="*/ 8226 w 584"/>
                    <a:gd name="T21" fmla="*/ 7171 h 378"/>
                    <a:gd name="T22" fmla="*/ 7912 w 584"/>
                    <a:gd name="T23" fmla="*/ 8168 h 378"/>
                    <a:gd name="T24" fmla="*/ 7446 w 584"/>
                    <a:gd name="T25" fmla="*/ 9039 h 378"/>
                    <a:gd name="T26" fmla="*/ 6897 w 584"/>
                    <a:gd name="T27" fmla="*/ 9740 h 378"/>
                    <a:gd name="T28" fmla="*/ 6201 w 584"/>
                    <a:gd name="T29" fmla="*/ 10376 h 378"/>
                    <a:gd name="T30" fmla="*/ 5456 w 584"/>
                    <a:gd name="T31" fmla="*/ 10777 h 378"/>
                    <a:gd name="T32" fmla="*/ 4642 w 584"/>
                    <a:gd name="T33" fmla="*/ 11020 h 378"/>
                    <a:gd name="T34" fmla="*/ 4213 w 584"/>
                    <a:gd name="T35" fmla="*/ 11020 h 378"/>
                    <a:gd name="T36" fmla="*/ 3348 w 584"/>
                    <a:gd name="T37" fmla="*/ 10900 h 378"/>
                    <a:gd name="T38" fmla="*/ 2568 w 584"/>
                    <a:gd name="T39" fmla="*/ 10620 h 378"/>
                    <a:gd name="T40" fmla="*/ 1844 w 584"/>
                    <a:gd name="T41" fmla="*/ 10084 h 378"/>
                    <a:gd name="T42" fmla="*/ 1245 w 584"/>
                    <a:gd name="T43" fmla="*/ 9387 h 378"/>
                    <a:gd name="T44" fmla="*/ 718 w 584"/>
                    <a:gd name="T45" fmla="*/ 8570 h 378"/>
                    <a:gd name="T46" fmla="*/ 322 w 584"/>
                    <a:gd name="T47" fmla="*/ 7634 h 378"/>
                    <a:gd name="T48" fmla="*/ 84 w 584"/>
                    <a:gd name="T49" fmla="*/ 6647 h 378"/>
                    <a:gd name="T50" fmla="*/ 0 w 584"/>
                    <a:gd name="T51" fmla="*/ 5538 h 378"/>
                    <a:gd name="T52" fmla="*/ 0 w 584"/>
                    <a:gd name="T53" fmla="*/ 4962 h 378"/>
                    <a:gd name="T54" fmla="*/ 169 w 584"/>
                    <a:gd name="T55" fmla="*/ 3842 h 378"/>
                    <a:gd name="T56" fmla="*/ 491 w 584"/>
                    <a:gd name="T57" fmla="*/ 2852 h 378"/>
                    <a:gd name="T58" fmla="*/ 957 w 584"/>
                    <a:gd name="T59" fmla="*/ 1973 h 378"/>
                    <a:gd name="T60" fmla="*/ 1533 w 584"/>
                    <a:gd name="T61" fmla="*/ 1280 h 378"/>
                    <a:gd name="T62" fmla="*/ 2193 w 584"/>
                    <a:gd name="T63" fmla="*/ 636 h 378"/>
                    <a:gd name="T64" fmla="*/ 2947 w 584"/>
                    <a:gd name="T65" fmla="*/ 236 h 378"/>
                    <a:gd name="T66" fmla="*/ 3781 w 584"/>
                    <a:gd name="T67" fmla="*/ 0 h 378"/>
                    <a:gd name="T68" fmla="*/ 4213 w 584"/>
                    <a:gd name="T69" fmla="*/ 0 h 378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584"/>
                    <a:gd name="T106" fmla="*/ 0 h 378"/>
                    <a:gd name="T107" fmla="*/ 584 w 584"/>
                    <a:gd name="T108" fmla="*/ 378 h 378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584" h="378">
                      <a:moveTo>
                        <a:pt x="292" y="0"/>
                      </a:moveTo>
                      <a:lnTo>
                        <a:pt x="292" y="0"/>
                      </a:lnTo>
                      <a:lnTo>
                        <a:pt x="322" y="0"/>
                      </a:lnTo>
                      <a:lnTo>
                        <a:pt x="350" y="4"/>
                      </a:lnTo>
                      <a:lnTo>
                        <a:pt x="378" y="8"/>
                      </a:lnTo>
                      <a:lnTo>
                        <a:pt x="406" y="14"/>
                      </a:lnTo>
                      <a:lnTo>
                        <a:pt x="430" y="22"/>
                      </a:lnTo>
                      <a:lnTo>
                        <a:pt x="454" y="32"/>
                      </a:lnTo>
                      <a:lnTo>
                        <a:pt x="478" y="44"/>
                      </a:lnTo>
                      <a:lnTo>
                        <a:pt x="498" y="56"/>
                      </a:lnTo>
                      <a:lnTo>
                        <a:pt x="516" y="68"/>
                      </a:lnTo>
                      <a:lnTo>
                        <a:pt x="534" y="84"/>
                      </a:lnTo>
                      <a:lnTo>
                        <a:pt x="548" y="98"/>
                      </a:lnTo>
                      <a:lnTo>
                        <a:pt x="560" y="116"/>
                      </a:lnTo>
                      <a:lnTo>
                        <a:pt x="570" y="132"/>
                      </a:lnTo>
                      <a:lnTo>
                        <a:pt x="578" y="150"/>
                      </a:lnTo>
                      <a:lnTo>
                        <a:pt x="582" y="170"/>
                      </a:lnTo>
                      <a:lnTo>
                        <a:pt x="584" y="190"/>
                      </a:lnTo>
                      <a:lnTo>
                        <a:pt x="582" y="208"/>
                      </a:lnTo>
                      <a:lnTo>
                        <a:pt x="578" y="228"/>
                      </a:lnTo>
                      <a:lnTo>
                        <a:pt x="570" y="246"/>
                      </a:lnTo>
                      <a:lnTo>
                        <a:pt x="560" y="262"/>
                      </a:lnTo>
                      <a:lnTo>
                        <a:pt x="548" y="280"/>
                      </a:lnTo>
                      <a:lnTo>
                        <a:pt x="534" y="294"/>
                      </a:lnTo>
                      <a:lnTo>
                        <a:pt x="516" y="310"/>
                      </a:lnTo>
                      <a:lnTo>
                        <a:pt x="498" y="322"/>
                      </a:lnTo>
                      <a:lnTo>
                        <a:pt x="478" y="334"/>
                      </a:lnTo>
                      <a:lnTo>
                        <a:pt x="454" y="346"/>
                      </a:lnTo>
                      <a:lnTo>
                        <a:pt x="430" y="356"/>
                      </a:lnTo>
                      <a:lnTo>
                        <a:pt x="406" y="364"/>
                      </a:lnTo>
                      <a:lnTo>
                        <a:pt x="378" y="370"/>
                      </a:lnTo>
                      <a:lnTo>
                        <a:pt x="350" y="374"/>
                      </a:lnTo>
                      <a:lnTo>
                        <a:pt x="322" y="378"/>
                      </a:lnTo>
                      <a:lnTo>
                        <a:pt x="292" y="378"/>
                      </a:lnTo>
                      <a:lnTo>
                        <a:pt x="262" y="378"/>
                      </a:lnTo>
                      <a:lnTo>
                        <a:pt x="232" y="374"/>
                      </a:lnTo>
                      <a:lnTo>
                        <a:pt x="204" y="370"/>
                      </a:lnTo>
                      <a:lnTo>
                        <a:pt x="178" y="364"/>
                      </a:lnTo>
                      <a:lnTo>
                        <a:pt x="152" y="356"/>
                      </a:lnTo>
                      <a:lnTo>
                        <a:pt x="128" y="346"/>
                      </a:lnTo>
                      <a:lnTo>
                        <a:pt x="106" y="334"/>
                      </a:lnTo>
                      <a:lnTo>
                        <a:pt x="86" y="322"/>
                      </a:lnTo>
                      <a:lnTo>
                        <a:pt x="66" y="310"/>
                      </a:lnTo>
                      <a:lnTo>
                        <a:pt x="50" y="294"/>
                      </a:lnTo>
                      <a:lnTo>
                        <a:pt x="34" y="280"/>
                      </a:lnTo>
                      <a:lnTo>
                        <a:pt x="22" y="262"/>
                      </a:lnTo>
                      <a:lnTo>
                        <a:pt x="12" y="246"/>
                      </a:lnTo>
                      <a:lnTo>
                        <a:pt x="6" y="228"/>
                      </a:lnTo>
                      <a:lnTo>
                        <a:pt x="0" y="208"/>
                      </a:lnTo>
                      <a:lnTo>
                        <a:pt x="0" y="190"/>
                      </a:lnTo>
                      <a:lnTo>
                        <a:pt x="0" y="170"/>
                      </a:lnTo>
                      <a:lnTo>
                        <a:pt x="6" y="150"/>
                      </a:lnTo>
                      <a:lnTo>
                        <a:pt x="12" y="132"/>
                      </a:lnTo>
                      <a:lnTo>
                        <a:pt x="22" y="116"/>
                      </a:lnTo>
                      <a:lnTo>
                        <a:pt x="34" y="98"/>
                      </a:lnTo>
                      <a:lnTo>
                        <a:pt x="50" y="84"/>
                      </a:lnTo>
                      <a:lnTo>
                        <a:pt x="66" y="68"/>
                      </a:lnTo>
                      <a:lnTo>
                        <a:pt x="86" y="56"/>
                      </a:lnTo>
                      <a:lnTo>
                        <a:pt x="106" y="44"/>
                      </a:lnTo>
                      <a:lnTo>
                        <a:pt x="128" y="32"/>
                      </a:lnTo>
                      <a:lnTo>
                        <a:pt x="152" y="22"/>
                      </a:lnTo>
                      <a:lnTo>
                        <a:pt x="178" y="14"/>
                      </a:lnTo>
                      <a:lnTo>
                        <a:pt x="204" y="8"/>
                      </a:lnTo>
                      <a:lnTo>
                        <a:pt x="232" y="4"/>
                      </a:lnTo>
                      <a:lnTo>
                        <a:pt x="262" y="0"/>
                      </a:lnTo>
                      <a:lnTo>
                        <a:pt x="29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>
                        <a:alpha val="81000"/>
                      </a:scheme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16" name="WordArt 32"/>
            <p:cNvSpPr>
              <a:spLocks noChangeArrowheads="1" noChangeShapeType="1" noTextEdit="1"/>
            </p:cNvSpPr>
            <p:nvPr/>
          </p:nvSpPr>
          <p:spPr bwMode="auto">
            <a:xfrm>
              <a:off x="3993654" y="2345457"/>
              <a:ext cx="1479634" cy="37461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>
                <a:defRPr/>
              </a:pPr>
              <a:r>
                <a:rPr lang="en-US" altLang="ko-KR" sz="900" b="1" kern="10" spc="-40" dirty="0">
                  <a:ln w="9525">
                    <a:noFill/>
                    <a:round/>
                    <a:headEnd/>
                    <a:tailEnd/>
                  </a:ln>
                  <a:latin typeface="+mj-ea"/>
                  <a:ea typeface="+mj-ea"/>
                  <a:cs typeface="Arial"/>
                </a:rPr>
                <a:t>2030</a:t>
              </a:r>
              <a:r>
                <a:rPr lang="ko-KR" altLang="en-US" sz="800" b="1" kern="10" spc="-40" dirty="0">
                  <a:ln w="9525">
                    <a:noFill/>
                    <a:round/>
                    <a:headEnd/>
                    <a:tailEnd/>
                  </a:ln>
                  <a:latin typeface="+mj-ea"/>
                  <a:ea typeface="+mj-ea"/>
                  <a:cs typeface="Arial"/>
                </a:rPr>
                <a:t>년</a:t>
              </a:r>
            </a:p>
          </p:txBody>
        </p:sp>
        <p:grpSp>
          <p:nvGrpSpPr>
            <p:cNvPr id="17" name="Group 33"/>
            <p:cNvGrpSpPr>
              <a:grpSpLocks/>
            </p:cNvGrpSpPr>
            <p:nvPr/>
          </p:nvGrpSpPr>
          <p:grpSpPr bwMode="auto">
            <a:xfrm>
              <a:off x="6196013" y="798513"/>
              <a:ext cx="1976437" cy="1911350"/>
              <a:chOff x="3047" y="1659"/>
              <a:chExt cx="930" cy="919"/>
            </a:xfrm>
          </p:grpSpPr>
          <p:pic>
            <p:nvPicPr>
              <p:cNvPr id="18" name="Picture 34" descr="원_그림자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047" y="2339"/>
                <a:ext cx="930" cy="2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9" name="Group 35"/>
              <p:cNvGrpSpPr>
                <a:grpSpLocks/>
              </p:cNvGrpSpPr>
              <p:nvPr/>
            </p:nvGrpSpPr>
            <p:grpSpPr bwMode="auto">
              <a:xfrm>
                <a:off x="3101" y="1659"/>
                <a:ext cx="804" cy="804"/>
                <a:chOff x="2037" y="1879"/>
                <a:chExt cx="1656" cy="1656"/>
              </a:xfrm>
            </p:grpSpPr>
            <p:sp>
              <p:nvSpPr>
                <p:cNvPr id="20" name="Freeform 36"/>
                <p:cNvSpPr>
                  <a:spLocks/>
                </p:cNvSpPr>
                <p:nvPr/>
              </p:nvSpPr>
              <p:spPr bwMode="auto">
                <a:xfrm>
                  <a:off x="2037" y="1879"/>
                  <a:ext cx="1656" cy="1656"/>
                </a:xfrm>
                <a:custGeom>
                  <a:avLst/>
                  <a:gdLst>
                    <a:gd name="T0" fmla="*/ 3096 w 1206"/>
                    <a:gd name="T1" fmla="*/ 0 h 1206"/>
                    <a:gd name="T2" fmla="*/ 3533 w 1206"/>
                    <a:gd name="T3" fmla="*/ 56 h 1206"/>
                    <a:gd name="T4" fmla="*/ 3953 w 1206"/>
                    <a:gd name="T5" fmla="*/ 173 h 1206"/>
                    <a:gd name="T6" fmla="*/ 4345 w 1206"/>
                    <a:gd name="T7" fmla="*/ 353 h 1206"/>
                    <a:gd name="T8" fmla="*/ 4706 w 1206"/>
                    <a:gd name="T9" fmla="*/ 588 h 1206"/>
                    <a:gd name="T10" fmla="*/ 5022 w 1206"/>
                    <a:gd name="T11" fmla="*/ 860 h 1206"/>
                    <a:gd name="T12" fmla="*/ 5300 w 1206"/>
                    <a:gd name="T13" fmla="*/ 1181 h 1206"/>
                    <a:gd name="T14" fmla="*/ 5524 w 1206"/>
                    <a:gd name="T15" fmla="*/ 1532 h 1206"/>
                    <a:gd name="T16" fmla="*/ 5704 w 1206"/>
                    <a:gd name="T17" fmla="*/ 1935 h 1206"/>
                    <a:gd name="T18" fmla="*/ 5830 w 1206"/>
                    <a:gd name="T19" fmla="*/ 2344 h 1206"/>
                    <a:gd name="T20" fmla="*/ 5877 w 1206"/>
                    <a:gd name="T21" fmla="*/ 2790 h 1206"/>
                    <a:gd name="T22" fmla="*/ 5877 w 1206"/>
                    <a:gd name="T23" fmla="*/ 3096 h 1206"/>
                    <a:gd name="T24" fmla="*/ 5830 w 1206"/>
                    <a:gd name="T25" fmla="*/ 3533 h 1206"/>
                    <a:gd name="T26" fmla="*/ 5704 w 1206"/>
                    <a:gd name="T27" fmla="*/ 3953 h 1206"/>
                    <a:gd name="T28" fmla="*/ 5524 w 1206"/>
                    <a:gd name="T29" fmla="*/ 4345 h 1206"/>
                    <a:gd name="T30" fmla="*/ 5300 w 1206"/>
                    <a:gd name="T31" fmla="*/ 4706 h 1206"/>
                    <a:gd name="T32" fmla="*/ 5022 w 1206"/>
                    <a:gd name="T33" fmla="*/ 5022 h 1206"/>
                    <a:gd name="T34" fmla="*/ 4706 w 1206"/>
                    <a:gd name="T35" fmla="*/ 5300 h 1206"/>
                    <a:gd name="T36" fmla="*/ 4345 w 1206"/>
                    <a:gd name="T37" fmla="*/ 5524 h 1206"/>
                    <a:gd name="T38" fmla="*/ 3953 w 1206"/>
                    <a:gd name="T39" fmla="*/ 5704 h 1206"/>
                    <a:gd name="T40" fmla="*/ 3533 w 1206"/>
                    <a:gd name="T41" fmla="*/ 5830 h 1206"/>
                    <a:gd name="T42" fmla="*/ 3096 w 1206"/>
                    <a:gd name="T43" fmla="*/ 5877 h 1206"/>
                    <a:gd name="T44" fmla="*/ 2790 w 1206"/>
                    <a:gd name="T45" fmla="*/ 5877 h 1206"/>
                    <a:gd name="T46" fmla="*/ 2344 w 1206"/>
                    <a:gd name="T47" fmla="*/ 5830 h 1206"/>
                    <a:gd name="T48" fmla="*/ 1935 w 1206"/>
                    <a:gd name="T49" fmla="*/ 5704 h 1206"/>
                    <a:gd name="T50" fmla="*/ 1532 w 1206"/>
                    <a:gd name="T51" fmla="*/ 5524 h 1206"/>
                    <a:gd name="T52" fmla="*/ 1181 w 1206"/>
                    <a:gd name="T53" fmla="*/ 5300 h 1206"/>
                    <a:gd name="T54" fmla="*/ 860 w 1206"/>
                    <a:gd name="T55" fmla="*/ 5022 h 1206"/>
                    <a:gd name="T56" fmla="*/ 588 w 1206"/>
                    <a:gd name="T57" fmla="*/ 4706 h 1206"/>
                    <a:gd name="T58" fmla="*/ 353 w 1206"/>
                    <a:gd name="T59" fmla="*/ 4345 h 1206"/>
                    <a:gd name="T60" fmla="*/ 173 w 1206"/>
                    <a:gd name="T61" fmla="*/ 3953 h 1206"/>
                    <a:gd name="T62" fmla="*/ 56 w 1206"/>
                    <a:gd name="T63" fmla="*/ 3533 h 1206"/>
                    <a:gd name="T64" fmla="*/ 0 w 1206"/>
                    <a:gd name="T65" fmla="*/ 3096 h 1206"/>
                    <a:gd name="T66" fmla="*/ 0 w 1206"/>
                    <a:gd name="T67" fmla="*/ 2790 h 1206"/>
                    <a:gd name="T68" fmla="*/ 56 w 1206"/>
                    <a:gd name="T69" fmla="*/ 2344 h 1206"/>
                    <a:gd name="T70" fmla="*/ 173 w 1206"/>
                    <a:gd name="T71" fmla="*/ 1935 h 1206"/>
                    <a:gd name="T72" fmla="*/ 353 w 1206"/>
                    <a:gd name="T73" fmla="*/ 1532 h 1206"/>
                    <a:gd name="T74" fmla="*/ 588 w 1206"/>
                    <a:gd name="T75" fmla="*/ 1181 h 1206"/>
                    <a:gd name="T76" fmla="*/ 860 w 1206"/>
                    <a:gd name="T77" fmla="*/ 860 h 1206"/>
                    <a:gd name="T78" fmla="*/ 1181 w 1206"/>
                    <a:gd name="T79" fmla="*/ 588 h 1206"/>
                    <a:gd name="T80" fmla="*/ 1532 w 1206"/>
                    <a:gd name="T81" fmla="*/ 353 h 1206"/>
                    <a:gd name="T82" fmla="*/ 1935 w 1206"/>
                    <a:gd name="T83" fmla="*/ 173 h 1206"/>
                    <a:gd name="T84" fmla="*/ 2344 w 1206"/>
                    <a:gd name="T85" fmla="*/ 56 h 1206"/>
                    <a:gd name="T86" fmla="*/ 2790 w 1206"/>
                    <a:gd name="T87" fmla="*/ 0 h 120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1206"/>
                    <a:gd name="T133" fmla="*/ 0 h 1206"/>
                    <a:gd name="T134" fmla="*/ 1206 w 1206"/>
                    <a:gd name="T135" fmla="*/ 1206 h 120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1206" h="1206">
                      <a:moveTo>
                        <a:pt x="602" y="0"/>
                      </a:moveTo>
                      <a:lnTo>
                        <a:pt x="602" y="0"/>
                      </a:lnTo>
                      <a:lnTo>
                        <a:pt x="634" y="0"/>
                      </a:lnTo>
                      <a:lnTo>
                        <a:pt x="664" y="2"/>
                      </a:lnTo>
                      <a:lnTo>
                        <a:pt x="694" y="6"/>
                      </a:lnTo>
                      <a:lnTo>
                        <a:pt x="724" y="12"/>
                      </a:lnTo>
                      <a:lnTo>
                        <a:pt x="754" y="18"/>
                      </a:lnTo>
                      <a:lnTo>
                        <a:pt x="782" y="26"/>
                      </a:lnTo>
                      <a:lnTo>
                        <a:pt x="810" y="36"/>
                      </a:lnTo>
                      <a:lnTo>
                        <a:pt x="838" y="46"/>
                      </a:lnTo>
                      <a:lnTo>
                        <a:pt x="864" y="58"/>
                      </a:lnTo>
                      <a:lnTo>
                        <a:pt x="890" y="72"/>
                      </a:lnTo>
                      <a:lnTo>
                        <a:pt x="916" y="86"/>
                      </a:lnTo>
                      <a:lnTo>
                        <a:pt x="940" y="102"/>
                      </a:lnTo>
                      <a:lnTo>
                        <a:pt x="964" y="120"/>
                      </a:lnTo>
                      <a:lnTo>
                        <a:pt x="986" y="138"/>
                      </a:lnTo>
                      <a:lnTo>
                        <a:pt x="1008" y="156"/>
                      </a:lnTo>
                      <a:lnTo>
                        <a:pt x="1028" y="176"/>
                      </a:lnTo>
                      <a:lnTo>
                        <a:pt x="1048" y="196"/>
                      </a:lnTo>
                      <a:lnTo>
                        <a:pt x="1068" y="218"/>
                      </a:lnTo>
                      <a:lnTo>
                        <a:pt x="1086" y="242"/>
                      </a:lnTo>
                      <a:lnTo>
                        <a:pt x="1102" y="266"/>
                      </a:lnTo>
                      <a:lnTo>
                        <a:pt x="1118" y="290"/>
                      </a:lnTo>
                      <a:lnTo>
                        <a:pt x="1132" y="314"/>
                      </a:lnTo>
                      <a:lnTo>
                        <a:pt x="1146" y="340"/>
                      </a:lnTo>
                      <a:lnTo>
                        <a:pt x="1158" y="368"/>
                      </a:lnTo>
                      <a:lnTo>
                        <a:pt x="1168" y="396"/>
                      </a:lnTo>
                      <a:lnTo>
                        <a:pt x="1178" y="424"/>
                      </a:lnTo>
                      <a:lnTo>
                        <a:pt x="1186" y="452"/>
                      </a:lnTo>
                      <a:lnTo>
                        <a:pt x="1194" y="480"/>
                      </a:lnTo>
                      <a:lnTo>
                        <a:pt x="1198" y="510"/>
                      </a:lnTo>
                      <a:lnTo>
                        <a:pt x="1202" y="540"/>
                      </a:lnTo>
                      <a:lnTo>
                        <a:pt x="1204" y="572"/>
                      </a:lnTo>
                      <a:lnTo>
                        <a:pt x="1206" y="602"/>
                      </a:lnTo>
                      <a:lnTo>
                        <a:pt x="1204" y="634"/>
                      </a:lnTo>
                      <a:lnTo>
                        <a:pt x="1202" y="664"/>
                      </a:lnTo>
                      <a:lnTo>
                        <a:pt x="1198" y="694"/>
                      </a:lnTo>
                      <a:lnTo>
                        <a:pt x="1194" y="724"/>
                      </a:lnTo>
                      <a:lnTo>
                        <a:pt x="1186" y="754"/>
                      </a:lnTo>
                      <a:lnTo>
                        <a:pt x="1178" y="782"/>
                      </a:lnTo>
                      <a:lnTo>
                        <a:pt x="1168" y="810"/>
                      </a:lnTo>
                      <a:lnTo>
                        <a:pt x="1158" y="838"/>
                      </a:lnTo>
                      <a:lnTo>
                        <a:pt x="1146" y="864"/>
                      </a:lnTo>
                      <a:lnTo>
                        <a:pt x="1132" y="890"/>
                      </a:lnTo>
                      <a:lnTo>
                        <a:pt x="1118" y="916"/>
                      </a:lnTo>
                      <a:lnTo>
                        <a:pt x="1102" y="940"/>
                      </a:lnTo>
                      <a:lnTo>
                        <a:pt x="1086" y="964"/>
                      </a:lnTo>
                      <a:lnTo>
                        <a:pt x="1068" y="986"/>
                      </a:lnTo>
                      <a:lnTo>
                        <a:pt x="1048" y="1008"/>
                      </a:lnTo>
                      <a:lnTo>
                        <a:pt x="1028" y="1028"/>
                      </a:lnTo>
                      <a:lnTo>
                        <a:pt x="1008" y="1048"/>
                      </a:lnTo>
                      <a:lnTo>
                        <a:pt x="986" y="1068"/>
                      </a:lnTo>
                      <a:lnTo>
                        <a:pt x="964" y="1086"/>
                      </a:lnTo>
                      <a:lnTo>
                        <a:pt x="940" y="1102"/>
                      </a:lnTo>
                      <a:lnTo>
                        <a:pt x="916" y="1118"/>
                      </a:lnTo>
                      <a:lnTo>
                        <a:pt x="890" y="1132"/>
                      </a:lnTo>
                      <a:lnTo>
                        <a:pt x="864" y="1146"/>
                      </a:lnTo>
                      <a:lnTo>
                        <a:pt x="838" y="1158"/>
                      </a:lnTo>
                      <a:lnTo>
                        <a:pt x="810" y="1168"/>
                      </a:lnTo>
                      <a:lnTo>
                        <a:pt x="782" y="1178"/>
                      </a:lnTo>
                      <a:lnTo>
                        <a:pt x="754" y="1186"/>
                      </a:lnTo>
                      <a:lnTo>
                        <a:pt x="724" y="1194"/>
                      </a:lnTo>
                      <a:lnTo>
                        <a:pt x="694" y="1198"/>
                      </a:lnTo>
                      <a:lnTo>
                        <a:pt x="664" y="1202"/>
                      </a:lnTo>
                      <a:lnTo>
                        <a:pt x="634" y="1204"/>
                      </a:lnTo>
                      <a:lnTo>
                        <a:pt x="602" y="1206"/>
                      </a:lnTo>
                      <a:lnTo>
                        <a:pt x="572" y="1204"/>
                      </a:lnTo>
                      <a:lnTo>
                        <a:pt x="540" y="1202"/>
                      </a:lnTo>
                      <a:lnTo>
                        <a:pt x="510" y="1198"/>
                      </a:lnTo>
                      <a:lnTo>
                        <a:pt x="480" y="1194"/>
                      </a:lnTo>
                      <a:lnTo>
                        <a:pt x="452" y="1186"/>
                      </a:lnTo>
                      <a:lnTo>
                        <a:pt x="424" y="1178"/>
                      </a:lnTo>
                      <a:lnTo>
                        <a:pt x="396" y="1168"/>
                      </a:lnTo>
                      <a:lnTo>
                        <a:pt x="368" y="1158"/>
                      </a:lnTo>
                      <a:lnTo>
                        <a:pt x="340" y="1146"/>
                      </a:lnTo>
                      <a:lnTo>
                        <a:pt x="314" y="1132"/>
                      </a:lnTo>
                      <a:lnTo>
                        <a:pt x="290" y="1118"/>
                      </a:lnTo>
                      <a:lnTo>
                        <a:pt x="266" y="1102"/>
                      </a:lnTo>
                      <a:lnTo>
                        <a:pt x="242" y="1086"/>
                      </a:lnTo>
                      <a:lnTo>
                        <a:pt x="218" y="1068"/>
                      </a:lnTo>
                      <a:lnTo>
                        <a:pt x="196" y="1048"/>
                      </a:lnTo>
                      <a:lnTo>
                        <a:pt x="176" y="1028"/>
                      </a:lnTo>
                      <a:lnTo>
                        <a:pt x="156" y="1008"/>
                      </a:lnTo>
                      <a:lnTo>
                        <a:pt x="138" y="986"/>
                      </a:lnTo>
                      <a:lnTo>
                        <a:pt x="120" y="964"/>
                      </a:lnTo>
                      <a:lnTo>
                        <a:pt x="102" y="940"/>
                      </a:lnTo>
                      <a:lnTo>
                        <a:pt x="86" y="916"/>
                      </a:lnTo>
                      <a:lnTo>
                        <a:pt x="72" y="890"/>
                      </a:lnTo>
                      <a:lnTo>
                        <a:pt x="58" y="864"/>
                      </a:lnTo>
                      <a:lnTo>
                        <a:pt x="46" y="838"/>
                      </a:lnTo>
                      <a:lnTo>
                        <a:pt x="36" y="810"/>
                      </a:lnTo>
                      <a:lnTo>
                        <a:pt x="26" y="782"/>
                      </a:lnTo>
                      <a:lnTo>
                        <a:pt x="18" y="754"/>
                      </a:lnTo>
                      <a:lnTo>
                        <a:pt x="12" y="724"/>
                      </a:lnTo>
                      <a:lnTo>
                        <a:pt x="6" y="694"/>
                      </a:lnTo>
                      <a:lnTo>
                        <a:pt x="2" y="664"/>
                      </a:lnTo>
                      <a:lnTo>
                        <a:pt x="0" y="634"/>
                      </a:lnTo>
                      <a:lnTo>
                        <a:pt x="0" y="602"/>
                      </a:lnTo>
                      <a:lnTo>
                        <a:pt x="0" y="572"/>
                      </a:lnTo>
                      <a:lnTo>
                        <a:pt x="2" y="540"/>
                      </a:lnTo>
                      <a:lnTo>
                        <a:pt x="6" y="510"/>
                      </a:lnTo>
                      <a:lnTo>
                        <a:pt x="12" y="480"/>
                      </a:lnTo>
                      <a:lnTo>
                        <a:pt x="18" y="452"/>
                      </a:lnTo>
                      <a:lnTo>
                        <a:pt x="26" y="424"/>
                      </a:lnTo>
                      <a:lnTo>
                        <a:pt x="36" y="396"/>
                      </a:lnTo>
                      <a:lnTo>
                        <a:pt x="46" y="368"/>
                      </a:lnTo>
                      <a:lnTo>
                        <a:pt x="58" y="340"/>
                      </a:lnTo>
                      <a:lnTo>
                        <a:pt x="72" y="314"/>
                      </a:lnTo>
                      <a:lnTo>
                        <a:pt x="86" y="290"/>
                      </a:lnTo>
                      <a:lnTo>
                        <a:pt x="102" y="266"/>
                      </a:lnTo>
                      <a:lnTo>
                        <a:pt x="120" y="242"/>
                      </a:lnTo>
                      <a:lnTo>
                        <a:pt x="138" y="218"/>
                      </a:lnTo>
                      <a:lnTo>
                        <a:pt x="156" y="196"/>
                      </a:lnTo>
                      <a:lnTo>
                        <a:pt x="176" y="176"/>
                      </a:lnTo>
                      <a:lnTo>
                        <a:pt x="196" y="156"/>
                      </a:lnTo>
                      <a:lnTo>
                        <a:pt x="218" y="138"/>
                      </a:lnTo>
                      <a:lnTo>
                        <a:pt x="242" y="120"/>
                      </a:lnTo>
                      <a:lnTo>
                        <a:pt x="266" y="102"/>
                      </a:lnTo>
                      <a:lnTo>
                        <a:pt x="290" y="86"/>
                      </a:lnTo>
                      <a:lnTo>
                        <a:pt x="314" y="72"/>
                      </a:lnTo>
                      <a:lnTo>
                        <a:pt x="340" y="58"/>
                      </a:lnTo>
                      <a:lnTo>
                        <a:pt x="368" y="46"/>
                      </a:lnTo>
                      <a:lnTo>
                        <a:pt x="396" y="36"/>
                      </a:lnTo>
                      <a:lnTo>
                        <a:pt x="424" y="26"/>
                      </a:lnTo>
                      <a:lnTo>
                        <a:pt x="452" y="18"/>
                      </a:lnTo>
                      <a:lnTo>
                        <a:pt x="480" y="12"/>
                      </a:lnTo>
                      <a:lnTo>
                        <a:pt x="510" y="6"/>
                      </a:lnTo>
                      <a:lnTo>
                        <a:pt x="540" y="2"/>
                      </a:lnTo>
                      <a:lnTo>
                        <a:pt x="572" y="0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CC00"/>
                    </a:gs>
                    <a:gs pos="100000">
                      <a:srgbClr val="93421D"/>
                    </a:gs>
                  </a:gsLst>
                  <a:lin ang="5400000" scaled="1"/>
                </a:gradFill>
                <a:ln w="1905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22" name="Freeform 38"/>
                <p:cNvSpPr>
                  <a:spLocks/>
                </p:cNvSpPr>
                <p:nvPr/>
              </p:nvSpPr>
              <p:spPr bwMode="auto">
                <a:xfrm flipV="1">
                  <a:off x="2200" y="1898"/>
                  <a:ext cx="1335" cy="410"/>
                </a:xfrm>
                <a:custGeom>
                  <a:avLst/>
                  <a:gdLst/>
                  <a:ahLst/>
                  <a:cxnLst>
                    <a:cxn ang="0">
                      <a:pos x="584" y="450"/>
                    </a:cxn>
                    <a:cxn ang="0">
                      <a:pos x="584" y="450"/>
                    </a:cxn>
                    <a:cxn ang="0">
                      <a:pos x="634" y="448"/>
                    </a:cxn>
                    <a:cxn ang="0">
                      <a:pos x="686" y="442"/>
                    </a:cxn>
                    <a:cxn ang="0">
                      <a:pos x="736" y="430"/>
                    </a:cxn>
                    <a:cxn ang="0">
                      <a:pos x="782" y="416"/>
                    </a:cxn>
                    <a:cxn ang="0">
                      <a:pos x="828" y="398"/>
                    </a:cxn>
                    <a:cxn ang="0">
                      <a:pos x="872" y="376"/>
                    </a:cxn>
                    <a:cxn ang="0">
                      <a:pos x="914" y="350"/>
                    </a:cxn>
                    <a:cxn ang="0">
                      <a:pos x="954" y="322"/>
                    </a:cxn>
                    <a:cxn ang="0">
                      <a:pos x="992" y="290"/>
                    </a:cxn>
                    <a:cxn ang="0">
                      <a:pos x="1026" y="256"/>
                    </a:cxn>
                    <a:cxn ang="0">
                      <a:pos x="1058" y="220"/>
                    </a:cxn>
                    <a:cxn ang="0">
                      <a:pos x="1086" y="180"/>
                    </a:cxn>
                    <a:cxn ang="0">
                      <a:pos x="1112" y="138"/>
                    </a:cxn>
                    <a:cxn ang="0">
                      <a:pos x="1134" y="94"/>
                    </a:cxn>
                    <a:cxn ang="0">
                      <a:pos x="1152" y="48"/>
                    </a:cxn>
                    <a:cxn ang="0">
                      <a:pos x="1166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14" y="48"/>
                    </a:cxn>
                    <a:cxn ang="0">
                      <a:pos x="32" y="94"/>
                    </a:cxn>
                    <a:cxn ang="0">
                      <a:pos x="54" y="138"/>
                    </a:cxn>
                    <a:cxn ang="0">
                      <a:pos x="80" y="180"/>
                    </a:cxn>
                    <a:cxn ang="0">
                      <a:pos x="108" y="220"/>
                    </a:cxn>
                    <a:cxn ang="0">
                      <a:pos x="140" y="256"/>
                    </a:cxn>
                    <a:cxn ang="0">
                      <a:pos x="174" y="290"/>
                    </a:cxn>
                    <a:cxn ang="0">
                      <a:pos x="212" y="322"/>
                    </a:cxn>
                    <a:cxn ang="0">
                      <a:pos x="252" y="350"/>
                    </a:cxn>
                    <a:cxn ang="0">
                      <a:pos x="294" y="376"/>
                    </a:cxn>
                    <a:cxn ang="0">
                      <a:pos x="338" y="398"/>
                    </a:cxn>
                    <a:cxn ang="0">
                      <a:pos x="384" y="416"/>
                    </a:cxn>
                    <a:cxn ang="0">
                      <a:pos x="432" y="430"/>
                    </a:cxn>
                    <a:cxn ang="0">
                      <a:pos x="480" y="442"/>
                    </a:cxn>
                    <a:cxn ang="0">
                      <a:pos x="532" y="448"/>
                    </a:cxn>
                    <a:cxn ang="0">
                      <a:pos x="584" y="450"/>
                    </a:cxn>
                    <a:cxn ang="0">
                      <a:pos x="584" y="450"/>
                    </a:cxn>
                  </a:cxnLst>
                  <a:rect l="0" t="0" r="r" b="b"/>
                  <a:pathLst>
                    <a:path w="1166" h="450">
                      <a:moveTo>
                        <a:pt x="584" y="450"/>
                      </a:moveTo>
                      <a:lnTo>
                        <a:pt x="584" y="450"/>
                      </a:lnTo>
                      <a:lnTo>
                        <a:pt x="634" y="448"/>
                      </a:lnTo>
                      <a:lnTo>
                        <a:pt x="686" y="442"/>
                      </a:lnTo>
                      <a:lnTo>
                        <a:pt x="736" y="430"/>
                      </a:lnTo>
                      <a:lnTo>
                        <a:pt x="782" y="416"/>
                      </a:lnTo>
                      <a:lnTo>
                        <a:pt x="828" y="398"/>
                      </a:lnTo>
                      <a:lnTo>
                        <a:pt x="872" y="376"/>
                      </a:lnTo>
                      <a:lnTo>
                        <a:pt x="914" y="350"/>
                      </a:lnTo>
                      <a:lnTo>
                        <a:pt x="954" y="322"/>
                      </a:lnTo>
                      <a:lnTo>
                        <a:pt x="992" y="290"/>
                      </a:lnTo>
                      <a:lnTo>
                        <a:pt x="1026" y="256"/>
                      </a:lnTo>
                      <a:lnTo>
                        <a:pt x="1058" y="220"/>
                      </a:lnTo>
                      <a:lnTo>
                        <a:pt x="1086" y="180"/>
                      </a:lnTo>
                      <a:lnTo>
                        <a:pt x="1112" y="138"/>
                      </a:lnTo>
                      <a:lnTo>
                        <a:pt x="1134" y="94"/>
                      </a:lnTo>
                      <a:lnTo>
                        <a:pt x="1152" y="48"/>
                      </a:lnTo>
                      <a:lnTo>
                        <a:pt x="1166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4" y="48"/>
                      </a:lnTo>
                      <a:lnTo>
                        <a:pt x="32" y="94"/>
                      </a:lnTo>
                      <a:lnTo>
                        <a:pt x="54" y="138"/>
                      </a:lnTo>
                      <a:lnTo>
                        <a:pt x="80" y="180"/>
                      </a:lnTo>
                      <a:lnTo>
                        <a:pt x="108" y="220"/>
                      </a:lnTo>
                      <a:lnTo>
                        <a:pt x="140" y="256"/>
                      </a:lnTo>
                      <a:lnTo>
                        <a:pt x="174" y="290"/>
                      </a:lnTo>
                      <a:lnTo>
                        <a:pt x="212" y="322"/>
                      </a:lnTo>
                      <a:lnTo>
                        <a:pt x="252" y="350"/>
                      </a:lnTo>
                      <a:lnTo>
                        <a:pt x="294" y="376"/>
                      </a:lnTo>
                      <a:lnTo>
                        <a:pt x="338" y="398"/>
                      </a:lnTo>
                      <a:lnTo>
                        <a:pt x="384" y="416"/>
                      </a:lnTo>
                      <a:lnTo>
                        <a:pt x="432" y="430"/>
                      </a:lnTo>
                      <a:lnTo>
                        <a:pt x="480" y="442"/>
                      </a:lnTo>
                      <a:lnTo>
                        <a:pt x="532" y="448"/>
                      </a:lnTo>
                      <a:lnTo>
                        <a:pt x="584" y="450"/>
                      </a:lnTo>
                      <a:lnTo>
                        <a:pt x="584" y="45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>
                        <a:alpha val="0"/>
                      </a:schemeClr>
                    </a:gs>
                    <a:gs pos="100000">
                      <a:schemeClr val="bg1">
                        <a:gamma/>
                        <a:tint val="82353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ctr">
                    <a:defRPr/>
                  </a:pPr>
                  <a:endParaRPr lang="ko-KR" altLang="en-US" sz="1800"/>
                </a:p>
              </p:txBody>
            </p:sp>
            <p:sp>
              <p:nvSpPr>
                <p:cNvPr id="23" name="Freeform 39"/>
                <p:cNvSpPr>
                  <a:spLocks/>
                </p:cNvSpPr>
                <p:nvPr/>
              </p:nvSpPr>
              <p:spPr bwMode="auto">
                <a:xfrm>
                  <a:off x="2378" y="1933"/>
                  <a:ext cx="996" cy="742"/>
                </a:xfrm>
                <a:custGeom>
                  <a:avLst/>
                  <a:gdLst>
                    <a:gd name="T0" fmla="*/ 4213 w 584"/>
                    <a:gd name="T1" fmla="*/ 0 h 378"/>
                    <a:gd name="T2" fmla="*/ 5050 w 584"/>
                    <a:gd name="T3" fmla="*/ 120 h 378"/>
                    <a:gd name="T4" fmla="*/ 5851 w 584"/>
                    <a:gd name="T5" fmla="*/ 400 h 378"/>
                    <a:gd name="T6" fmla="*/ 6547 w 584"/>
                    <a:gd name="T7" fmla="*/ 936 h 378"/>
                    <a:gd name="T8" fmla="*/ 7185 w 584"/>
                    <a:gd name="T9" fmla="*/ 1633 h 378"/>
                    <a:gd name="T10" fmla="*/ 7709 w 584"/>
                    <a:gd name="T11" fmla="*/ 2450 h 378"/>
                    <a:gd name="T12" fmla="*/ 8081 w 584"/>
                    <a:gd name="T13" fmla="*/ 3386 h 378"/>
                    <a:gd name="T14" fmla="*/ 8345 w 584"/>
                    <a:gd name="T15" fmla="*/ 4366 h 378"/>
                    <a:gd name="T16" fmla="*/ 8428 w 584"/>
                    <a:gd name="T17" fmla="*/ 5538 h 378"/>
                    <a:gd name="T18" fmla="*/ 8403 w 584"/>
                    <a:gd name="T19" fmla="*/ 6058 h 378"/>
                    <a:gd name="T20" fmla="*/ 8226 w 584"/>
                    <a:gd name="T21" fmla="*/ 7171 h 378"/>
                    <a:gd name="T22" fmla="*/ 7912 w 584"/>
                    <a:gd name="T23" fmla="*/ 8168 h 378"/>
                    <a:gd name="T24" fmla="*/ 7446 w 584"/>
                    <a:gd name="T25" fmla="*/ 9039 h 378"/>
                    <a:gd name="T26" fmla="*/ 6897 w 584"/>
                    <a:gd name="T27" fmla="*/ 9740 h 378"/>
                    <a:gd name="T28" fmla="*/ 6201 w 584"/>
                    <a:gd name="T29" fmla="*/ 10376 h 378"/>
                    <a:gd name="T30" fmla="*/ 5456 w 584"/>
                    <a:gd name="T31" fmla="*/ 10777 h 378"/>
                    <a:gd name="T32" fmla="*/ 4642 w 584"/>
                    <a:gd name="T33" fmla="*/ 11020 h 378"/>
                    <a:gd name="T34" fmla="*/ 4213 w 584"/>
                    <a:gd name="T35" fmla="*/ 11020 h 378"/>
                    <a:gd name="T36" fmla="*/ 3348 w 584"/>
                    <a:gd name="T37" fmla="*/ 10900 h 378"/>
                    <a:gd name="T38" fmla="*/ 2568 w 584"/>
                    <a:gd name="T39" fmla="*/ 10620 h 378"/>
                    <a:gd name="T40" fmla="*/ 1844 w 584"/>
                    <a:gd name="T41" fmla="*/ 10084 h 378"/>
                    <a:gd name="T42" fmla="*/ 1245 w 584"/>
                    <a:gd name="T43" fmla="*/ 9387 h 378"/>
                    <a:gd name="T44" fmla="*/ 718 w 584"/>
                    <a:gd name="T45" fmla="*/ 8570 h 378"/>
                    <a:gd name="T46" fmla="*/ 322 w 584"/>
                    <a:gd name="T47" fmla="*/ 7634 h 378"/>
                    <a:gd name="T48" fmla="*/ 84 w 584"/>
                    <a:gd name="T49" fmla="*/ 6647 h 378"/>
                    <a:gd name="T50" fmla="*/ 0 w 584"/>
                    <a:gd name="T51" fmla="*/ 5538 h 378"/>
                    <a:gd name="T52" fmla="*/ 0 w 584"/>
                    <a:gd name="T53" fmla="*/ 4962 h 378"/>
                    <a:gd name="T54" fmla="*/ 169 w 584"/>
                    <a:gd name="T55" fmla="*/ 3842 h 378"/>
                    <a:gd name="T56" fmla="*/ 491 w 584"/>
                    <a:gd name="T57" fmla="*/ 2852 h 378"/>
                    <a:gd name="T58" fmla="*/ 957 w 584"/>
                    <a:gd name="T59" fmla="*/ 1973 h 378"/>
                    <a:gd name="T60" fmla="*/ 1533 w 584"/>
                    <a:gd name="T61" fmla="*/ 1280 h 378"/>
                    <a:gd name="T62" fmla="*/ 2193 w 584"/>
                    <a:gd name="T63" fmla="*/ 636 h 378"/>
                    <a:gd name="T64" fmla="*/ 2947 w 584"/>
                    <a:gd name="T65" fmla="*/ 236 h 378"/>
                    <a:gd name="T66" fmla="*/ 3781 w 584"/>
                    <a:gd name="T67" fmla="*/ 0 h 378"/>
                    <a:gd name="T68" fmla="*/ 4213 w 584"/>
                    <a:gd name="T69" fmla="*/ 0 h 378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584"/>
                    <a:gd name="T106" fmla="*/ 0 h 378"/>
                    <a:gd name="T107" fmla="*/ 584 w 584"/>
                    <a:gd name="T108" fmla="*/ 378 h 378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584" h="378">
                      <a:moveTo>
                        <a:pt x="292" y="0"/>
                      </a:moveTo>
                      <a:lnTo>
                        <a:pt x="292" y="0"/>
                      </a:lnTo>
                      <a:lnTo>
                        <a:pt x="322" y="0"/>
                      </a:lnTo>
                      <a:lnTo>
                        <a:pt x="350" y="4"/>
                      </a:lnTo>
                      <a:lnTo>
                        <a:pt x="378" y="8"/>
                      </a:lnTo>
                      <a:lnTo>
                        <a:pt x="406" y="14"/>
                      </a:lnTo>
                      <a:lnTo>
                        <a:pt x="430" y="22"/>
                      </a:lnTo>
                      <a:lnTo>
                        <a:pt x="454" y="32"/>
                      </a:lnTo>
                      <a:lnTo>
                        <a:pt x="478" y="44"/>
                      </a:lnTo>
                      <a:lnTo>
                        <a:pt x="498" y="56"/>
                      </a:lnTo>
                      <a:lnTo>
                        <a:pt x="516" y="68"/>
                      </a:lnTo>
                      <a:lnTo>
                        <a:pt x="534" y="84"/>
                      </a:lnTo>
                      <a:lnTo>
                        <a:pt x="548" y="98"/>
                      </a:lnTo>
                      <a:lnTo>
                        <a:pt x="560" y="116"/>
                      </a:lnTo>
                      <a:lnTo>
                        <a:pt x="570" y="132"/>
                      </a:lnTo>
                      <a:lnTo>
                        <a:pt x="578" y="150"/>
                      </a:lnTo>
                      <a:lnTo>
                        <a:pt x="582" y="170"/>
                      </a:lnTo>
                      <a:lnTo>
                        <a:pt x="584" y="190"/>
                      </a:lnTo>
                      <a:lnTo>
                        <a:pt x="582" y="208"/>
                      </a:lnTo>
                      <a:lnTo>
                        <a:pt x="578" y="228"/>
                      </a:lnTo>
                      <a:lnTo>
                        <a:pt x="570" y="246"/>
                      </a:lnTo>
                      <a:lnTo>
                        <a:pt x="560" y="262"/>
                      </a:lnTo>
                      <a:lnTo>
                        <a:pt x="548" y="280"/>
                      </a:lnTo>
                      <a:lnTo>
                        <a:pt x="534" y="294"/>
                      </a:lnTo>
                      <a:lnTo>
                        <a:pt x="516" y="310"/>
                      </a:lnTo>
                      <a:lnTo>
                        <a:pt x="498" y="322"/>
                      </a:lnTo>
                      <a:lnTo>
                        <a:pt x="478" y="334"/>
                      </a:lnTo>
                      <a:lnTo>
                        <a:pt x="454" y="346"/>
                      </a:lnTo>
                      <a:lnTo>
                        <a:pt x="430" y="356"/>
                      </a:lnTo>
                      <a:lnTo>
                        <a:pt x="406" y="364"/>
                      </a:lnTo>
                      <a:lnTo>
                        <a:pt x="378" y="370"/>
                      </a:lnTo>
                      <a:lnTo>
                        <a:pt x="350" y="374"/>
                      </a:lnTo>
                      <a:lnTo>
                        <a:pt x="322" y="378"/>
                      </a:lnTo>
                      <a:lnTo>
                        <a:pt x="292" y="378"/>
                      </a:lnTo>
                      <a:lnTo>
                        <a:pt x="262" y="378"/>
                      </a:lnTo>
                      <a:lnTo>
                        <a:pt x="232" y="374"/>
                      </a:lnTo>
                      <a:lnTo>
                        <a:pt x="204" y="370"/>
                      </a:lnTo>
                      <a:lnTo>
                        <a:pt x="178" y="364"/>
                      </a:lnTo>
                      <a:lnTo>
                        <a:pt x="152" y="356"/>
                      </a:lnTo>
                      <a:lnTo>
                        <a:pt x="128" y="346"/>
                      </a:lnTo>
                      <a:lnTo>
                        <a:pt x="106" y="334"/>
                      </a:lnTo>
                      <a:lnTo>
                        <a:pt x="86" y="322"/>
                      </a:lnTo>
                      <a:lnTo>
                        <a:pt x="66" y="310"/>
                      </a:lnTo>
                      <a:lnTo>
                        <a:pt x="50" y="294"/>
                      </a:lnTo>
                      <a:lnTo>
                        <a:pt x="34" y="280"/>
                      </a:lnTo>
                      <a:lnTo>
                        <a:pt x="22" y="262"/>
                      </a:lnTo>
                      <a:lnTo>
                        <a:pt x="12" y="246"/>
                      </a:lnTo>
                      <a:lnTo>
                        <a:pt x="6" y="228"/>
                      </a:lnTo>
                      <a:lnTo>
                        <a:pt x="0" y="208"/>
                      </a:lnTo>
                      <a:lnTo>
                        <a:pt x="0" y="190"/>
                      </a:lnTo>
                      <a:lnTo>
                        <a:pt x="0" y="170"/>
                      </a:lnTo>
                      <a:lnTo>
                        <a:pt x="6" y="150"/>
                      </a:lnTo>
                      <a:lnTo>
                        <a:pt x="12" y="132"/>
                      </a:lnTo>
                      <a:lnTo>
                        <a:pt x="22" y="116"/>
                      </a:lnTo>
                      <a:lnTo>
                        <a:pt x="34" y="98"/>
                      </a:lnTo>
                      <a:lnTo>
                        <a:pt x="50" y="84"/>
                      </a:lnTo>
                      <a:lnTo>
                        <a:pt x="66" y="68"/>
                      </a:lnTo>
                      <a:lnTo>
                        <a:pt x="86" y="56"/>
                      </a:lnTo>
                      <a:lnTo>
                        <a:pt x="106" y="44"/>
                      </a:lnTo>
                      <a:lnTo>
                        <a:pt x="128" y="32"/>
                      </a:lnTo>
                      <a:lnTo>
                        <a:pt x="152" y="22"/>
                      </a:lnTo>
                      <a:lnTo>
                        <a:pt x="178" y="14"/>
                      </a:lnTo>
                      <a:lnTo>
                        <a:pt x="204" y="8"/>
                      </a:lnTo>
                      <a:lnTo>
                        <a:pt x="232" y="4"/>
                      </a:lnTo>
                      <a:lnTo>
                        <a:pt x="262" y="0"/>
                      </a:lnTo>
                      <a:lnTo>
                        <a:pt x="29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>
                        <a:alpha val="81000"/>
                      </a:scheme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24" name="WordArt 40"/>
            <p:cNvSpPr>
              <a:spLocks noChangeArrowheads="1" noChangeShapeType="1" noTextEdit="1"/>
            </p:cNvSpPr>
            <p:nvPr/>
          </p:nvSpPr>
          <p:spPr bwMode="auto">
            <a:xfrm>
              <a:off x="6438498" y="1431047"/>
              <a:ext cx="1415922" cy="40916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>
                <a:defRPr/>
              </a:pPr>
              <a:r>
                <a:rPr lang="en-US" altLang="ko-KR" sz="800" b="1" kern="10" spc="-40" dirty="0">
                  <a:ln w="9525">
                    <a:noFill/>
                    <a:round/>
                    <a:headEnd/>
                    <a:tailEnd/>
                  </a:ln>
                  <a:latin typeface="Arial"/>
                  <a:cs typeface="Arial"/>
                </a:rPr>
                <a:t>2050</a:t>
              </a:r>
              <a:r>
                <a:rPr lang="ko-KR" altLang="en-US" sz="800" b="1" kern="10" spc="-40" dirty="0">
                  <a:ln w="9525">
                    <a:noFill/>
                    <a:round/>
                    <a:headEnd/>
                    <a:tailEnd/>
                  </a:ln>
                  <a:latin typeface="Arial"/>
                  <a:cs typeface="Arial"/>
                </a:rPr>
                <a:t>년</a:t>
              </a:r>
            </a:p>
          </p:txBody>
        </p:sp>
        <p:grpSp>
          <p:nvGrpSpPr>
            <p:cNvPr id="25" name="Group 41"/>
            <p:cNvGrpSpPr>
              <a:grpSpLocks/>
            </p:cNvGrpSpPr>
            <p:nvPr/>
          </p:nvGrpSpPr>
          <p:grpSpPr bwMode="auto">
            <a:xfrm>
              <a:off x="984250" y="2543175"/>
              <a:ext cx="1816100" cy="1804988"/>
              <a:chOff x="1811" y="2031"/>
              <a:chExt cx="930" cy="982"/>
            </a:xfrm>
          </p:grpSpPr>
          <p:grpSp>
            <p:nvGrpSpPr>
              <p:cNvPr id="26" name="Group 42"/>
              <p:cNvGrpSpPr>
                <a:grpSpLocks/>
              </p:cNvGrpSpPr>
              <p:nvPr/>
            </p:nvGrpSpPr>
            <p:grpSpPr bwMode="auto">
              <a:xfrm>
                <a:off x="1811" y="2027"/>
                <a:ext cx="930" cy="980"/>
                <a:chOff x="421" y="2460"/>
                <a:chExt cx="1005" cy="1058"/>
              </a:xfrm>
            </p:grpSpPr>
            <p:grpSp>
              <p:nvGrpSpPr>
                <p:cNvPr id="28" name="Group 43"/>
                <p:cNvGrpSpPr>
                  <a:grpSpLocks/>
                </p:cNvGrpSpPr>
                <p:nvPr/>
              </p:nvGrpSpPr>
              <p:grpSpPr bwMode="auto">
                <a:xfrm>
                  <a:off x="421" y="2460"/>
                  <a:ext cx="1005" cy="1058"/>
                  <a:chOff x="3176" y="2723"/>
                  <a:chExt cx="1336" cy="1411"/>
                </a:xfrm>
              </p:grpSpPr>
              <p:pic>
                <p:nvPicPr>
                  <p:cNvPr id="30" name="Picture 44" descr="원_그림자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/>
                  <a:srcRect/>
                  <a:stretch>
                    <a:fillRect/>
                  </a:stretch>
                </p:blipFill>
                <p:spPr bwMode="auto">
                  <a:xfrm>
                    <a:off x="3176" y="3790"/>
                    <a:ext cx="1336" cy="34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31" name="Freeform 45"/>
                  <p:cNvSpPr>
                    <a:spLocks/>
                  </p:cNvSpPr>
                  <p:nvPr/>
                </p:nvSpPr>
                <p:spPr bwMode="auto">
                  <a:xfrm>
                    <a:off x="3226" y="2723"/>
                    <a:ext cx="1206" cy="1206"/>
                  </a:xfrm>
                  <a:custGeom>
                    <a:avLst/>
                    <a:gdLst>
                      <a:gd name="T0" fmla="*/ 634 w 1206"/>
                      <a:gd name="T1" fmla="*/ 0 h 1206"/>
                      <a:gd name="T2" fmla="*/ 724 w 1206"/>
                      <a:gd name="T3" fmla="*/ 12 h 1206"/>
                      <a:gd name="T4" fmla="*/ 810 w 1206"/>
                      <a:gd name="T5" fmla="*/ 36 h 1206"/>
                      <a:gd name="T6" fmla="*/ 890 w 1206"/>
                      <a:gd name="T7" fmla="*/ 72 h 1206"/>
                      <a:gd name="T8" fmla="*/ 964 w 1206"/>
                      <a:gd name="T9" fmla="*/ 120 h 1206"/>
                      <a:gd name="T10" fmla="*/ 1028 w 1206"/>
                      <a:gd name="T11" fmla="*/ 176 h 1206"/>
                      <a:gd name="T12" fmla="*/ 1086 w 1206"/>
                      <a:gd name="T13" fmla="*/ 242 h 1206"/>
                      <a:gd name="T14" fmla="*/ 1132 w 1206"/>
                      <a:gd name="T15" fmla="*/ 314 h 1206"/>
                      <a:gd name="T16" fmla="*/ 1168 w 1206"/>
                      <a:gd name="T17" fmla="*/ 396 h 1206"/>
                      <a:gd name="T18" fmla="*/ 1194 w 1206"/>
                      <a:gd name="T19" fmla="*/ 480 h 1206"/>
                      <a:gd name="T20" fmla="*/ 1204 w 1206"/>
                      <a:gd name="T21" fmla="*/ 572 h 1206"/>
                      <a:gd name="T22" fmla="*/ 1204 w 1206"/>
                      <a:gd name="T23" fmla="*/ 634 h 1206"/>
                      <a:gd name="T24" fmla="*/ 1194 w 1206"/>
                      <a:gd name="T25" fmla="*/ 724 h 1206"/>
                      <a:gd name="T26" fmla="*/ 1168 w 1206"/>
                      <a:gd name="T27" fmla="*/ 810 h 1206"/>
                      <a:gd name="T28" fmla="*/ 1132 w 1206"/>
                      <a:gd name="T29" fmla="*/ 890 h 1206"/>
                      <a:gd name="T30" fmla="*/ 1086 w 1206"/>
                      <a:gd name="T31" fmla="*/ 964 h 1206"/>
                      <a:gd name="T32" fmla="*/ 1028 w 1206"/>
                      <a:gd name="T33" fmla="*/ 1028 h 1206"/>
                      <a:gd name="T34" fmla="*/ 964 w 1206"/>
                      <a:gd name="T35" fmla="*/ 1086 h 1206"/>
                      <a:gd name="T36" fmla="*/ 890 w 1206"/>
                      <a:gd name="T37" fmla="*/ 1132 h 1206"/>
                      <a:gd name="T38" fmla="*/ 810 w 1206"/>
                      <a:gd name="T39" fmla="*/ 1168 h 1206"/>
                      <a:gd name="T40" fmla="*/ 724 w 1206"/>
                      <a:gd name="T41" fmla="*/ 1194 h 1206"/>
                      <a:gd name="T42" fmla="*/ 634 w 1206"/>
                      <a:gd name="T43" fmla="*/ 1204 h 1206"/>
                      <a:gd name="T44" fmla="*/ 572 w 1206"/>
                      <a:gd name="T45" fmla="*/ 1204 h 1206"/>
                      <a:gd name="T46" fmla="*/ 480 w 1206"/>
                      <a:gd name="T47" fmla="*/ 1194 h 1206"/>
                      <a:gd name="T48" fmla="*/ 396 w 1206"/>
                      <a:gd name="T49" fmla="*/ 1168 h 1206"/>
                      <a:gd name="T50" fmla="*/ 314 w 1206"/>
                      <a:gd name="T51" fmla="*/ 1132 h 1206"/>
                      <a:gd name="T52" fmla="*/ 242 w 1206"/>
                      <a:gd name="T53" fmla="*/ 1086 h 1206"/>
                      <a:gd name="T54" fmla="*/ 176 w 1206"/>
                      <a:gd name="T55" fmla="*/ 1028 h 1206"/>
                      <a:gd name="T56" fmla="*/ 120 w 1206"/>
                      <a:gd name="T57" fmla="*/ 964 h 1206"/>
                      <a:gd name="T58" fmla="*/ 72 w 1206"/>
                      <a:gd name="T59" fmla="*/ 890 h 1206"/>
                      <a:gd name="T60" fmla="*/ 36 w 1206"/>
                      <a:gd name="T61" fmla="*/ 810 h 1206"/>
                      <a:gd name="T62" fmla="*/ 12 w 1206"/>
                      <a:gd name="T63" fmla="*/ 724 h 1206"/>
                      <a:gd name="T64" fmla="*/ 0 w 1206"/>
                      <a:gd name="T65" fmla="*/ 634 h 1206"/>
                      <a:gd name="T66" fmla="*/ 0 w 1206"/>
                      <a:gd name="T67" fmla="*/ 572 h 1206"/>
                      <a:gd name="T68" fmla="*/ 12 w 1206"/>
                      <a:gd name="T69" fmla="*/ 480 h 1206"/>
                      <a:gd name="T70" fmla="*/ 36 w 1206"/>
                      <a:gd name="T71" fmla="*/ 396 h 1206"/>
                      <a:gd name="T72" fmla="*/ 72 w 1206"/>
                      <a:gd name="T73" fmla="*/ 314 h 1206"/>
                      <a:gd name="T74" fmla="*/ 120 w 1206"/>
                      <a:gd name="T75" fmla="*/ 242 h 1206"/>
                      <a:gd name="T76" fmla="*/ 176 w 1206"/>
                      <a:gd name="T77" fmla="*/ 176 h 1206"/>
                      <a:gd name="T78" fmla="*/ 242 w 1206"/>
                      <a:gd name="T79" fmla="*/ 120 h 1206"/>
                      <a:gd name="T80" fmla="*/ 314 w 1206"/>
                      <a:gd name="T81" fmla="*/ 72 h 1206"/>
                      <a:gd name="T82" fmla="*/ 396 w 1206"/>
                      <a:gd name="T83" fmla="*/ 36 h 1206"/>
                      <a:gd name="T84" fmla="*/ 480 w 1206"/>
                      <a:gd name="T85" fmla="*/ 12 h 1206"/>
                      <a:gd name="T86" fmla="*/ 572 w 1206"/>
                      <a:gd name="T87" fmla="*/ 0 h 120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w 1206"/>
                      <a:gd name="T133" fmla="*/ 0 h 1206"/>
                      <a:gd name="T134" fmla="*/ 1206 w 1206"/>
                      <a:gd name="T135" fmla="*/ 1206 h 1206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T132" t="T133" r="T134" b="T135"/>
                    <a:pathLst>
                      <a:path w="1206" h="1206">
                        <a:moveTo>
                          <a:pt x="602" y="0"/>
                        </a:moveTo>
                        <a:lnTo>
                          <a:pt x="602" y="0"/>
                        </a:lnTo>
                        <a:lnTo>
                          <a:pt x="634" y="0"/>
                        </a:lnTo>
                        <a:lnTo>
                          <a:pt x="664" y="2"/>
                        </a:lnTo>
                        <a:lnTo>
                          <a:pt x="694" y="6"/>
                        </a:lnTo>
                        <a:lnTo>
                          <a:pt x="724" y="12"/>
                        </a:lnTo>
                        <a:lnTo>
                          <a:pt x="754" y="18"/>
                        </a:lnTo>
                        <a:lnTo>
                          <a:pt x="782" y="26"/>
                        </a:lnTo>
                        <a:lnTo>
                          <a:pt x="810" y="36"/>
                        </a:lnTo>
                        <a:lnTo>
                          <a:pt x="838" y="46"/>
                        </a:lnTo>
                        <a:lnTo>
                          <a:pt x="864" y="58"/>
                        </a:lnTo>
                        <a:lnTo>
                          <a:pt x="890" y="72"/>
                        </a:lnTo>
                        <a:lnTo>
                          <a:pt x="916" y="86"/>
                        </a:lnTo>
                        <a:lnTo>
                          <a:pt x="940" y="102"/>
                        </a:lnTo>
                        <a:lnTo>
                          <a:pt x="964" y="120"/>
                        </a:lnTo>
                        <a:lnTo>
                          <a:pt x="986" y="138"/>
                        </a:lnTo>
                        <a:lnTo>
                          <a:pt x="1008" y="156"/>
                        </a:lnTo>
                        <a:lnTo>
                          <a:pt x="1028" y="176"/>
                        </a:lnTo>
                        <a:lnTo>
                          <a:pt x="1048" y="196"/>
                        </a:lnTo>
                        <a:lnTo>
                          <a:pt x="1068" y="218"/>
                        </a:lnTo>
                        <a:lnTo>
                          <a:pt x="1086" y="242"/>
                        </a:lnTo>
                        <a:lnTo>
                          <a:pt x="1102" y="266"/>
                        </a:lnTo>
                        <a:lnTo>
                          <a:pt x="1118" y="290"/>
                        </a:lnTo>
                        <a:lnTo>
                          <a:pt x="1132" y="314"/>
                        </a:lnTo>
                        <a:lnTo>
                          <a:pt x="1146" y="340"/>
                        </a:lnTo>
                        <a:lnTo>
                          <a:pt x="1158" y="368"/>
                        </a:lnTo>
                        <a:lnTo>
                          <a:pt x="1168" y="396"/>
                        </a:lnTo>
                        <a:lnTo>
                          <a:pt x="1178" y="424"/>
                        </a:lnTo>
                        <a:lnTo>
                          <a:pt x="1186" y="452"/>
                        </a:lnTo>
                        <a:lnTo>
                          <a:pt x="1194" y="480"/>
                        </a:lnTo>
                        <a:lnTo>
                          <a:pt x="1198" y="510"/>
                        </a:lnTo>
                        <a:lnTo>
                          <a:pt x="1202" y="540"/>
                        </a:lnTo>
                        <a:lnTo>
                          <a:pt x="1204" y="572"/>
                        </a:lnTo>
                        <a:lnTo>
                          <a:pt x="1206" y="602"/>
                        </a:lnTo>
                        <a:lnTo>
                          <a:pt x="1204" y="634"/>
                        </a:lnTo>
                        <a:lnTo>
                          <a:pt x="1202" y="664"/>
                        </a:lnTo>
                        <a:lnTo>
                          <a:pt x="1198" y="694"/>
                        </a:lnTo>
                        <a:lnTo>
                          <a:pt x="1194" y="724"/>
                        </a:lnTo>
                        <a:lnTo>
                          <a:pt x="1186" y="754"/>
                        </a:lnTo>
                        <a:lnTo>
                          <a:pt x="1178" y="782"/>
                        </a:lnTo>
                        <a:lnTo>
                          <a:pt x="1168" y="810"/>
                        </a:lnTo>
                        <a:lnTo>
                          <a:pt x="1158" y="838"/>
                        </a:lnTo>
                        <a:lnTo>
                          <a:pt x="1146" y="864"/>
                        </a:lnTo>
                        <a:lnTo>
                          <a:pt x="1132" y="890"/>
                        </a:lnTo>
                        <a:lnTo>
                          <a:pt x="1118" y="916"/>
                        </a:lnTo>
                        <a:lnTo>
                          <a:pt x="1102" y="940"/>
                        </a:lnTo>
                        <a:lnTo>
                          <a:pt x="1086" y="964"/>
                        </a:lnTo>
                        <a:lnTo>
                          <a:pt x="1068" y="986"/>
                        </a:lnTo>
                        <a:lnTo>
                          <a:pt x="1048" y="1008"/>
                        </a:lnTo>
                        <a:lnTo>
                          <a:pt x="1028" y="1028"/>
                        </a:lnTo>
                        <a:lnTo>
                          <a:pt x="1008" y="1048"/>
                        </a:lnTo>
                        <a:lnTo>
                          <a:pt x="986" y="1068"/>
                        </a:lnTo>
                        <a:lnTo>
                          <a:pt x="964" y="1086"/>
                        </a:lnTo>
                        <a:lnTo>
                          <a:pt x="940" y="1102"/>
                        </a:lnTo>
                        <a:lnTo>
                          <a:pt x="916" y="1118"/>
                        </a:lnTo>
                        <a:lnTo>
                          <a:pt x="890" y="1132"/>
                        </a:lnTo>
                        <a:lnTo>
                          <a:pt x="864" y="1146"/>
                        </a:lnTo>
                        <a:lnTo>
                          <a:pt x="838" y="1158"/>
                        </a:lnTo>
                        <a:lnTo>
                          <a:pt x="810" y="1168"/>
                        </a:lnTo>
                        <a:lnTo>
                          <a:pt x="782" y="1178"/>
                        </a:lnTo>
                        <a:lnTo>
                          <a:pt x="754" y="1186"/>
                        </a:lnTo>
                        <a:lnTo>
                          <a:pt x="724" y="1194"/>
                        </a:lnTo>
                        <a:lnTo>
                          <a:pt x="694" y="1198"/>
                        </a:lnTo>
                        <a:lnTo>
                          <a:pt x="664" y="1202"/>
                        </a:lnTo>
                        <a:lnTo>
                          <a:pt x="634" y="1204"/>
                        </a:lnTo>
                        <a:lnTo>
                          <a:pt x="602" y="1206"/>
                        </a:lnTo>
                        <a:lnTo>
                          <a:pt x="572" y="1204"/>
                        </a:lnTo>
                        <a:lnTo>
                          <a:pt x="540" y="1202"/>
                        </a:lnTo>
                        <a:lnTo>
                          <a:pt x="510" y="1198"/>
                        </a:lnTo>
                        <a:lnTo>
                          <a:pt x="480" y="1194"/>
                        </a:lnTo>
                        <a:lnTo>
                          <a:pt x="452" y="1186"/>
                        </a:lnTo>
                        <a:lnTo>
                          <a:pt x="424" y="1178"/>
                        </a:lnTo>
                        <a:lnTo>
                          <a:pt x="396" y="1168"/>
                        </a:lnTo>
                        <a:lnTo>
                          <a:pt x="368" y="1158"/>
                        </a:lnTo>
                        <a:lnTo>
                          <a:pt x="340" y="1146"/>
                        </a:lnTo>
                        <a:lnTo>
                          <a:pt x="314" y="1132"/>
                        </a:lnTo>
                        <a:lnTo>
                          <a:pt x="290" y="1118"/>
                        </a:lnTo>
                        <a:lnTo>
                          <a:pt x="266" y="1102"/>
                        </a:lnTo>
                        <a:lnTo>
                          <a:pt x="242" y="1086"/>
                        </a:lnTo>
                        <a:lnTo>
                          <a:pt x="218" y="1068"/>
                        </a:lnTo>
                        <a:lnTo>
                          <a:pt x="196" y="1048"/>
                        </a:lnTo>
                        <a:lnTo>
                          <a:pt x="176" y="1028"/>
                        </a:lnTo>
                        <a:lnTo>
                          <a:pt x="156" y="1008"/>
                        </a:lnTo>
                        <a:lnTo>
                          <a:pt x="138" y="986"/>
                        </a:lnTo>
                        <a:lnTo>
                          <a:pt x="120" y="964"/>
                        </a:lnTo>
                        <a:lnTo>
                          <a:pt x="102" y="940"/>
                        </a:lnTo>
                        <a:lnTo>
                          <a:pt x="86" y="916"/>
                        </a:lnTo>
                        <a:lnTo>
                          <a:pt x="72" y="890"/>
                        </a:lnTo>
                        <a:lnTo>
                          <a:pt x="58" y="864"/>
                        </a:lnTo>
                        <a:lnTo>
                          <a:pt x="46" y="838"/>
                        </a:lnTo>
                        <a:lnTo>
                          <a:pt x="36" y="810"/>
                        </a:lnTo>
                        <a:lnTo>
                          <a:pt x="26" y="782"/>
                        </a:lnTo>
                        <a:lnTo>
                          <a:pt x="18" y="754"/>
                        </a:lnTo>
                        <a:lnTo>
                          <a:pt x="12" y="724"/>
                        </a:lnTo>
                        <a:lnTo>
                          <a:pt x="6" y="694"/>
                        </a:lnTo>
                        <a:lnTo>
                          <a:pt x="2" y="664"/>
                        </a:lnTo>
                        <a:lnTo>
                          <a:pt x="0" y="634"/>
                        </a:lnTo>
                        <a:lnTo>
                          <a:pt x="0" y="602"/>
                        </a:lnTo>
                        <a:lnTo>
                          <a:pt x="0" y="572"/>
                        </a:lnTo>
                        <a:lnTo>
                          <a:pt x="2" y="540"/>
                        </a:lnTo>
                        <a:lnTo>
                          <a:pt x="6" y="510"/>
                        </a:lnTo>
                        <a:lnTo>
                          <a:pt x="12" y="480"/>
                        </a:lnTo>
                        <a:lnTo>
                          <a:pt x="18" y="452"/>
                        </a:lnTo>
                        <a:lnTo>
                          <a:pt x="26" y="424"/>
                        </a:lnTo>
                        <a:lnTo>
                          <a:pt x="36" y="396"/>
                        </a:lnTo>
                        <a:lnTo>
                          <a:pt x="46" y="368"/>
                        </a:lnTo>
                        <a:lnTo>
                          <a:pt x="58" y="340"/>
                        </a:lnTo>
                        <a:lnTo>
                          <a:pt x="72" y="314"/>
                        </a:lnTo>
                        <a:lnTo>
                          <a:pt x="86" y="290"/>
                        </a:lnTo>
                        <a:lnTo>
                          <a:pt x="102" y="266"/>
                        </a:lnTo>
                        <a:lnTo>
                          <a:pt x="120" y="242"/>
                        </a:lnTo>
                        <a:lnTo>
                          <a:pt x="138" y="218"/>
                        </a:lnTo>
                        <a:lnTo>
                          <a:pt x="156" y="196"/>
                        </a:lnTo>
                        <a:lnTo>
                          <a:pt x="176" y="176"/>
                        </a:lnTo>
                        <a:lnTo>
                          <a:pt x="196" y="156"/>
                        </a:lnTo>
                        <a:lnTo>
                          <a:pt x="218" y="138"/>
                        </a:lnTo>
                        <a:lnTo>
                          <a:pt x="242" y="120"/>
                        </a:lnTo>
                        <a:lnTo>
                          <a:pt x="266" y="102"/>
                        </a:lnTo>
                        <a:lnTo>
                          <a:pt x="290" y="86"/>
                        </a:lnTo>
                        <a:lnTo>
                          <a:pt x="314" y="72"/>
                        </a:lnTo>
                        <a:lnTo>
                          <a:pt x="340" y="58"/>
                        </a:lnTo>
                        <a:lnTo>
                          <a:pt x="368" y="46"/>
                        </a:lnTo>
                        <a:lnTo>
                          <a:pt x="396" y="36"/>
                        </a:lnTo>
                        <a:lnTo>
                          <a:pt x="424" y="26"/>
                        </a:lnTo>
                        <a:lnTo>
                          <a:pt x="452" y="18"/>
                        </a:lnTo>
                        <a:lnTo>
                          <a:pt x="480" y="12"/>
                        </a:lnTo>
                        <a:lnTo>
                          <a:pt x="510" y="6"/>
                        </a:lnTo>
                        <a:lnTo>
                          <a:pt x="540" y="2"/>
                        </a:lnTo>
                        <a:lnTo>
                          <a:pt x="572" y="0"/>
                        </a:lnTo>
                        <a:lnTo>
                          <a:pt x="602" y="0"/>
                        </a:lnTo>
                        <a:close/>
                      </a:path>
                    </a:pathLst>
                  </a:custGeom>
                  <a:solidFill>
                    <a:srgbClr val="D1D5E1"/>
                  </a:solidFill>
                  <a:ln w="190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  <p:sp>
                <p:nvSpPr>
                  <p:cNvPr id="32" name="Freeform 46"/>
                  <p:cNvSpPr>
                    <a:spLocks/>
                  </p:cNvSpPr>
                  <p:nvPr/>
                </p:nvSpPr>
                <p:spPr bwMode="auto">
                  <a:xfrm>
                    <a:off x="3521" y="2800"/>
                    <a:ext cx="628" cy="470"/>
                  </a:xfrm>
                  <a:custGeom>
                    <a:avLst/>
                    <a:gdLst>
                      <a:gd name="T0" fmla="*/ 419 w 584"/>
                      <a:gd name="T1" fmla="*/ 0 h 378"/>
                      <a:gd name="T2" fmla="*/ 502 w 584"/>
                      <a:gd name="T3" fmla="*/ 11 h 378"/>
                      <a:gd name="T4" fmla="*/ 584 w 584"/>
                      <a:gd name="T5" fmla="*/ 40 h 378"/>
                      <a:gd name="T6" fmla="*/ 654 w 584"/>
                      <a:gd name="T7" fmla="*/ 96 h 378"/>
                      <a:gd name="T8" fmla="*/ 716 w 584"/>
                      <a:gd name="T9" fmla="*/ 167 h 378"/>
                      <a:gd name="T10" fmla="*/ 767 w 584"/>
                      <a:gd name="T11" fmla="*/ 247 h 378"/>
                      <a:gd name="T12" fmla="*/ 804 w 584"/>
                      <a:gd name="T13" fmla="*/ 344 h 378"/>
                      <a:gd name="T14" fmla="*/ 831 w 584"/>
                      <a:gd name="T15" fmla="*/ 449 h 378"/>
                      <a:gd name="T16" fmla="*/ 840 w 584"/>
                      <a:gd name="T17" fmla="*/ 563 h 378"/>
                      <a:gd name="T18" fmla="*/ 838 w 584"/>
                      <a:gd name="T19" fmla="*/ 618 h 378"/>
                      <a:gd name="T20" fmla="*/ 819 w 584"/>
                      <a:gd name="T21" fmla="*/ 730 h 378"/>
                      <a:gd name="T22" fmla="*/ 787 w 584"/>
                      <a:gd name="T23" fmla="*/ 832 h 378"/>
                      <a:gd name="T24" fmla="*/ 742 w 584"/>
                      <a:gd name="T25" fmla="*/ 921 h 378"/>
                      <a:gd name="T26" fmla="*/ 688 w 584"/>
                      <a:gd name="T27" fmla="*/ 992 h 378"/>
                      <a:gd name="T28" fmla="*/ 617 w 584"/>
                      <a:gd name="T29" fmla="*/ 1059 h 378"/>
                      <a:gd name="T30" fmla="*/ 543 w 584"/>
                      <a:gd name="T31" fmla="*/ 1099 h 378"/>
                      <a:gd name="T32" fmla="*/ 462 w 584"/>
                      <a:gd name="T33" fmla="*/ 1123 h 378"/>
                      <a:gd name="T34" fmla="*/ 419 w 584"/>
                      <a:gd name="T35" fmla="*/ 1123 h 378"/>
                      <a:gd name="T36" fmla="*/ 333 w 584"/>
                      <a:gd name="T37" fmla="*/ 1112 h 378"/>
                      <a:gd name="T38" fmla="*/ 255 w 584"/>
                      <a:gd name="T39" fmla="*/ 1082 h 378"/>
                      <a:gd name="T40" fmla="*/ 184 w 584"/>
                      <a:gd name="T41" fmla="*/ 1028 h 378"/>
                      <a:gd name="T42" fmla="*/ 123 w 584"/>
                      <a:gd name="T43" fmla="*/ 955 h 378"/>
                      <a:gd name="T44" fmla="*/ 72 w 584"/>
                      <a:gd name="T45" fmla="*/ 875 h 378"/>
                      <a:gd name="T46" fmla="*/ 32 w 584"/>
                      <a:gd name="T47" fmla="*/ 780 h 378"/>
                      <a:gd name="T48" fmla="*/ 6 w 584"/>
                      <a:gd name="T49" fmla="*/ 678 h 378"/>
                      <a:gd name="T50" fmla="*/ 0 w 584"/>
                      <a:gd name="T51" fmla="*/ 563 h 378"/>
                      <a:gd name="T52" fmla="*/ 0 w 584"/>
                      <a:gd name="T53" fmla="*/ 504 h 378"/>
                      <a:gd name="T54" fmla="*/ 17 w 584"/>
                      <a:gd name="T55" fmla="*/ 393 h 378"/>
                      <a:gd name="T56" fmla="*/ 49 w 584"/>
                      <a:gd name="T57" fmla="*/ 292 h 378"/>
                      <a:gd name="T58" fmla="*/ 95 w 584"/>
                      <a:gd name="T59" fmla="*/ 204 h 378"/>
                      <a:gd name="T60" fmla="*/ 153 w 584"/>
                      <a:gd name="T61" fmla="*/ 132 h 378"/>
                      <a:gd name="T62" fmla="*/ 217 w 584"/>
                      <a:gd name="T63" fmla="*/ 65 h 378"/>
                      <a:gd name="T64" fmla="*/ 292 w 584"/>
                      <a:gd name="T65" fmla="*/ 24 h 378"/>
                      <a:gd name="T66" fmla="*/ 377 w 584"/>
                      <a:gd name="T67" fmla="*/ 0 h 378"/>
                      <a:gd name="T68" fmla="*/ 419 w 584"/>
                      <a:gd name="T69" fmla="*/ 0 h 378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w 584"/>
                      <a:gd name="T106" fmla="*/ 0 h 378"/>
                      <a:gd name="T107" fmla="*/ 584 w 584"/>
                      <a:gd name="T108" fmla="*/ 378 h 378"/>
                    </a:gdLst>
                    <a:ahLst/>
                    <a:cxnLst>
                      <a:cxn ang="T70">
                        <a:pos x="T0" y="T1"/>
                      </a:cxn>
                      <a:cxn ang="T71">
                        <a:pos x="T2" y="T3"/>
                      </a:cxn>
                      <a:cxn ang="T72">
                        <a:pos x="T4" y="T5"/>
                      </a:cxn>
                      <a:cxn ang="T73">
                        <a:pos x="T6" y="T7"/>
                      </a:cxn>
                      <a:cxn ang="T74">
                        <a:pos x="T8" y="T9"/>
                      </a:cxn>
                      <a:cxn ang="T75">
                        <a:pos x="T10" y="T11"/>
                      </a:cxn>
                      <a:cxn ang="T76">
                        <a:pos x="T12" y="T13"/>
                      </a:cxn>
                      <a:cxn ang="T77">
                        <a:pos x="T14" y="T15"/>
                      </a:cxn>
                      <a:cxn ang="T78">
                        <a:pos x="T16" y="T17"/>
                      </a:cxn>
                      <a:cxn ang="T79">
                        <a:pos x="T18" y="T19"/>
                      </a:cxn>
                      <a:cxn ang="T80">
                        <a:pos x="T20" y="T21"/>
                      </a:cxn>
                      <a:cxn ang="T81">
                        <a:pos x="T22" y="T23"/>
                      </a:cxn>
                      <a:cxn ang="T82">
                        <a:pos x="T24" y="T25"/>
                      </a:cxn>
                      <a:cxn ang="T83">
                        <a:pos x="T26" y="T27"/>
                      </a:cxn>
                      <a:cxn ang="T84">
                        <a:pos x="T28" y="T29"/>
                      </a:cxn>
                      <a:cxn ang="T85">
                        <a:pos x="T30" y="T31"/>
                      </a:cxn>
                      <a:cxn ang="T86">
                        <a:pos x="T32" y="T33"/>
                      </a:cxn>
                      <a:cxn ang="T87">
                        <a:pos x="T34" y="T35"/>
                      </a:cxn>
                      <a:cxn ang="T88">
                        <a:pos x="T36" y="T37"/>
                      </a:cxn>
                      <a:cxn ang="T89">
                        <a:pos x="T38" y="T39"/>
                      </a:cxn>
                      <a:cxn ang="T90">
                        <a:pos x="T40" y="T41"/>
                      </a:cxn>
                      <a:cxn ang="T91">
                        <a:pos x="T42" y="T43"/>
                      </a:cxn>
                      <a:cxn ang="T92">
                        <a:pos x="T44" y="T45"/>
                      </a:cxn>
                      <a:cxn ang="T93">
                        <a:pos x="T46" y="T47"/>
                      </a:cxn>
                      <a:cxn ang="T94">
                        <a:pos x="T48" y="T49"/>
                      </a:cxn>
                      <a:cxn ang="T95">
                        <a:pos x="T50" y="T51"/>
                      </a:cxn>
                      <a:cxn ang="T96">
                        <a:pos x="T52" y="T53"/>
                      </a:cxn>
                      <a:cxn ang="T97">
                        <a:pos x="T54" y="T55"/>
                      </a:cxn>
                      <a:cxn ang="T98">
                        <a:pos x="T56" y="T57"/>
                      </a:cxn>
                      <a:cxn ang="T99">
                        <a:pos x="T58" y="T59"/>
                      </a:cxn>
                      <a:cxn ang="T100">
                        <a:pos x="T60" y="T61"/>
                      </a:cxn>
                      <a:cxn ang="T101">
                        <a:pos x="T62" y="T63"/>
                      </a:cxn>
                      <a:cxn ang="T102">
                        <a:pos x="T64" y="T65"/>
                      </a:cxn>
                      <a:cxn ang="T103">
                        <a:pos x="T66" y="T67"/>
                      </a:cxn>
                      <a:cxn ang="T104">
                        <a:pos x="T68" y="T69"/>
                      </a:cxn>
                    </a:cxnLst>
                    <a:rect l="T105" t="T106" r="T107" b="T108"/>
                    <a:pathLst>
                      <a:path w="584" h="378">
                        <a:moveTo>
                          <a:pt x="292" y="0"/>
                        </a:moveTo>
                        <a:lnTo>
                          <a:pt x="292" y="0"/>
                        </a:lnTo>
                        <a:lnTo>
                          <a:pt x="322" y="0"/>
                        </a:lnTo>
                        <a:lnTo>
                          <a:pt x="350" y="4"/>
                        </a:lnTo>
                        <a:lnTo>
                          <a:pt x="378" y="8"/>
                        </a:lnTo>
                        <a:lnTo>
                          <a:pt x="406" y="14"/>
                        </a:lnTo>
                        <a:lnTo>
                          <a:pt x="430" y="22"/>
                        </a:lnTo>
                        <a:lnTo>
                          <a:pt x="454" y="32"/>
                        </a:lnTo>
                        <a:lnTo>
                          <a:pt x="478" y="44"/>
                        </a:lnTo>
                        <a:lnTo>
                          <a:pt x="498" y="56"/>
                        </a:lnTo>
                        <a:lnTo>
                          <a:pt x="516" y="68"/>
                        </a:lnTo>
                        <a:lnTo>
                          <a:pt x="534" y="84"/>
                        </a:lnTo>
                        <a:lnTo>
                          <a:pt x="548" y="98"/>
                        </a:lnTo>
                        <a:lnTo>
                          <a:pt x="560" y="116"/>
                        </a:lnTo>
                        <a:lnTo>
                          <a:pt x="570" y="132"/>
                        </a:lnTo>
                        <a:lnTo>
                          <a:pt x="578" y="150"/>
                        </a:lnTo>
                        <a:lnTo>
                          <a:pt x="582" y="170"/>
                        </a:lnTo>
                        <a:lnTo>
                          <a:pt x="584" y="190"/>
                        </a:lnTo>
                        <a:lnTo>
                          <a:pt x="582" y="208"/>
                        </a:lnTo>
                        <a:lnTo>
                          <a:pt x="578" y="228"/>
                        </a:lnTo>
                        <a:lnTo>
                          <a:pt x="570" y="246"/>
                        </a:lnTo>
                        <a:lnTo>
                          <a:pt x="560" y="262"/>
                        </a:lnTo>
                        <a:lnTo>
                          <a:pt x="548" y="280"/>
                        </a:lnTo>
                        <a:lnTo>
                          <a:pt x="534" y="294"/>
                        </a:lnTo>
                        <a:lnTo>
                          <a:pt x="516" y="310"/>
                        </a:lnTo>
                        <a:lnTo>
                          <a:pt x="498" y="322"/>
                        </a:lnTo>
                        <a:lnTo>
                          <a:pt x="478" y="334"/>
                        </a:lnTo>
                        <a:lnTo>
                          <a:pt x="454" y="346"/>
                        </a:lnTo>
                        <a:lnTo>
                          <a:pt x="430" y="356"/>
                        </a:lnTo>
                        <a:lnTo>
                          <a:pt x="406" y="364"/>
                        </a:lnTo>
                        <a:lnTo>
                          <a:pt x="378" y="370"/>
                        </a:lnTo>
                        <a:lnTo>
                          <a:pt x="350" y="374"/>
                        </a:lnTo>
                        <a:lnTo>
                          <a:pt x="322" y="378"/>
                        </a:lnTo>
                        <a:lnTo>
                          <a:pt x="292" y="378"/>
                        </a:lnTo>
                        <a:lnTo>
                          <a:pt x="262" y="378"/>
                        </a:lnTo>
                        <a:lnTo>
                          <a:pt x="232" y="374"/>
                        </a:lnTo>
                        <a:lnTo>
                          <a:pt x="204" y="370"/>
                        </a:lnTo>
                        <a:lnTo>
                          <a:pt x="178" y="364"/>
                        </a:lnTo>
                        <a:lnTo>
                          <a:pt x="152" y="356"/>
                        </a:lnTo>
                        <a:lnTo>
                          <a:pt x="128" y="346"/>
                        </a:lnTo>
                        <a:lnTo>
                          <a:pt x="106" y="334"/>
                        </a:lnTo>
                        <a:lnTo>
                          <a:pt x="86" y="322"/>
                        </a:lnTo>
                        <a:lnTo>
                          <a:pt x="66" y="310"/>
                        </a:lnTo>
                        <a:lnTo>
                          <a:pt x="50" y="294"/>
                        </a:lnTo>
                        <a:lnTo>
                          <a:pt x="34" y="280"/>
                        </a:lnTo>
                        <a:lnTo>
                          <a:pt x="22" y="262"/>
                        </a:lnTo>
                        <a:lnTo>
                          <a:pt x="12" y="246"/>
                        </a:lnTo>
                        <a:lnTo>
                          <a:pt x="6" y="228"/>
                        </a:lnTo>
                        <a:lnTo>
                          <a:pt x="0" y="208"/>
                        </a:lnTo>
                        <a:lnTo>
                          <a:pt x="0" y="190"/>
                        </a:lnTo>
                        <a:lnTo>
                          <a:pt x="0" y="170"/>
                        </a:lnTo>
                        <a:lnTo>
                          <a:pt x="6" y="150"/>
                        </a:lnTo>
                        <a:lnTo>
                          <a:pt x="12" y="132"/>
                        </a:lnTo>
                        <a:lnTo>
                          <a:pt x="22" y="116"/>
                        </a:lnTo>
                        <a:lnTo>
                          <a:pt x="34" y="98"/>
                        </a:lnTo>
                        <a:lnTo>
                          <a:pt x="50" y="84"/>
                        </a:lnTo>
                        <a:lnTo>
                          <a:pt x="66" y="68"/>
                        </a:lnTo>
                        <a:lnTo>
                          <a:pt x="86" y="56"/>
                        </a:lnTo>
                        <a:lnTo>
                          <a:pt x="106" y="44"/>
                        </a:lnTo>
                        <a:lnTo>
                          <a:pt x="128" y="32"/>
                        </a:lnTo>
                        <a:lnTo>
                          <a:pt x="152" y="22"/>
                        </a:lnTo>
                        <a:lnTo>
                          <a:pt x="178" y="14"/>
                        </a:lnTo>
                        <a:lnTo>
                          <a:pt x="204" y="8"/>
                        </a:lnTo>
                        <a:lnTo>
                          <a:pt x="232" y="4"/>
                        </a:lnTo>
                        <a:lnTo>
                          <a:pt x="262" y="0"/>
                        </a:lnTo>
                        <a:lnTo>
                          <a:pt x="292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FFFFFF">
                          <a:alpha val="0"/>
                        </a:srgb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29" name="WordArt 4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16" y="2785"/>
                  <a:ext cx="784" cy="215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>
                    <a:defRPr/>
                  </a:pPr>
                  <a:r>
                    <a:rPr lang="en-US" altLang="ko-KR" sz="800" b="1" i="1" kern="10" spc="-40" dirty="0">
                      <a:ln w="9525">
                        <a:noFill/>
                        <a:round/>
                        <a:headEnd/>
                        <a:tailEnd/>
                      </a:ln>
                      <a:latin typeface="Arial"/>
                      <a:cs typeface="Arial"/>
                    </a:rPr>
                    <a:t>2026</a:t>
                  </a:r>
                  <a:r>
                    <a:rPr lang="ko-KR" altLang="en-US" sz="800" b="1" i="1" kern="10" spc="-40" dirty="0">
                      <a:ln w="9525">
                        <a:noFill/>
                        <a:round/>
                        <a:headEnd/>
                        <a:tailEnd/>
                      </a:ln>
                      <a:latin typeface="Arial"/>
                      <a:cs typeface="Arial"/>
                    </a:rPr>
                    <a:t>년</a:t>
                  </a:r>
                </a:p>
              </p:txBody>
            </p:sp>
          </p:grpSp>
          <p:sp>
            <p:nvSpPr>
              <p:cNvPr id="27" name="Freeform 49"/>
              <p:cNvSpPr>
                <a:spLocks/>
              </p:cNvSpPr>
              <p:nvPr/>
            </p:nvSpPr>
            <p:spPr bwMode="auto">
              <a:xfrm flipV="1">
                <a:off x="1940" y="2050"/>
                <a:ext cx="647" cy="200"/>
              </a:xfrm>
              <a:custGeom>
                <a:avLst/>
                <a:gdLst/>
                <a:ahLst/>
                <a:cxnLst>
                  <a:cxn ang="0">
                    <a:pos x="584" y="450"/>
                  </a:cxn>
                  <a:cxn ang="0">
                    <a:pos x="584" y="450"/>
                  </a:cxn>
                  <a:cxn ang="0">
                    <a:pos x="634" y="448"/>
                  </a:cxn>
                  <a:cxn ang="0">
                    <a:pos x="686" y="442"/>
                  </a:cxn>
                  <a:cxn ang="0">
                    <a:pos x="736" y="430"/>
                  </a:cxn>
                  <a:cxn ang="0">
                    <a:pos x="782" y="416"/>
                  </a:cxn>
                  <a:cxn ang="0">
                    <a:pos x="828" y="398"/>
                  </a:cxn>
                  <a:cxn ang="0">
                    <a:pos x="872" y="376"/>
                  </a:cxn>
                  <a:cxn ang="0">
                    <a:pos x="914" y="350"/>
                  </a:cxn>
                  <a:cxn ang="0">
                    <a:pos x="954" y="322"/>
                  </a:cxn>
                  <a:cxn ang="0">
                    <a:pos x="992" y="290"/>
                  </a:cxn>
                  <a:cxn ang="0">
                    <a:pos x="1026" y="256"/>
                  </a:cxn>
                  <a:cxn ang="0">
                    <a:pos x="1058" y="220"/>
                  </a:cxn>
                  <a:cxn ang="0">
                    <a:pos x="1086" y="180"/>
                  </a:cxn>
                  <a:cxn ang="0">
                    <a:pos x="1112" y="138"/>
                  </a:cxn>
                  <a:cxn ang="0">
                    <a:pos x="1134" y="94"/>
                  </a:cxn>
                  <a:cxn ang="0">
                    <a:pos x="1152" y="48"/>
                  </a:cxn>
                  <a:cxn ang="0">
                    <a:pos x="116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4" y="48"/>
                  </a:cxn>
                  <a:cxn ang="0">
                    <a:pos x="32" y="94"/>
                  </a:cxn>
                  <a:cxn ang="0">
                    <a:pos x="54" y="138"/>
                  </a:cxn>
                  <a:cxn ang="0">
                    <a:pos x="80" y="180"/>
                  </a:cxn>
                  <a:cxn ang="0">
                    <a:pos x="108" y="220"/>
                  </a:cxn>
                  <a:cxn ang="0">
                    <a:pos x="140" y="256"/>
                  </a:cxn>
                  <a:cxn ang="0">
                    <a:pos x="174" y="290"/>
                  </a:cxn>
                  <a:cxn ang="0">
                    <a:pos x="212" y="322"/>
                  </a:cxn>
                  <a:cxn ang="0">
                    <a:pos x="252" y="350"/>
                  </a:cxn>
                  <a:cxn ang="0">
                    <a:pos x="294" y="376"/>
                  </a:cxn>
                  <a:cxn ang="0">
                    <a:pos x="338" y="398"/>
                  </a:cxn>
                  <a:cxn ang="0">
                    <a:pos x="384" y="416"/>
                  </a:cxn>
                  <a:cxn ang="0">
                    <a:pos x="432" y="430"/>
                  </a:cxn>
                  <a:cxn ang="0">
                    <a:pos x="480" y="442"/>
                  </a:cxn>
                  <a:cxn ang="0">
                    <a:pos x="532" y="448"/>
                  </a:cxn>
                  <a:cxn ang="0">
                    <a:pos x="584" y="450"/>
                  </a:cxn>
                  <a:cxn ang="0">
                    <a:pos x="584" y="450"/>
                  </a:cxn>
                </a:cxnLst>
                <a:rect l="0" t="0" r="r" b="b"/>
                <a:pathLst>
                  <a:path w="1166" h="450">
                    <a:moveTo>
                      <a:pt x="584" y="450"/>
                    </a:moveTo>
                    <a:lnTo>
                      <a:pt x="584" y="450"/>
                    </a:lnTo>
                    <a:lnTo>
                      <a:pt x="634" y="448"/>
                    </a:lnTo>
                    <a:lnTo>
                      <a:pt x="686" y="442"/>
                    </a:lnTo>
                    <a:lnTo>
                      <a:pt x="736" y="430"/>
                    </a:lnTo>
                    <a:lnTo>
                      <a:pt x="782" y="416"/>
                    </a:lnTo>
                    <a:lnTo>
                      <a:pt x="828" y="398"/>
                    </a:lnTo>
                    <a:lnTo>
                      <a:pt x="872" y="376"/>
                    </a:lnTo>
                    <a:lnTo>
                      <a:pt x="914" y="350"/>
                    </a:lnTo>
                    <a:lnTo>
                      <a:pt x="954" y="322"/>
                    </a:lnTo>
                    <a:lnTo>
                      <a:pt x="992" y="290"/>
                    </a:lnTo>
                    <a:lnTo>
                      <a:pt x="1026" y="256"/>
                    </a:lnTo>
                    <a:lnTo>
                      <a:pt x="1058" y="220"/>
                    </a:lnTo>
                    <a:lnTo>
                      <a:pt x="1086" y="180"/>
                    </a:lnTo>
                    <a:lnTo>
                      <a:pt x="1112" y="138"/>
                    </a:lnTo>
                    <a:lnTo>
                      <a:pt x="1134" y="94"/>
                    </a:lnTo>
                    <a:lnTo>
                      <a:pt x="1152" y="48"/>
                    </a:lnTo>
                    <a:lnTo>
                      <a:pt x="116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4" y="48"/>
                    </a:lnTo>
                    <a:lnTo>
                      <a:pt x="32" y="94"/>
                    </a:lnTo>
                    <a:lnTo>
                      <a:pt x="54" y="138"/>
                    </a:lnTo>
                    <a:lnTo>
                      <a:pt x="80" y="180"/>
                    </a:lnTo>
                    <a:lnTo>
                      <a:pt x="108" y="220"/>
                    </a:lnTo>
                    <a:lnTo>
                      <a:pt x="140" y="256"/>
                    </a:lnTo>
                    <a:lnTo>
                      <a:pt x="174" y="290"/>
                    </a:lnTo>
                    <a:lnTo>
                      <a:pt x="212" y="322"/>
                    </a:lnTo>
                    <a:lnTo>
                      <a:pt x="252" y="350"/>
                    </a:lnTo>
                    <a:lnTo>
                      <a:pt x="294" y="376"/>
                    </a:lnTo>
                    <a:lnTo>
                      <a:pt x="338" y="398"/>
                    </a:lnTo>
                    <a:lnTo>
                      <a:pt x="384" y="416"/>
                    </a:lnTo>
                    <a:lnTo>
                      <a:pt x="432" y="430"/>
                    </a:lnTo>
                    <a:lnTo>
                      <a:pt x="480" y="442"/>
                    </a:lnTo>
                    <a:lnTo>
                      <a:pt x="532" y="448"/>
                    </a:lnTo>
                    <a:lnTo>
                      <a:pt x="584" y="450"/>
                    </a:lnTo>
                    <a:lnTo>
                      <a:pt x="584" y="45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gamma/>
                      <a:tint val="8235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ko-KR" altLang="en-US" sz="1800"/>
              </a:p>
            </p:txBody>
          </p:sp>
        </p:grpSp>
        <p:grpSp>
          <p:nvGrpSpPr>
            <p:cNvPr id="34" name="Group 6"/>
            <p:cNvGrpSpPr>
              <a:grpSpLocks/>
            </p:cNvGrpSpPr>
            <p:nvPr/>
          </p:nvGrpSpPr>
          <p:grpSpPr bwMode="auto">
            <a:xfrm>
              <a:off x="3357998" y="3643313"/>
              <a:ext cx="2787218" cy="1784350"/>
              <a:chOff x="4368" y="2153"/>
              <a:chExt cx="1388" cy="417"/>
            </a:xfrm>
          </p:grpSpPr>
          <p:grpSp>
            <p:nvGrpSpPr>
              <p:cNvPr id="35" name="Group 7"/>
              <p:cNvGrpSpPr>
                <a:grpSpLocks/>
              </p:cNvGrpSpPr>
              <p:nvPr/>
            </p:nvGrpSpPr>
            <p:grpSpPr bwMode="auto">
              <a:xfrm>
                <a:off x="4403" y="2153"/>
                <a:ext cx="1305" cy="417"/>
                <a:chOff x="4041" y="935"/>
                <a:chExt cx="2181" cy="617"/>
              </a:xfrm>
            </p:grpSpPr>
            <p:sp>
              <p:nvSpPr>
                <p:cNvPr id="38" name="AutoShape 8"/>
                <p:cNvSpPr>
                  <a:spLocks noChangeArrowheads="1"/>
                </p:cNvSpPr>
                <p:nvPr/>
              </p:nvSpPr>
              <p:spPr bwMode="auto">
                <a:xfrm>
                  <a:off x="4159" y="935"/>
                  <a:ext cx="2063" cy="597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chemeClr val="bg1">
                        <a:alpha val="50000"/>
                      </a:schemeClr>
                    </a:gs>
                    <a:gs pos="100000">
                      <a:srgbClr val="848E98"/>
                    </a:gs>
                  </a:gsLst>
                  <a:lin ang="2700000" scaled="1"/>
                </a:gradFill>
                <a:ln w="9525">
                  <a:round/>
                  <a:headEnd/>
                  <a:tailEnd/>
                </a:ln>
                <a:scene3d>
                  <a:camera prst="legacyPerspectiveBottomRight">
                    <a:rot lat="21299989" lon="0" rev="0"/>
                  </a:camera>
                  <a:lightRig rig="legacyFlat2" dir="t"/>
                </a:scene3d>
                <a:sp3d extrusionH="227000" prstMaterial="legacyMetal">
                  <a:bevelT w="13500" h="13500" prst="angle"/>
                  <a:bevelB w="13500" h="13500" prst="angle"/>
                  <a:extrusionClr>
                    <a:srgbClr val="E3E5E9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39" name="AutoShape 9"/>
                <p:cNvSpPr>
                  <a:spLocks noChangeArrowheads="1"/>
                </p:cNvSpPr>
                <p:nvPr/>
              </p:nvSpPr>
              <p:spPr bwMode="auto">
                <a:xfrm>
                  <a:off x="4159" y="935"/>
                  <a:ext cx="1951" cy="568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chemeClr val="bg1">
                        <a:gamma/>
                        <a:tint val="0"/>
                        <a:invGamma/>
                        <a:alpha val="28999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27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  <a:scene3d>
                  <a:camera prst="legacyPerspectiveBottomRight">
                    <a:rot lat="21299999" lon="0" rev="0"/>
                  </a:camera>
                  <a:lightRig rig="legacyFlat2" dir="t"/>
                </a:scene3d>
                <a:sp3d prstMaterial="legacyMetal">
                  <a:bevelT w="13500" h="13500" prst="angle"/>
                  <a:bevelB w="13500" h="13500" prst="angle"/>
                  <a:extrusionClr>
                    <a:srgbClr val="E3E5E9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pPr algn="ctr">
                    <a:defRPr/>
                  </a:pPr>
                  <a:endParaRPr lang="ko-KR" altLang="en-US" sz="1800" dirty="0"/>
                </a:p>
              </p:txBody>
            </p:sp>
            <p:sp>
              <p:nvSpPr>
                <p:cNvPr id="40" name="AutoShape 9"/>
                <p:cNvSpPr>
                  <a:spLocks noChangeArrowheads="1"/>
                </p:cNvSpPr>
                <p:nvPr/>
              </p:nvSpPr>
              <p:spPr bwMode="auto">
                <a:xfrm>
                  <a:off x="4041" y="984"/>
                  <a:ext cx="1891" cy="568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chemeClr val="bg1">
                        <a:gamma/>
                        <a:tint val="0"/>
                        <a:invGamma/>
                        <a:alpha val="28999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27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  <a:scene3d>
                  <a:camera prst="legacyPerspectiveBottomRight">
                    <a:rot lat="21299999" lon="0" rev="0"/>
                  </a:camera>
                  <a:lightRig rig="legacyFlat2" dir="t"/>
                </a:scene3d>
                <a:sp3d prstMaterial="legacyMetal">
                  <a:bevelT w="13500" h="13500" prst="angle"/>
                  <a:bevelB w="13500" h="13500" prst="angle"/>
                  <a:extrusionClr>
                    <a:srgbClr val="E3E5E9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pPr>
                    <a:buFont typeface="Wingdings" pitchFamily="2" charset="2"/>
                    <a:buChar char="v"/>
                    <a:defRPr/>
                  </a:pPr>
                  <a:r>
                    <a:rPr lang="ko-KR" altLang="en-US" sz="1800" b="1" dirty="0"/>
                    <a:t>제</a:t>
                  </a:r>
                  <a:r>
                    <a:rPr lang="en-US" altLang="ko-KR" sz="1800" b="1" dirty="0"/>
                    <a:t>2</a:t>
                  </a:r>
                  <a:r>
                    <a:rPr lang="ko-KR" altLang="en-US" sz="1800" b="1" dirty="0"/>
                    <a:t>차 </a:t>
                  </a:r>
                  <a:r>
                    <a:rPr lang="ko-KR" altLang="en-US" sz="1800" b="1" dirty="0" err="1" smtClean="0"/>
                    <a:t>베이비부머세대</a:t>
                  </a:r>
                  <a:endParaRPr lang="en-US" altLang="ko-KR" sz="1800" b="1" dirty="0"/>
                </a:p>
                <a:p>
                  <a:pPr>
                    <a:defRPr/>
                  </a:pPr>
                  <a:r>
                    <a:rPr lang="ko-KR" altLang="en-US" sz="1800" b="1" dirty="0"/>
                    <a:t> </a:t>
                  </a:r>
                  <a:r>
                    <a:rPr lang="en-US" altLang="ko-KR" sz="1800" b="1" dirty="0"/>
                    <a:t>OECD </a:t>
                  </a:r>
                  <a:r>
                    <a:rPr lang="ko-KR" altLang="en-US" sz="1800" b="1" dirty="0" smtClean="0"/>
                    <a:t>평균 </a:t>
                  </a:r>
                  <a:r>
                    <a:rPr lang="ko-KR" altLang="en-US" sz="1800" b="1" dirty="0"/>
                    <a:t>초과</a:t>
                  </a:r>
                </a:p>
              </p:txBody>
            </p:sp>
          </p:grpSp>
          <p:sp>
            <p:nvSpPr>
              <p:cNvPr id="36" name="Text Box 10"/>
              <p:cNvSpPr txBox="1">
                <a:spLocks noChangeArrowheads="1"/>
              </p:cNvSpPr>
              <p:nvPr/>
            </p:nvSpPr>
            <p:spPr bwMode="auto">
              <a:xfrm>
                <a:off x="4368" y="2186"/>
                <a:ext cx="1352" cy="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en-US" altLang="ko-KR" b="1">
                  <a:solidFill>
                    <a:srgbClr val="333333"/>
                  </a:solidFill>
                  <a:latin typeface="Arial" charset="0"/>
                </a:endParaRPr>
              </a:p>
            </p:txBody>
          </p:sp>
          <p:sp>
            <p:nvSpPr>
              <p:cNvPr id="37" name="Text Box 10"/>
              <p:cNvSpPr txBox="1">
                <a:spLocks noChangeArrowheads="1"/>
              </p:cNvSpPr>
              <p:nvPr/>
            </p:nvSpPr>
            <p:spPr bwMode="auto">
              <a:xfrm>
                <a:off x="4404" y="2186"/>
                <a:ext cx="1352" cy="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en-US" altLang="ko-KR" b="1">
                  <a:solidFill>
                    <a:srgbClr val="333333"/>
                  </a:solidFill>
                  <a:latin typeface="Arial" charset="0"/>
                </a:endParaRPr>
              </a:p>
            </p:txBody>
          </p:sp>
        </p:grpSp>
        <p:grpSp>
          <p:nvGrpSpPr>
            <p:cNvPr id="41" name="Group 6"/>
            <p:cNvGrpSpPr>
              <a:grpSpLocks/>
            </p:cNvGrpSpPr>
            <p:nvPr/>
          </p:nvGrpSpPr>
          <p:grpSpPr bwMode="auto">
            <a:xfrm>
              <a:off x="6201831" y="2844800"/>
              <a:ext cx="2942168" cy="1857375"/>
              <a:chOff x="4331" y="2153"/>
              <a:chExt cx="1389" cy="417"/>
            </a:xfrm>
          </p:grpSpPr>
          <p:grpSp>
            <p:nvGrpSpPr>
              <p:cNvPr id="42" name="Group 7"/>
              <p:cNvGrpSpPr>
                <a:grpSpLocks/>
              </p:cNvGrpSpPr>
              <p:nvPr/>
            </p:nvGrpSpPr>
            <p:grpSpPr bwMode="auto">
              <a:xfrm>
                <a:off x="4331" y="2153"/>
                <a:ext cx="1274" cy="417"/>
                <a:chOff x="3921" y="935"/>
                <a:chExt cx="2129" cy="617"/>
              </a:xfrm>
            </p:grpSpPr>
            <p:sp>
              <p:nvSpPr>
                <p:cNvPr id="44" name="AutoShape 8"/>
                <p:cNvSpPr>
                  <a:spLocks noChangeArrowheads="1"/>
                </p:cNvSpPr>
                <p:nvPr/>
              </p:nvSpPr>
              <p:spPr bwMode="auto">
                <a:xfrm>
                  <a:off x="3923" y="935"/>
                  <a:ext cx="2063" cy="597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chemeClr val="bg1">
                        <a:alpha val="50000"/>
                      </a:schemeClr>
                    </a:gs>
                    <a:gs pos="100000">
                      <a:srgbClr val="848E98"/>
                    </a:gs>
                  </a:gsLst>
                  <a:lin ang="2700000" scaled="1"/>
                </a:gradFill>
                <a:ln w="9525">
                  <a:round/>
                  <a:headEnd/>
                  <a:tailEnd/>
                </a:ln>
                <a:scene3d>
                  <a:camera prst="legacyPerspectiveBottomRight">
                    <a:rot lat="21299989" lon="0" rev="0"/>
                  </a:camera>
                  <a:lightRig rig="legacyFlat2" dir="t"/>
                </a:scene3d>
                <a:sp3d extrusionH="227000" prstMaterial="legacyMetal">
                  <a:bevelT w="13500" h="13500" prst="angle"/>
                  <a:bevelB w="13500" h="13500" prst="angle"/>
                  <a:extrusionClr>
                    <a:srgbClr val="E3E5E9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45" name="AutoShape 9"/>
                <p:cNvSpPr>
                  <a:spLocks noChangeArrowheads="1"/>
                </p:cNvSpPr>
                <p:nvPr/>
              </p:nvSpPr>
              <p:spPr bwMode="auto">
                <a:xfrm>
                  <a:off x="3921" y="939"/>
                  <a:ext cx="1951" cy="613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chemeClr val="bg1">
                        <a:gamma/>
                        <a:tint val="0"/>
                        <a:invGamma/>
                        <a:alpha val="28999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27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  <a:scene3d>
                  <a:camera prst="legacyPerspectiveBottomRight">
                    <a:rot lat="21299999" lon="0" rev="0"/>
                  </a:camera>
                  <a:lightRig rig="legacyFlat2" dir="t"/>
                </a:scene3d>
                <a:sp3d prstMaterial="legacyMetal">
                  <a:bevelT w="13500" h="13500" prst="angle"/>
                  <a:bevelB w="13500" h="13500" prst="angle"/>
                  <a:extrusionClr>
                    <a:srgbClr val="E3E5E9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pPr algn="ctr">
                    <a:defRPr/>
                  </a:pPr>
                  <a:endParaRPr lang="ko-KR" altLang="en-US" sz="1800" dirty="0"/>
                </a:p>
              </p:txBody>
            </p:sp>
            <p:sp>
              <p:nvSpPr>
                <p:cNvPr id="46" name="AutoShape 9"/>
                <p:cNvSpPr>
                  <a:spLocks noChangeArrowheads="1"/>
                </p:cNvSpPr>
                <p:nvPr/>
              </p:nvSpPr>
              <p:spPr bwMode="auto">
                <a:xfrm>
                  <a:off x="4099" y="939"/>
                  <a:ext cx="1951" cy="613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chemeClr val="bg1">
                        <a:gamma/>
                        <a:tint val="0"/>
                        <a:invGamma/>
                        <a:alpha val="28999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27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  <a:scene3d>
                  <a:camera prst="legacyPerspectiveBottomRight">
                    <a:rot lat="21299999" lon="0" rev="0"/>
                  </a:camera>
                  <a:lightRig rig="legacyFlat2" dir="t"/>
                </a:scene3d>
                <a:sp3d prstMaterial="legacyMetal">
                  <a:bevelT w="13500" h="13500" prst="angle"/>
                  <a:bevelB w="13500" h="13500" prst="angle"/>
                  <a:extrusionClr>
                    <a:srgbClr val="E3E5E9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pPr algn="ctr">
                    <a:defRPr/>
                  </a:pPr>
                  <a:endParaRPr lang="ko-KR" altLang="en-US" sz="1800" dirty="0"/>
                </a:p>
              </p:txBody>
            </p:sp>
          </p:grpSp>
          <p:sp>
            <p:nvSpPr>
              <p:cNvPr id="43" name="Text Box 10"/>
              <p:cNvSpPr txBox="1">
                <a:spLocks noChangeArrowheads="1"/>
              </p:cNvSpPr>
              <p:nvPr/>
            </p:nvSpPr>
            <p:spPr bwMode="auto">
              <a:xfrm>
                <a:off x="4365" y="2222"/>
                <a:ext cx="1355" cy="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buFont typeface="Wingdings" pitchFamily="2" charset="2"/>
                  <a:buChar char="v"/>
                </a:pPr>
                <a:r>
                  <a:rPr lang="en-US" altLang="ko-KR" b="1" dirty="0">
                    <a:solidFill>
                      <a:srgbClr val="333333"/>
                    </a:solidFill>
                    <a:latin typeface="Arial" charset="0"/>
                  </a:rPr>
                  <a:t>38.2%</a:t>
                </a:r>
                <a:r>
                  <a:rPr lang="ko-KR" altLang="en-US" b="1" dirty="0">
                    <a:solidFill>
                      <a:srgbClr val="333333"/>
                    </a:solidFill>
                    <a:latin typeface="Arial" charset="0"/>
                  </a:rPr>
                  <a:t> </a:t>
                </a:r>
                <a:endParaRPr lang="en-US" altLang="ko-KR" b="1" dirty="0" smtClean="0">
                  <a:solidFill>
                    <a:srgbClr val="333333"/>
                  </a:solidFill>
                  <a:latin typeface="Arial" charset="0"/>
                </a:endParaRPr>
              </a:p>
              <a:p>
                <a:pPr>
                  <a:buFont typeface="Wingdings" pitchFamily="2" charset="2"/>
                  <a:buChar char="v"/>
                </a:pPr>
                <a:r>
                  <a:rPr lang="ko-KR" altLang="en-US" sz="1600" b="1" dirty="0" smtClean="0">
                    <a:solidFill>
                      <a:srgbClr val="333333"/>
                    </a:solidFill>
                    <a:latin typeface="Arial" charset="0"/>
                  </a:rPr>
                  <a:t> </a:t>
                </a:r>
                <a:r>
                  <a:rPr lang="ko-KR" altLang="en-US" sz="1600" b="1" dirty="0">
                    <a:solidFill>
                      <a:srgbClr val="333333"/>
                    </a:solidFill>
                    <a:latin typeface="Arial" charset="0"/>
                  </a:rPr>
                  <a:t>일본보다  높은 나라 </a:t>
                </a:r>
                <a:endParaRPr lang="en-US" altLang="ko-KR" sz="1600" b="1" dirty="0">
                  <a:solidFill>
                    <a:srgbClr val="333333"/>
                  </a:solidFill>
                  <a:latin typeface="Arial" charset="0"/>
                </a:endParaRPr>
              </a:p>
              <a:p>
                <a:pPr>
                  <a:buFont typeface="Wingdings" pitchFamily="2" charset="2"/>
                  <a:buChar char="v"/>
                </a:pPr>
                <a:r>
                  <a:rPr lang="ko-KR" altLang="en-US" b="1" dirty="0">
                    <a:solidFill>
                      <a:srgbClr val="333333"/>
                    </a:solidFill>
                    <a:latin typeface="Arial" charset="0"/>
                  </a:rPr>
                  <a:t> </a:t>
                </a:r>
                <a:r>
                  <a:rPr lang="ko-KR" altLang="en-US" sz="1600" b="1" dirty="0" smtClean="0">
                    <a:solidFill>
                      <a:srgbClr val="333333"/>
                    </a:solidFill>
                    <a:latin typeface="Arial" charset="0"/>
                  </a:rPr>
                  <a:t>老</a:t>
                </a:r>
                <a:r>
                  <a:rPr lang="en-US" altLang="ko-KR" sz="1600" b="1" dirty="0" smtClean="0">
                    <a:solidFill>
                      <a:srgbClr val="333333"/>
                    </a:solidFill>
                    <a:latin typeface="Arial" charset="0"/>
                  </a:rPr>
                  <a:t>-</a:t>
                </a:r>
                <a:r>
                  <a:rPr lang="ko-KR" altLang="en-US" sz="1600" b="1" dirty="0" smtClean="0">
                    <a:solidFill>
                      <a:srgbClr val="333333"/>
                    </a:solidFill>
                    <a:latin typeface="Arial" charset="0"/>
                  </a:rPr>
                  <a:t>老  </a:t>
                </a:r>
                <a:r>
                  <a:rPr lang="ko-KR" altLang="en-US" sz="1600" b="1" dirty="0">
                    <a:solidFill>
                      <a:srgbClr val="333333"/>
                    </a:solidFill>
                    <a:latin typeface="Arial" charset="0"/>
                  </a:rPr>
                  <a:t>책임지는 시대</a:t>
                </a:r>
                <a:endParaRPr lang="en-US" altLang="ko-KR" sz="1600" b="1" dirty="0">
                  <a:solidFill>
                    <a:srgbClr val="333333"/>
                  </a:solidFill>
                  <a:latin typeface="Arial" charset="0"/>
                </a:endParaRPr>
              </a:p>
            </p:txBody>
          </p:sp>
        </p:grpSp>
      </p:grpSp>
      <p:sp>
        <p:nvSpPr>
          <p:cNvPr id="49" name="TextBox 48"/>
          <p:cNvSpPr txBox="1"/>
          <p:nvPr/>
        </p:nvSpPr>
        <p:spPr>
          <a:xfrm>
            <a:off x="285720" y="214290"/>
            <a:ext cx="4857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solidFill>
                  <a:srgbClr val="0070C0"/>
                </a:solidFill>
              </a:rPr>
              <a:t>한국</a:t>
            </a:r>
            <a:r>
              <a:rPr lang="en-US" altLang="ko-KR" sz="2000" dirty="0" smtClean="0">
                <a:solidFill>
                  <a:srgbClr val="0070C0"/>
                </a:solidFill>
              </a:rPr>
              <a:t>. </a:t>
            </a:r>
            <a:r>
              <a:rPr lang="ko-KR" altLang="en-US" sz="2000" dirty="0" smtClean="0">
                <a:solidFill>
                  <a:srgbClr val="0070C0"/>
                </a:solidFill>
              </a:rPr>
              <a:t>세계 </a:t>
            </a:r>
            <a:r>
              <a:rPr lang="en-US" altLang="ko-KR" sz="2000" dirty="0" smtClean="0">
                <a:solidFill>
                  <a:srgbClr val="0070C0"/>
                </a:solidFill>
              </a:rPr>
              <a:t>1</a:t>
            </a:r>
            <a:r>
              <a:rPr lang="ko-KR" altLang="en-US" sz="2000" dirty="0" smtClean="0">
                <a:solidFill>
                  <a:srgbClr val="0070C0"/>
                </a:solidFill>
              </a:rPr>
              <a:t>위 </a:t>
            </a:r>
            <a:r>
              <a:rPr lang="en-US" altLang="ko-KR" sz="2000" dirty="0" smtClean="0">
                <a:solidFill>
                  <a:srgbClr val="0070C0"/>
                </a:solidFill>
              </a:rPr>
              <a:t>LTE</a:t>
            </a:r>
            <a:r>
              <a:rPr lang="ko-KR" altLang="en-US" sz="2000" dirty="0" smtClean="0">
                <a:solidFill>
                  <a:srgbClr val="0070C0"/>
                </a:solidFill>
              </a:rPr>
              <a:t>급 속도 고령화</a:t>
            </a:r>
            <a:endParaRPr lang="ko-KR" altLang="en-US" sz="2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/>
        </p:nvGraphicFramePr>
        <p:xfrm>
          <a:off x="214282" y="0"/>
          <a:ext cx="8786842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부제목 2"/>
          <p:cNvSpPr txBox="1">
            <a:spLocks/>
          </p:cNvSpPr>
          <p:nvPr/>
        </p:nvSpPr>
        <p:spPr>
          <a:xfrm>
            <a:off x="4657748" y="6286520"/>
            <a:ext cx="4486252" cy="342448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pPr marL="365760" marR="0" lvl="0" indent="-256032" algn="ctr" defTabSz="914400" rtl="0" eaLnBrk="1" fontAlgn="auto" latin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Y수평선B" pitchFamily="18" charset="-127"/>
                <a:ea typeface="HY수평선B" pitchFamily="18" charset="-127"/>
                <a:cs typeface="+mn-cs"/>
              </a:rPr>
              <a:t>사단법인 </a:t>
            </a:r>
            <a:r>
              <a:rPr kumimoji="0" lang="ko-KR" altLang="en-US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Y동녘M" pitchFamily="18" charset="-127"/>
                <a:ea typeface="HY동녘M" pitchFamily="18" charset="-127"/>
                <a:cs typeface="+mn-cs"/>
              </a:rPr>
              <a:t>선진복지사회연구회</a:t>
            </a:r>
            <a:endParaRPr kumimoji="0" lang="ko-KR" altLang="en-US" sz="3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HY동녘M" pitchFamily="18" charset="-127"/>
              <a:ea typeface="HY동녘M" pitchFamily="18" charset="-127"/>
              <a:cs typeface="+mn-cs"/>
            </a:endParaRPr>
          </a:p>
        </p:txBody>
      </p:sp>
      <p:pic>
        <p:nvPicPr>
          <p:cNvPr id="4" name="그림 3" descr="(로고)선진복지사회연구회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88024" y="6237312"/>
            <a:ext cx="576064" cy="4114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2"/>
          <p:cNvGrpSpPr>
            <a:grpSpLocks/>
          </p:cNvGrpSpPr>
          <p:nvPr/>
        </p:nvGrpSpPr>
        <p:grpSpPr bwMode="auto">
          <a:xfrm>
            <a:off x="179388" y="1425575"/>
            <a:ext cx="3206750" cy="1595438"/>
            <a:chOff x="472289" y="1424994"/>
            <a:chExt cx="2927769" cy="1595960"/>
          </a:xfrm>
        </p:grpSpPr>
        <p:sp>
          <p:nvSpPr>
            <p:cNvPr id="4" name="갈매기형 수장 3"/>
            <p:cNvSpPr/>
            <p:nvPr/>
          </p:nvSpPr>
          <p:spPr>
            <a:xfrm>
              <a:off x="472289" y="1424994"/>
              <a:ext cx="2781380" cy="1595960"/>
            </a:xfrm>
            <a:prstGeom prst="chevron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5" name="갈매기형 수장 4"/>
            <p:cNvSpPr/>
            <p:nvPr/>
          </p:nvSpPr>
          <p:spPr>
            <a:xfrm>
              <a:off x="618677" y="1424994"/>
              <a:ext cx="2781381" cy="1595960"/>
            </a:xfrm>
            <a:prstGeom prst="chevr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6" name="갈매기형 수장 5"/>
            <p:cNvSpPr/>
            <p:nvPr/>
          </p:nvSpPr>
          <p:spPr>
            <a:xfrm>
              <a:off x="765039" y="1499617"/>
              <a:ext cx="2608895" cy="1437153"/>
            </a:xfrm>
            <a:prstGeom prst="chevron">
              <a:avLst/>
            </a:prstGeom>
            <a:solidFill>
              <a:srgbClr val="EE82CF"/>
            </a:soli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378175" y="1772349"/>
              <a:ext cx="1573605" cy="83126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ko-KR" sz="2400" b="1" dirty="0">
                  <a:latin typeface="굴림체" pitchFamily="49" charset="-127"/>
                  <a:ea typeface="굴림체" pitchFamily="49" charset="-127"/>
                  <a:cs typeface="+mj-cs"/>
                </a:rPr>
                <a:t>Shortage</a:t>
              </a:r>
            </a:p>
            <a:p>
              <a:pPr algn="ctr">
                <a:defRPr/>
              </a:pPr>
              <a:r>
                <a:rPr lang="ko-KR" altLang="en-US" sz="2400" b="1" dirty="0">
                  <a:latin typeface="굴림체" pitchFamily="49" charset="-127"/>
                  <a:ea typeface="굴림체" pitchFamily="49" charset="-127"/>
                  <a:cs typeface="+mj-cs"/>
                </a:rPr>
                <a:t>노동력부족</a:t>
              </a:r>
            </a:p>
          </p:txBody>
        </p:sp>
      </p:grpSp>
      <p:grpSp>
        <p:nvGrpSpPr>
          <p:cNvPr id="8" name="그룹 23"/>
          <p:cNvGrpSpPr>
            <a:grpSpLocks/>
          </p:cNvGrpSpPr>
          <p:nvPr/>
        </p:nvGrpSpPr>
        <p:grpSpPr bwMode="auto">
          <a:xfrm>
            <a:off x="2960688" y="1349375"/>
            <a:ext cx="3281353" cy="1595438"/>
            <a:chOff x="2960892" y="1348985"/>
            <a:chExt cx="3087592" cy="1595961"/>
          </a:xfrm>
        </p:grpSpPr>
        <p:sp>
          <p:nvSpPr>
            <p:cNvPr id="9" name="갈매기형 수장 8"/>
            <p:cNvSpPr/>
            <p:nvPr/>
          </p:nvSpPr>
          <p:spPr>
            <a:xfrm>
              <a:off x="2960892" y="1348985"/>
              <a:ext cx="2781380" cy="1595961"/>
            </a:xfrm>
            <a:prstGeom prst="chevron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0" name="갈매기형 수장 9"/>
            <p:cNvSpPr/>
            <p:nvPr/>
          </p:nvSpPr>
          <p:spPr>
            <a:xfrm>
              <a:off x="3107280" y="1348985"/>
              <a:ext cx="2781380" cy="1595961"/>
            </a:xfrm>
            <a:prstGeom prst="chevr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1" name="갈매기형 수장 10"/>
            <p:cNvSpPr/>
            <p:nvPr/>
          </p:nvSpPr>
          <p:spPr>
            <a:xfrm>
              <a:off x="3267104" y="1428372"/>
              <a:ext cx="2781380" cy="1429229"/>
            </a:xfrm>
            <a:prstGeom prst="chevron">
              <a:avLst/>
            </a:prstGeom>
            <a:solidFill>
              <a:srgbClr val="EE82CF"/>
            </a:soli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896547" y="1772565"/>
              <a:ext cx="1763559" cy="83126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ko-KR" sz="2400" b="1" dirty="0">
                  <a:latin typeface="굴림체" pitchFamily="49" charset="-127"/>
                  <a:ea typeface="굴림체" pitchFamily="49" charset="-127"/>
                  <a:cs typeface="+mj-cs"/>
                </a:rPr>
                <a:t>Shrinkage</a:t>
              </a:r>
            </a:p>
            <a:p>
              <a:pPr algn="ctr">
                <a:defRPr/>
              </a:pPr>
              <a:r>
                <a:rPr lang="ko-KR" altLang="en-US" sz="2400" b="1" dirty="0">
                  <a:latin typeface="굴림체" pitchFamily="49" charset="-127"/>
                  <a:ea typeface="굴림체" pitchFamily="49" charset="-127"/>
                  <a:cs typeface="+mj-cs"/>
                </a:rPr>
                <a:t>생산성 저하</a:t>
              </a:r>
            </a:p>
          </p:txBody>
        </p:sp>
      </p:grpSp>
      <p:grpSp>
        <p:nvGrpSpPr>
          <p:cNvPr id="13" name="그룹 24"/>
          <p:cNvGrpSpPr>
            <a:grpSpLocks/>
          </p:cNvGrpSpPr>
          <p:nvPr/>
        </p:nvGrpSpPr>
        <p:grpSpPr bwMode="auto">
          <a:xfrm>
            <a:off x="5584828" y="1311275"/>
            <a:ext cx="3160750" cy="1595438"/>
            <a:chOff x="5522690" y="1272977"/>
            <a:chExt cx="2945547" cy="1595960"/>
          </a:xfrm>
        </p:grpSpPr>
        <p:sp>
          <p:nvSpPr>
            <p:cNvPr id="14" name="갈매기형 수장 13"/>
            <p:cNvSpPr/>
            <p:nvPr/>
          </p:nvSpPr>
          <p:spPr>
            <a:xfrm>
              <a:off x="5522690" y="1272977"/>
              <a:ext cx="2781298" cy="1595960"/>
            </a:xfrm>
            <a:prstGeom prst="chevron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5" name="갈매기형 수장 14"/>
            <p:cNvSpPr/>
            <p:nvPr/>
          </p:nvSpPr>
          <p:spPr>
            <a:xfrm>
              <a:off x="5669152" y="1272977"/>
              <a:ext cx="2781298" cy="1595960"/>
            </a:xfrm>
            <a:prstGeom prst="chevr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6" name="갈매기형 수장 15"/>
            <p:cNvSpPr/>
            <p:nvPr/>
          </p:nvSpPr>
          <p:spPr>
            <a:xfrm>
              <a:off x="5843730" y="1390476"/>
              <a:ext cx="2624507" cy="1402236"/>
            </a:xfrm>
            <a:prstGeom prst="chevron">
              <a:avLst/>
            </a:prstGeom>
            <a:solidFill>
              <a:srgbClr val="EE82CF"/>
            </a:soli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639902" y="1590606"/>
              <a:ext cx="1507605" cy="95441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ko-KR" sz="2400" b="1" smtClean="0">
                  <a:latin typeface="굴림체" pitchFamily="49" charset="-127"/>
                  <a:ea typeface="굴림체" pitchFamily="49" charset="-127"/>
                  <a:cs typeface="+mj-cs"/>
                </a:rPr>
                <a:t>Struggle</a:t>
              </a:r>
              <a:endParaRPr lang="en-US" altLang="ko-KR" sz="2400" b="1" dirty="0">
                <a:latin typeface="굴림체" pitchFamily="49" charset="-127"/>
                <a:ea typeface="굴림체" pitchFamily="49" charset="-127"/>
                <a:cs typeface="+mj-cs"/>
              </a:endParaRPr>
            </a:p>
            <a:p>
              <a:pPr algn="ctr">
                <a:defRPr/>
              </a:pPr>
              <a:r>
                <a:rPr lang="ko-KR" altLang="en-US" sz="1600" b="1" dirty="0">
                  <a:latin typeface="굴림체" pitchFamily="49" charset="-127"/>
                  <a:ea typeface="굴림체" pitchFamily="49" charset="-127"/>
                  <a:cs typeface="+mj-cs"/>
                </a:rPr>
                <a:t>세대간 일자리 </a:t>
              </a:r>
              <a:r>
                <a:rPr lang="en-US" altLang="ko-KR" sz="1600" b="1" dirty="0" smtClean="0">
                  <a:latin typeface="굴림체" pitchFamily="49" charset="-127"/>
                  <a:ea typeface="굴림체" pitchFamily="49" charset="-127"/>
                  <a:cs typeface="+mj-cs"/>
                </a:rPr>
                <a:t/>
              </a:r>
              <a:br>
                <a:rPr lang="en-US" altLang="ko-KR" sz="1600" b="1" dirty="0" smtClean="0">
                  <a:latin typeface="굴림체" pitchFamily="49" charset="-127"/>
                  <a:ea typeface="굴림체" pitchFamily="49" charset="-127"/>
                  <a:cs typeface="+mj-cs"/>
                </a:rPr>
              </a:br>
              <a:r>
                <a:rPr lang="ko-KR" altLang="en-US" sz="1600" b="1" dirty="0" smtClean="0">
                  <a:latin typeface="굴림체" pitchFamily="49" charset="-127"/>
                  <a:ea typeface="굴림체" pitchFamily="49" charset="-127"/>
                  <a:cs typeface="+mj-cs"/>
                </a:rPr>
                <a:t>경합</a:t>
              </a:r>
              <a:endParaRPr lang="ko-KR" altLang="en-US" sz="1600" b="1" dirty="0">
                <a:latin typeface="굴림체" pitchFamily="49" charset="-127"/>
                <a:ea typeface="굴림체" pitchFamily="49" charset="-127"/>
                <a:cs typeface="+mj-cs"/>
              </a:endParaRPr>
            </a:p>
          </p:txBody>
        </p:sp>
      </p:grpSp>
      <p:sp>
        <p:nvSpPr>
          <p:cNvPr id="18" name="직사각형 16"/>
          <p:cNvSpPr>
            <a:spLocks noChangeArrowheads="1"/>
          </p:cNvSpPr>
          <p:nvPr/>
        </p:nvSpPr>
        <p:spPr bwMode="auto">
          <a:xfrm>
            <a:off x="0" y="3356992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b="1" dirty="0"/>
              <a:t>삼성경제연구소</a:t>
            </a:r>
            <a:r>
              <a:rPr lang="en-US" altLang="ko-KR" b="1" dirty="0"/>
              <a:t>(2011.8.4) </a:t>
            </a:r>
            <a:r>
              <a:rPr lang="ko-KR" altLang="en-US" b="1" dirty="0"/>
              <a:t>자료 고령화에 따른 </a:t>
            </a:r>
            <a:r>
              <a:rPr lang="ko-KR" altLang="en-US" b="1"/>
              <a:t>노동시장 </a:t>
            </a:r>
            <a:r>
              <a:rPr lang="en-US" altLang="ko-KR" b="1" smtClean="0"/>
              <a:t>‘3S’ </a:t>
            </a:r>
            <a:r>
              <a:rPr lang="ko-KR" altLang="en-US" b="1" smtClean="0"/>
              <a:t>현상</a:t>
            </a:r>
            <a:endParaRPr lang="en-US" altLang="ko-KR" sz="2800" b="1" dirty="0"/>
          </a:p>
        </p:txBody>
      </p:sp>
      <p:sp>
        <p:nvSpPr>
          <p:cNvPr id="20" name="직사각형 18"/>
          <p:cNvSpPr>
            <a:spLocks noChangeArrowheads="1"/>
          </p:cNvSpPr>
          <p:nvPr/>
        </p:nvSpPr>
        <p:spPr bwMode="auto">
          <a:xfrm>
            <a:off x="0" y="5013176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o-KR" altLang="en-US" b="1" smtClean="0"/>
              <a:t>특히</a:t>
            </a:r>
            <a:r>
              <a:rPr lang="en-US" altLang="ko-KR" b="1" dirty="0"/>
              <a:t>, </a:t>
            </a:r>
            <a:r>
              <a:rPr lang="ko-KR" altLang="en-US" b="1" dirty="0"/>
              <a:t>세대 </a:t>
            </a:r>
            <a:r>
              <a:rPr lang="ko-KR" altLang="en-US" b="1"/>
              <a:t>간 </a:t>
            </a:r>
            <a:r>
              <a:rPr lang="ko-KR" altLang="en-US" b="1" smtClean="0"/>
              <a:t> </a:t>
            </a:r>
            <a:r>
              <a:rPr lang="ko-KR" altLang="en-US" b="1" dirty="0"/>
              <a:t>일자리 경합으로  우리나라의  미풍양속인  孝 </a:t>
            </a:r>
            <a:r>
              <a:rPr lang="ko-KR" altLang="en-US" b="1"/>
              <a:t>문화가 </a:t>
            </a:r>
            <a:r>
              <a:rPr lang="en-US" altLang="ko-KR" b="1"/>
              <a:t> </a:t>
            </a:r>
            <a:r>
              <a:rPr lang="ko-KR" altLang="en-US" b="1" smtClean="0"/>
              <a:t>무너짐</a:t>
            </a:r>
            <a:endParaRPr lang="ko-KR" altLang="en-US" sz="2800" dirty="0"/>
          </a:p>
        </p:txBody>
      </p:sp>
      <p:sp>
        <p:nvSpPr>
          <p:cNvPr id="21" name="직사각형 20"/>
          <p:cNvSpPr>
            <a:spLocks noChangeArrowheads="1"/>
          </p:cNvSpPr>
          <p:nvPr/>
        </p:nvSpPr>
        <p:spPr bwMode="auto">
          <a:xfrm>
            <a:off x="0" y="4000504"/>
            <a:ext cx="91440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b="1" smtClean="0">
                <a:latin typeface="+mj-ea"/>
                <a:ea typeface="+mj-ea"/>
              </a:rPr>
              <a:t> 전체인구의 </a:t>
            </a:r>
            <a:r>
              <a:rPr lang="ko-KR" altLang="en-US" b="1" dirty="0">
                <a:latin typeface="+mj-ea"/>
                <a:ea typeface="+mj-ea"/>
              </a:rPr>
              <a:t>중위연령</a:t>
            </a:r>
            <a:r>
              <a:rPr lang="en-US" altLang="ko-KR" b="1" dirty="0">
                <a:latin typeface="+mj-ea"/>
                <a:ea typeface="+mj-ea"/>
              </a:rPr>
              <a:t>(</a:t>
            </a:r>
            <a:r>
              <a:rPr lang="ko-KR" altLang="en-US" b="1" dirty="0">
                <a:latin typeface="+mj-ea"/>
                <a:ea typeface="+mj-ea"/>
              </a:rPr>
              <a:t>세</a:t>
            </a:r>
            <a:r>
              <a:rPr lang="en-US" altLang="ko-KR" b="1" dirty="0">
                <a:latin typeface="+mj-ea"/>
                <a:ea typeface="+mj-ea"/>
              </a:rPr>
              <a:t>) : (‘10) 38.0 → (’20) 43.8 → (’50</a:t>
            </a:r>
            <a:r>
              <a:rPr lang="en-US" altLang="ko-KR" b="1">
                <a:latin typeface="+mj-ea"/>
                <a:ea typeface="+mj-ea"/>
              </a:rPr>
              <a:t>) </a:t>
            </a:r>
            <a:r>
              <a:rPr lang="en-US" altLang="ko-KR" b="1" smtClean="0">
                <a:latin typeface="+mj-ea"/>
                <a:ea typeface="+mj-ea"/>
              </a:rPr>
              <a:t>56.7</a:t>
            </a:r>
          </a:p>
          <a:p>
            <a:pPr>
              <a:buFont typeface="Wingdings" pitchFamily="2" charset="2"/>
              <a:buChar char="Ø"/>
            </a:pPr>
            <a:endParaRPr lang="en-US" altLang="ko-KR" b="1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b="1" smtClean="0">
                <a:latin typeface="+mn-ea"/>
              </a:rPr>
              <a:t>노동인구 </a:t>
            </a:r>
            <a:r>
              <a:rPr lang="en-US" altLang="ko-KR" b="1" smtClean="0">
                <a:latin typeface="+mn-ea"/>
              </a:rPr>
              <a:t>15</a:t>
            </a:r>
            <a:r>
              <a:rPr lang="ko-KR" altLang="en-US" b="1" smtClean="0">
                <a:latin typeface="+mn-ea"/>
              </a:rPr>
              <a:t>년 </a:t>
            </a:r>
            <a:r>
              <a:rPr lang="en-US" altLang="ko-KR" b="1" smtClean="0">
                <a:latin typeface="+mn-ea"/>
              </a:rPr>
              <a:t>63</a:t>
            </a:r>
            <a:r>
              <a:rPr lang="ko-KR" altLang="en-US" b="1" smtClean="0">
                <a:latin typeface="+mn-ea"/>
              </a:rPr>
              <a:t>만 명</a:t>
            </a:r>
            <a:r>
              <a:rPr lang="en-US" altLang="ko-KR" b="1" smtClean="0">
                <a:latin typeface="+mn-ea"/>
              </a:rPr>
              <a:t>, ’20</a:t>
            </a:r>
            <a:r>
              <a:rPr lang="ko-KR" altLang="en-US" b="1" smtClean="0">
                <a:latin typeface="+mn-ea"/>
              </a:rPr>
              <a:t>년 </a:t>
            </a:r>
            <a:r>
              <a:rPr lang="en-US" altLang="ko-KR" b="1" smtClean="0">
                <a:latin typeface="+mn-ea"/>
              </a:rPr>
              <a:t>152</a:t>
            </a:r>
            <a:r>
              <a:rPr lang="ko-KR" altLang="en-US" b="1" smtClean="0">
                <a:latin typeface="+mn-ea"/>
              </a:rPr>
              <a:t>만 명 부족 전망</a:t>
            </a:r>
            <a:endParaRPr lang="en-US" altLang="ko-KR" b="1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endParaRPr lang="en-US" altLang="ko-KR" b="1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Ø"/>
            </a:pPr>
            <a:endParaRPr lang="en-US" altLang="ko-KR" b="1" smtClean="0">
              <a:latin typeface="돋움" pitchFamily="50" charset="-127"/>
              <a:ea typeface="돋움" pitchFamily="50" charset="-127"/>
            </a:endParaRPr>
          </a:p>
          <a:p>
            <a:endParaRPr lang="ko-KR" altLang="en-US" b="1" smtClean="0"/>
          </a:p>
          <a:p>
            <a:pPr>
              <a:buFont typeface="Wingdings" pitchFamily="2" charset="2"/>
              <a:buChar char="Ø"/>
            </a:pPr>
            <a:endParaRPr lang="ko-KR" altLang="en-US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2710</TotalTime>
  <Words>657</Words>
  <Application>Microsoft Office PowerPoint</Application>
  <PresentationFormat>화면 슬라이드 쇼(4:3)</PresentationFormat>
  <Paragraphs>126</Paragraphs>
  <Slides>33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33</vt:i4>
      </vt:variant>
    </vt:vector>
  </HeadingPairs>
  <TitlesOfParts>
    <vt:vector size="34" baseType="lpstr">
      <vt:lpstr>광장</vt:lpstr>
      <vt:lpstr>저출산 극복을 위한 출산정책의 개선방향 -난임정책사업을 중심으로-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</vt:vector>
  </TitlesOfParts>
  <Company>1971 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저출산 .고령화 인구정책에 대한 이해</dc:title>
  <dc:creator>HSC</dc:creator>
  <cp:lastModifiedBy>HSC</cp:lastModifiedBy>
  <cp:revision>208</cp:revision>
  <dcterms:created xsi:type="dcterms:W3CDTF">2014-10-30T09:50:48Z</dcterms:created>
  <dcterms:modified xsi:type="dcterms:W3CDTF">2014-12-04T11:33:49Z</dcterms:modified>
</cp:coreProperties>
</file>