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2"/>
  </p:notesMasterIdLst>
  <p:sldIdLst>
    <p:sldId id="256" r:id="rId2"/>
    <p:sldId id="264" r:id="rId3"/>
    <p:sldId id="263" r:id="rId4"/>
    <p:sldId id="297" r:id="rId5"/>
    <p:sldId id="296" r:id="rId6"/>
    <p:sldId id="295" r:id="rId7"/>
    <p:sldId id="270" r:id="rId8"/>
    <p:sldId id="257" r:id="rId9"/>
    <p:sldId id="266" r:id="rId10"/>
    <p:sldId id="267" r:id="rId11"/>
    <p:sldId id="268" r:id="rId12"/>
    <p:sldId id="269" r:id="rId13"/>
    <p:sldId id="272" r:id="rId14"/>
    <p:sldId id="265" r:id="rId15"/>
    <p:sldId id="261" r:id="rId16"/>
    <p:sldId id="274" r:id="rId17"/>
    <p:sldId id="262" r:id="rId18"/>
    <p:sldId id="271" r:id="rId19"/>
    <p:sldId id="273" r:id="rId20"/>
    <p:sldId id="275" r:id="rId21"/>
    <p:sldId id="276" r:id="rId22"/>
    <p:sldId id="259" r:id="rId23"/>
    <p:sldId id="258" r:id="rId24"/>
    <p:sldId id="278" r:id="rId25"/>
    <p:sldId id="260" r:id="rId26"/>
    <p:sldId id="277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8" r:id="rId37"/>
    <p:sldId id="291" r:id="rId38"/>
    <p:sldId id="292" r:id="rId39"/>
    <p:sldId id="293" r:id="rId40"/>
    <p:sldId id="294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049" autoAdjust="0"/>
    <p:restoredTop sz="94660"/>
  </p:normalViewPr>
  <p:slideViewPr>
    <p:cSldViewPr>
      <p:cViewPr varScale="1">
        <p:scale>
          <a:sx n="85" d="100"/>
          <a:sy n="85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신고건수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2674</c:v>
                </c:pt>
                <c:pt idx="1">
                  <c:v>3068</c:v>
                </c:pt>
                <c:pt idx="2">
                  <c:v>3441</c:v>
                </c:pt>
                <c:pt idx="3">
                  <c:v>3424</c:v>
                </c:pt>
                <c:pt idx="4">
                  <c:v>3520</c:v>
                </c:pt>
              </c:numCache>
            </c:numRef>
          </c:val>
        </c:ser>
        <c:axId val="107538688"/>
        <c:axId val="119719040"/>
      </c:barChart>
      <c:catAx>
        <c:axId val="1075386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ko-KR"/>
          </a:p>
        </c:txPr>
        <c:crossAx val="119719040"/>
        <c:crosses val="autoZero"/>
        <c:auto val="1"/>
        <c:lblAlgn val="ctr"/>
        <c:lblOffset val="100"/>
      </c:catAx>
      <c:valAx>
        <c:axId val="11971904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ko-KR"/>
          </a:p>
        </c:txPr>
        <c:crossAx val="107538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79691601049983"/>
          <c:y val="0.5145698818897626"/>
          <c:w val="0.21620308398950144"/>
          <c:h val="0.29610999015748074"/>
        </c:manualLayout>
      </c:layout>
      <c:txPr>
        <a:bodyPr/>
        <a:lstStyle/>
        <a:p>
          <a:pPr>
            <a:defRPr baseline="0">
              <a:solidFill>
                <a:schemeClr val="bg1"/>
              </a:solidFill>
            </a:defRPr>
          </a:pPr>
          <a:endParaRPr lang="ko-KR"/>
        </a:p>
      </c:txPr>
    </c:legend>
    <c:plotVisOnly val="1"/>
  </c:chart>
  <c:txPr>
    <a:bodyPr/>
    <a:lstStyle/>
    <a:p>
      <a:pPr>
        <a:defRPr sz="1800"/>
      </a:pPr>
      <a:endParaRPr lang="ko-KR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EB427-E5FF-4334-89E9-B882BD23AB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1B78BD9-D59B-4566-9BDB-F83879AD42B7}">
      <dgm:prSet phldrT="[텍스트]"/>
      <dgm:spPr>
        <a:solidFill>
          <a:schemeClr val="accent1"/>
        </a:solidFill>
      </dgm:spPr>
      <dgm:t>
        <a:bodyPr/>
        <a:lstStyle/>
        <a:p>
          <a:pPr latinLnBrk="1"/>
          <a:r>
            <a:rPr lang="ko-KR" altLang="en-US" dirty="0" smtClean="0">
              <a:solidFill>
                <a:schemeClr val="bg1"/>
              </a:solidFill>
            </a:rPr>
            <a:t>인구구조의 변화 </a:t>
          </a:r>
          <a:endParaRPr lang="ko-KR" altLang="en-US" dirty="0">
            <a:solidFill>
              <a:schemeClr val="bg1"/>
            </a:solidFill>
          </a:endParaRPr>
        </a:p>
      </dgm:t>
    </dgm:pt>
    <dgm:pt modelId="{3EFA9481-8113-4E25-ADBB-F40547507921}" type="parTrans" cxnId="{0F6A2A12-B7E1-4495-8A57-D0AFF2F10405}">
      <dgm:prSet/>
      <dgm:spPr/>
      <dgm:t>
        <a:bodyPr/>
        <a:lstStyle/>
        <a:p>
          <a:pPr latinLnBrk="1"/>
          <a:endParaRPr lang="ko-KR" altLang="en-US"/>
        </a:p>
      </dgm:t>
    </dgm:pt>
    <dgm:pt modelId="{20CCC4C3-2F13-4641-B106-2A2F1D423C52}" type="sibTrans" cxnId="{0F6A2A12-B7E1-4495-8A57-D0AFF2F10405}">
      <dgm:prSet/>
      <dgm:spPr/>
      <dgm:t>
        <a:bodyPr/>
        <a:lstStyle/>
        <a:p>
          <a:pPr latinLnBrk="1"/>
          <a:endParaRPr lang="ko-KR" altLang="en-US"/>
        </a:p>
      </dgm:t>
    </dgm:pt>
    <dgm:pt modelId="{D9D18578-C2A0-4F58-BCDE-D2A7D50134C0}">
      <dgm:prSet phldrT="[텍스트]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dirty="0" smtClean="0"/>
            <a:t>산업별 생산 및 고용 구조의 </a:t>
          </a:r>
          <a:endParaRPr lang="en-US" altLang="ko-KR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dirty="0" smtClean="0"/>
            <a:t>변화를 유발</a:t>
          </a:r>
          <a:endParaRPr lang="ko-KR" altLang="en-US" dirty="0"/>
        </a:p>
      </dgm:t>
    </dgm:pt>
    <dgm:pt modelId="{39D47CC0-8CED-4D27-9B6B-9F055ED43BD7}" type="parTrans" cxnId="{CF6546AB-77EB-4DA0-8C6D-2DC95E54C4A7}">
      <dgm:prSet/>
      <dgm:spPr/>
      <dgm:t>
        <a:bodyPr/>
        <a:lstStyle/>
        <a:p>
          <a:pPr latinLnBrk="1"/>
          <a:endParaRPr lang="ko-KR" altLang="en-US"/>
        </a:p>
      </dgm:t>
    </dgm:pt>
    <dgm:pt modelId="{2274950B-62E7-4B4D-AFDC-9F2EAE9815AA}" type="sibTrans" cxnId="{CF6546AB-77EB-4DA0-8C6D-2DC95E54C4A7}">
      <dgm:prSet/>
      <dgm:spPr/>
      <dgm:t>
        <a:bodyPr/>
        <a:lstStyle/>
        <a:p>
          <a:pPr latinLnBrk="1"/>
          <a:endParaRPr lang="ko-KR" altLang="en-US"/>
        </a:p>
      </dgm:t>
    </dgm:pt>
    <dgm:pt modelId="{62854A11-A4E8-42C1-B225-52F1F5FC624E}">
      <dgm:prSet phldrT="[텍스트]"/>
      <dgm:spPr/>
      <dgm:t>
        <a:bodyPr/>
        <a:lstStyle/>
        <a:p>
          <a:pPr latinLnBrk="1"/>
          <a:r>
            <a:rPr lang="ko-KR" altLang="en-US" dirty="0" smtClean="0"/>
            <a:t>가구구조의 변화</a:t>
          </a:r>
          <a:endParaRPr lang="ko-KR" altLang="en-US" dirty="0"/>
        </a:p>
      </dgm:t>
    </dgm:pt>
    <dgm:pt modelId="{9DEFD156-A279-47DE-B40F-FE0A9CABA260}" type="parTrans" cxnId="{D7885668-0708-4662-AA54-2E54B2D1B67D}">
      <dgm:prSet/>
      <dgm:spPr/>
      <dgm:t>
        <a:bodyPr/>
        <a:lstStyle/>
        <a:p>
          <a:pPr latinLnBrk="1"/>
          <a:endParaRPr lang="ko-KR" altLang="en-US"/>
        </a:p>
      </dgm:t>
    </dgm:pt>
    <dgm:pt modelId="{0E9D2B6B-91D4-45DE-8E3A-27C83FB6D81D}" type="sibTrans" cxnId="{D7885668-0708-4662-AA54-2E54B2D1B67D}">
      <dgm:prSet/>
      <dgm:spPr/>
      <dgm:t>
        <a:bodyPr/>
        <a:lstStyle/>
        <a:p>
          <a:pPr latinLnBrk="1"/>
          <a:endParaRPr lang="ko-KR" altLang="en-US"/>
        </a:p>
      </dgm:t>
    </dgm:pt>
    <dgm:pt modelId="{8C0F8284-168D-4806-9E35-62BAB3F28953}">
      <dgm:prSet phldrT="[텍스트]"/>
      <dgm:spPr/>
      <dgm:t>
        <a:bodyPr/>
        <a:lstStyle/>
        <a:p>
          <a:pPr latinLnBrk="1"/>
          <a:r>
            <a:rPr lang="ko-KR" altLang="en-US" dirty="0" smtClean="0"/>
            <a:t>가계 소비구조의 변화</a:t>
          </a:r>
          <a:endParaRPr lang="ko-KR" altLang="en-US" dirty="0"/>
        </a:p>
      </dgm:t>
    </dgm:pt>
    <dgm:pt modelId="{57CBDCF7-C039-4A09-8F7E-858568CE9115}" type="parTrans" cxnId="{9F341A78-98A8-464D-904F-FC9F9CC0421A}">
      <dgm:prSet/>
      <dgm:spPr/>
      <dgm:t>
        <a:bodyPr/>
        <a:lstStyle/>
        <a:p>
          <a:pPr latinLnBrk="1"/>
          <a:endParaRPr lang="ko-KR" altLang="en-US"/>
        </a:p>
      </dgm:t>
    </dgm:pt>
    <dgm:pt modelId="{5E938105-CB8A-4CBB-93BA-85282E7CC2F2}" type="sibTrans" cxnId="{9F341A78-98A8-464D-904F-FC9F9CC0421A}">
      <dgm:prSet/>
      <dgm:spPr/>
      <dgm:t>
        <a:bodyPr/>
        <a:lstStyle/>
        <a:p>
          <a:pPr latinLnBrk="1"/>
          <a:endParaRPr lang="ko-KR" altLang="en-US"/>
        </a:p>
      </dgm:t>
    </dgm:pt>
    <dgm:pt modelId="{A431D952-B965-4E90-9A98-00497F9A2F4E}" type="pres">
      <dgm:prSet presAssocID="{A10EB427-E5FF-4334-89E9-B882BD23AB21}" presName="Name0" presStyleCnt="0">
        <dgm:presLayoutVars>
          <dgm:dir/>
          <dgm:resizeHandles val="exact"/>
        </dgm:presLayoutVars>
      </dgm:prSet>
      <dgm:spPr/>
    </dgm:pt>
    <dgm:pt modelId="{58F6E1D3-82C7-41E5-AB8B-7679C1494138}" type="pres">
      <dgm:prSet presAssocID="{31B78BD9-D59B-4566-9BDB-F83879AD42B7}" presName="node" presStyleLbl="node1" presStyleIdx="0" presStyleCnt="4" custScaleX="83267" custLinFactNeighborX="-295" custLinFactNeighborY="-61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86BA9DD-2BF8-49B6-A3DD-4648367983B1}" type="pres">
      <dgm:prSet presAssocID="{20CCC4C3-2F13-4641-B106-2A2F1D423C52}" presName="sibTrans" presStyleLbl="sibTrans2D1" presStyleIdx="0" presStyleCnt="3"/>
      <dgm:spPr/>
    </dgm:pt>
    <dgm:pt modelId="{93801580-8481-45F2-A334-474881405757}" type="pres">
      <dgm:prSet presAssocID="{20CCC4C3-2F13-4641-B106-2A2F1D423C52}" presName="connectorText" presStyleLbl="sibTrans2D1" presStyleIdx="0" presStyleCnt="3"/>
      <dgm:spPr/>
    </dgm:pt>
    <dgm:pt modelId="{44DC23B1-807D-455C-9683-24F50E0CEA82}" type="pres">
      <dgm:prSet presAssocID="{62854A11-A4E8-42C1-B225-52F1F5FC624E}" presName="node" presStyleLbl="node1" presStyleIdx="1" presStyleCnt="4" custScaleX="8483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3FA5412-2E4F-4F0E-8A9B-3F167D7343C2}" type="pres">
      <dgm:prSet presAssocID="{0E9D2B6B-91D4-45DE-8E3A-27C83FB6D81D}" presName="sibTrans" presStyleLbl="sibTrans2D1" presStyleIdx="1" presStyleCnt="3"/>
      <dgm:spPr/>
    </dgm:pt>
    <dgm:pt modelId="{964FCC70-022C-442C-8759-DE93369E6C69}" type="pres">
      <dgm:prSet presAssocID="{0E9D2B6B-91D4-45DE-8E3A-27C83FB6D81D}" presName="connectorText" presStyleLbl="sibTrans2D1" presStyleIdx="1" presStyleCnt="3"/>
      <dgm:spPr/>
    </dgm:pt>
    <dgm:pt modelId="{A6E87D93-7B38-4BB1-8B8E-89C3CCB0D84A}" type="pres">
      <dgm:prSet presAssocID="{8C0F8284-168D-4806-9E35-62BAB3F28953}" presName="node" presStyleLbl="node1" presStyleIdx="2" presStyleCnt="4" custScaleX="11419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EDE0FE-6C2B-4ACE-9FB0-4398FAFA1AC5}" type="pres">
      <dgm:prSet presAssocID="{5E938105-CB8A-4CBB-93BA-85282E7CC2F2}" presName="sibTrans" presStyleLbl="sibTrans2D1" presStyleIdx="2" presStyleCnt="3"/>
      <dgm:spPr/>
    </dgm:pt>
    <dgm:pt modelId="{B0B4E735-AF34-4071-8A79-7615087C5E6F}" type="pres">
      <dgm:prSet presAssocID="{5E938105-CB8A-4CBB-93BA-85282E7CC2F2}" presName="connectorText" presStyleLbl="sibTrans2D1" presStyleIdx="2" presStyleCnt="3"/>
      <dgm:spPr/>
    </dgm:pt>
    <dgm:pt modelId="{7BC2CC88-415E-4D0B-BACF-9B2294517AC4}" type="pres">
      <dgm:prSet presAssocID="{D9D18578-C2A0-4F58-BCDE-D2A7D50134C0}" presName="node" presStyleLbl="node1" presStyleIdx="3" presStyleCnt="4" custScaleX="1012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5FC5FD9-7D4B-49FB-90AD-25E0AF8B1FBD}" type="presOf" srcId="{20CCC4C3-2F13-4641-B106-2A2F1D423C52}" destId="{93801580-8481-45F2-A334-474881405757}" srcOrd="1" destOrd="0" presId="urn:microsoft.com/office/officeart/2005/8/layout/process1"/>
    <dgm:cxn modelId="{F592EED3-FF9C-4DF1-B57C-6592F6E28CA4}" type="presOf" srcId="{0E9D2B6B-91D4-45DE-8E3A-27C83FB6D81D}" destId="{964FCC70-022C-442C-8759-DE93369E6C69}" srcOrd="1" destOrd="0" presId="urn:microsoft.com/office/officeart/2005/8/layout/process1"/>
    <dgm:cxn modelId="{37515199-F631-4312-9D58-70F54A7D95CE}" type="presOf" srcId="{20CCC4C3-2F13-4641-B106-2A2F1D423C52}" destId="{C86BA9DD-2BF8-49B6-A3DD-4648367983B1}" srcOrd="0" destOrd="0" presId="urn:microsoft.com/office/officeart/2005/8/layout/process1"/>
    <dgm:cxn modelId="{0F6A2A12-B7E1-4495-8A57-D0AFF2F10405}" srcId="{A10EB427-E5FF-4334-89E9-B882BD23AB21}" destId="{31B78BD9-D59B-4566-9BDB-F83879AD42B7}" srcOrd="0" destOrd="0" parTransId="{3EFA9481-8113-4E25-ADBB-F40547507921}" sibTransId="{20CCC4C3-2F13-4641-B106-2A2F1D423C52}"/>
    <dgm:cxn modelId="{C67BD7DD-9932-40A2-AD7A-3AC14E0DAF5C}" type="presOf" srcId="{31B78BD9-D59B-4566-9BDB-F83879AD42B7}" destId="{58F6E1D3-82C7-41E5-AB8B-7679C1494138}" srcOrd="0" destOrd="0" presId="urn:microsoft.com/office/officeart/2005/8/layout/process1"/>
    <dgm:cxn modelId="{9F341A78-98A8-464D-904F-FC9F9CC0421A}" srcId="{A10EB427-E5FF-4334-89E9-B882BD23AB21}" destId="{8C0F8284-168D-4806-9E35-62BAB3F28953}" srcOrd="2" destOrd="0" parTransId="{57CBDCF7-C039-4A09-8F7E-858568CE9115}" sibTransId="{5E938105-CB8A-4CBB-93BA-85282E7CC2F2}"/>
    <dgm:cxn modelId="{2C916BF0-A539-4BE3-9A55-65A650D0666E}" type="presOf" srcId="{D9D18578-C2A0-4F58-BCDE-D2A7D50134C0}" destId="{7BC2CC88-415E-4D0B-BACF-9B2294517AC4}" srcOrd="0" destOrd="0" presId="urn:microsoft.com/office/officeart/2005/8/layout/process1"/>
    <dgm:cxn modelId="{D7885668-0708-4662-AA54-2E54B2D1B67D}" srcId="{A10EB427-E5FF-4334-89E9-B882BD23AB21}" destId="{62854A11-A4E8-42C1-B225-52F1F5FC624E}" srcOrd="1" destOrd="0" parTransId="{9DEFD156-A279-47DE-B40F-FE0A9CABA260}" sibTransId="{0E9D2B6B-91D4-45DE-8E3A-27C83FB6D81D}"/>
    <dgm:cxn modelId="{2264EDA2-FE06-4004-B0ED-4D1F6EAA0432}" type="presOf" srcId="{5E938105-CB8A-4CBB-93BA-85282E7CC2F2}" destId="{B0B4E735-AF34-4071-8A79-7615087C5E6F}" srcOrd="1" destOrd="0" presId="urn:microsoft.com/office/officeart/2005/8/layout/process1"/>
    <dgm:cxn modelId="{368A5C40-F664-4444-940A-C3C979070E70}" type="presOf" srcId="{62854A11-A4E8-42C1-B225-52F1F5FC624E}" destId="{44DC23B1-807D-455C-9683-24F50E0CEA82}" srcOrd="0" destOrd="0" presId="urn:microsoft.com/office/officeart/2005/8/layout/process1"/>
    <dgm:cxn modelId="{CF6546AB-77EB-4DA0-8C6D-2DC95E54C4A7}" srcId="{A10EB427-E5FF-4334-89E9-B882BD23AB21}" destId="{D9D18578-C2A0-4F58-BCDE-D2A7D50134C0}" srcOrd="3" destOrd="0" parTransId="{39D47CC0-8CED-4D27-9B6B-9F055ED43BD7}" sibTransId="{2274950B-62E7-4B4D-AFDC-9F2EAE9815AA}"/>
    <dgm:cxn modelId="{06260F62-2CC3-451E-8A82-ACF1CD17D103}" type="presOf" srcId="{5E938105-CB8A-4CBB-93BA-85282E7CC2F2}" destId="{AAEDE0FE-6C2B-4ACE-9FB0-4398FAFA1AC5}" srcOrd="0" destOrd="0" presId="urn:microsoft.com/office/officeart/2005/8/layout/process1"/>
    <dgm:cxn modelId="{8FF6BAEE-AFA6-48E4-8BC7-700B5B18ACD5}" type="presOf" srcId="{8C0F8284-168D-4806-9E35-62BAB3F28953}" destId="{A6E87D93-7B38-4BB1-8B8E-89C3CCB0D84A}" srcOrd="0" destOrd="0" presId="urn:microsoft.com/office/officeart/2005/8/layout/process1"/>
    <dgm:cxn modelId="{34720CC5-4428-4D0C-B2DD-1AC8BA0EACD9}" type="presOf" srcId="{0E9D2B6B-91D4-45DE-8E3A-27C83FB6D81D}" destId="{53FA5412-2E4F-4F0E-8A9B-3F167D7343C2}" srcOrd="0" destOrd="0" presId="urn:microsoft.com/office/officeart/2005/8/layout/process1"/>
    <dgm:cxn modelId="{0B75E80E-63F8-4D2A-B28A-270C2AF92744}" type="presOf" srcId="{A10EB427-E5FF-4334-89E9-B882BD23AB21}" destId="{A431D952-B965-4E90-9A98-00497F9A2F4E}" srcOrd="0" destOrd="0" presId="urn:microsoft.com/office/officeart/2005/8/layout/process1"/>
    <dgm:cxn modelId="{30DE9B3A-3FCA-41E1-BF99-6F927557441F}" type="presParOf" srcId="{A431D952-B965-4E90-9A98-00497F9A2F4E}" destId="{58F6E1D3-82C7-41E5-AB8B-7679C1494138}" srcOrd="0" destOrd="0" presId="urn:microsoft.com/office/officeart/2005/8/layout/process1"/>
    <dgm:cxn modelId="{877FA0AB-C480-48C7-8033-DDCD93ADB70E}" type="presParOf" srcId="{A431D952-B965-4E90-9A98-00497F9A2F4E}" destId="{C86BA9DD-2BF8-49B6-A3DD-4648367983B1}" srcOrd="1" destOrd="0" presId="urn:microsoft.com/office/officeart/2005/8/layout/process1"/>
    <dgm:cxn modelId="{9986BB0C-BBD0-438A-9035-39EDC9F09A46}" type="presParOf" srcId="{C86BA9DD-2BF8-49B6-A3DD-4648367983B1}" destId="{93801580-8481-45F2-A334-474881405757}" srcOrd="0" destOrd="0" presId="urn:microsoft.com/office/officeart/2005/8/layout/process1"/>
    <dgm:cxn modelId="{B5C7A702-B5D1-4ADE-8E5E-B7766B5B8E35}" type="presParOf" srcId="{A431D952-B965-4E90-9A98-00497F9A2F4E}" destId="{44DC23B1-807D-455C-9683-24F50E0CEA82}" srcOrd="2" destOrd="0" presId="urn:microsoft.com/office/officeart/2005/8/layout/process1"/>
    <dgm:cxn modelId="{17B23EC7-EF6E-4B77-9280-DDA26F3496D4}" type="presParOf" srcId="{A431D952-B965-4E90-9A98-00497F9A2F4E}" destId="{53FA5412-2E4F-4F0E-8A9B-3F167D7343C2}" srcOrd="3" destOrd="0" presId="urn:microsoft.com/office/officeart/2005/8/layout/process1"/>
    <dgm:cxn modelId="{820AB0A3-F91B-4554-94E5-D060FC3B36A0}" type="presParOf" srcId="{53FA5412-2E4F-4F0E-8A9B-3F167D7343C2}" destId="{964FCC70-022C-442C-8759-DE93369E6C69}" srcOrd="0" destOrd="0" presId="urn:microsoft.com/office/officeart/2005/8/layout/process1"/>
    <dgm:cxn modelId="{18AFAAF1-6C57-42D1-8A2D-83171EA1FE90}" type="presParOf" srcId="{A431D952-B965-4E90-9A98-00497F9A2F4E}" destId="{A6E87D93-7B38-4BB1-8B8E-89C3CCB0D84A}" srcOrd="4" destOrd="0" presId="urn:microsoft.com/office/officeart/2005/8/layout/process1"/>
    <dgm:cxn modelId="{0EDDFB0E-D485-4D3D-9AED-BCDAED7FFD86}" type="presParOf" srcId="{A431D952-B965-4E90-9A98-00497F9A2F4E}" destId="{AAEDE0FE-6C2B-4ACE-9FB0-4398FAFA1AC5}" srcOrd="5" destOrd="0" presId="urn:microsoft.com/office/officeart/2005/8/layout/process1"/>
    <dgm:cxn modelId="{63A8295F-642A-4AEF-8ECA-0358736465A2}" type="presParOf" srcId="{AAEDE0FE-6C2B-4ACE-9FB0-4398FAFA1AC5}" destId="{B0B4E735-AF34-4071-8A79-7615087C5E6F}" srcOrd="0" destOrd="0" presId="urn:microsoft.com/office/officeart/2005/8/layout/process1"/>
    <dgm:cxn modelId="{513B9BFD-532A-43E6-B1E8-188819B8829F}" type="presParOf" srcId="{A431D952-B965-4E90-9A98-00497F9A2F4E}" destId="{7BC2CC88-415E-4D0B-BACF-9B2294517AC4}" srcOrd="6" destOrd="0" presId="urn:microsoft.com/office/officeart/2005/8/layout/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0.25843</cdr:x>
      <cdr:y>0.15398</cdr:y>
    </cdr:from>
    <cdr:to>
      <cdr:x>0.37079</cdr:x>
      <cdr:y>0.25567</cdr:y>
    </cdr:to>
    <cdr:sp macro="" textlink="">
      <cdr:nvSpPr>
        <cdr:cNvPr id="2" name="TextBox 16"/>
        <cdr:cNvSpPr txBox="1"/>
      </cdr:nvSpPr>
      <cdr:spPr>
        <a:xfrm xmlns:a="http://schemas.openxmlformats.org/drawingml/2006/main">
          <a:off x="1656184" y="792088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3068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0.39326</cdr:x>
      <cdr:y>0.06999</cdr:y>
    </cdr:from>
    <cdr:to>
      <cdr:x>0.50562</cdr:x>
      <cdr:y>0.17168</cdr:y>
    </cdr:to>
    <cdr:sp macro="" textlink="">
      <cdr:nvSpPr>
        <cdr:cNvPr id="3" name="TextBox 16"/>
        <cdr:cNvSpPr txBox="1"/>
      </cdr:nvSpPr>
      <cdr:spPr>
        <a:xfrm xmlns:a="http://schemas.openxmlformats.org/drawingml/2006/main">
          <a:off x="2520280" y="360040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3441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0.51685</cdr:x>
      <cdr:y>0.06999</cdr:y>
    </cdr:from>
    <cdr:to>
      <cdr:x>0.62921</cdr:x>
      <cdr:y>0.17168</cdr:y>
    </cdr:to>
    <cdr:sp macro="" textlink="">
      <cdr:nvSpPr>
        <cdr:cNvPr id="4" name="TextBox 16"/>
        <cdr:cNvSpPr txBox="1"/>
      </cdr:nvSpPr>
      <cdr:spPr>
        <a:xfrm xmlns:a="http://schemas.openxmlformats.org/drawingml/2006/main">
          <a:off x="3312368" y="360040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3424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0.65169</cdr:x>
      <cdr:y>0.05599</cdr:y>
    </cdr:from>
    <cdr:to>
      <cdr:x>0.76404</cdr:x>
      <cdr:y>0.15768</cdr:y>
    </cdr:to>
    <cdr:sp macro="" textlink="">
      <cdr:nvSpPr>
        <cdr:cNvPr id="5" name="TextBox 16"/>
        <cdr:cNvSpPr txBox="1"/>
      </cdr:nvSpPr>
      <cdr:spPr>
        <a:xfrm xmlns:a="http://schemas.openxmlformats.org/drawingml/2006/main">
          <a:off x="4176464" y="288032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3520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CBA03-B3BD-4970-AD51-12728532EC14}" type="datetimeFigureOut">
              <a:rPr lang="ko-KR" altLang="en-US" smtClean="0"/>
              <a:t>2014-11-02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BEEA6-F4F4-43F7-A2E2-C8ACBEB10F1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20</a:t>
            </a:fld>
            <a:endParaRPr 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32</a:t>
            </a:fld>
            <a:endParaRPr 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33</a:t>
            </a:fld>
            <a:endParaRPr 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34</a:t>
            </a:fld>
            <a:endParaRPr 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35</a:t>
            </a:fld>
            <a:endParaRPr 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37</a:t>
            </a:fld>
            <a:endParaRPr 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38</a:t>
            </a:fld>
            <a:endParaRPr 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39</a:t>
            </a:fld>
            <a:endParaRPr 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21</a:t>
            </a:fld>
            <a:endParaRPr 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24</a:t>
            </a:fld>
            <a:endParaRPr 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26</a:t>
            </a:fld>
            <a:endParaRPr 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27</a:t>
            </a:fld>
            <a:endParaRPr 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28</a:t>
            </a:fld>
            <a:endParaRPr 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29</a:t>
            </a:fld>
            <a:endParaRPr 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30</a:t>
            </a:fld>
            <a:endParaRPr 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31</a:t>
            </a:fld>
            <a:endParaRPr 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A50936-A4B4-4041-823F-85061F6F1158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0AE2C1-20C1-49E5-8634-29386E9DE5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hyperlink" Target="http://www.ytn.co.kr/_ln/0103_201406131640543830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ytn.co.kr/_ln/0103_20140304135652314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____2.xls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w.go.kr/front_new/jb/sjb070201vw.jsp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49340;&#49457;\Desktop\%5b3&#53444;%5d&#54624;&#49688;&#51080;&#50612;&#50836;-&#46041;&#50689;&#49345;.avi" TargetMode="Externa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-p8Zj0sTGr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jtbc.joins.com/article/article.aspx?news_id=NB10594955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57158" y="2357430"/>
            <a:ext cx="8786842" cy="108205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j-ea"/>
              </a:rPr>
              <a:t>저출산</a:t>
            </a:r>
            <a:r>
              <a:rPr lang="en-US" altLang="ko-KR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j-ea"/>
              </a:rPr>
              <a:t>·</a:t>
            </a:r>
            <a:r>
              <a:rPr lang="ko-KR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j-ea"/>
              </a:rPr>
              <a:t>고령화 인구정책에 </a:t>
            </a:r>
            <a:r>
              <a:rPr lang="ko-KR" altLang="en-US" sz="40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j-ea"/>
              </a:rPr>
              <a:t>대한 이해</a:t>
            </a:r>
            <a:endParaRPr lang="ko-KR" altLang="en-US" sz="40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14348" y="3571876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-100</a:t>
            </a:r>
            <a:r>
              <a:rPr lang="ko-KR" alt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세</a:t>
            </a:r>
            <a:r>
              <a:rPr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!..</a:t>
            </a:r>
            <a:r>
              <a:rPr lang="ko-KR" alt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  축복</a:t>
            </a:r>
            <a:r>
              <a:rPr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?</a:t>
            </a:r>
            <a:r>
              <a:rPr lang="ko-KR" alt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 재앙</a:t>
            </a:r>
            <a:r>
              <a:rPr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?-</a:t>
            </a:r>
            <a:endParaRPr lang="ko-KR" alt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3071813"/>
            <a:ext cx="9144000" cy="4143375"/>
          </a:xfrm>
          <a:prstGeom prst="rect">
            <a:avLst/>
          </a:prstGeom>
          <a:solidFill>
            <a:schemeClr val="bg1">
              <a:alpha val="3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  <a:defRPr/>
            </a:pP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노동인구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15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63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만 명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, ’20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152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만 명 부족 전망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grpSp>
        <p:nvGrpSpPr>
          <p:cNvPr id="3" name="그룹 22"/>
          <p:cNvGrpSpPr>
            <a:grpSpLocks/>
          </p:cNvGrpSpPr>
          <p:nvPr/>
        </p:nvGrpSpPr>
        <p:grpSpPr bwMode="auto">
          <a:xfrm>
            <a:off x="179388" y="1349375"/>
            <a:ext cx="3367087" cy="1671638"/>
            <a:chOff x="472289" y="1348769"/>
            <a:chExt cx="3074157" cy="1672185"/>
          </a:xfrm>
        </p:grpSpPr>
        <p:sp>
          <p:nvSpPr>
            <p:cNvPr id="4" name="갈매기형 수장 3"/>
            <p:cNvSpPr/>
            <p:nvPr/>
          </p:nvSpPr>
          <p:spPr>
            <a:xfrm>
              <a:off x="472289" y="1424994"/>
              <a:ext cx="2781380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5" name="갈매기형 수장 4"/>
            <p:cNvSpPr/>
            <p:nvPr/>
          </p:nvSpPr>
          <p:spPr>
            <a:xfrm>
              <a:off x="618677" y="1424994"/>
              <a:ext cx="2781381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갈매기형 수장 5"/>
            <p:cNvSpPr/>
            <p:nvPr/>
          </p:nvSpPr>
          <p:spPr>
            <a:xfrm>
              <a:off x="765066" y="1348769"/>
              <a:ext cx="2781380" cy="1595960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79599" y="1653669"/>
              <a:ext cx="2114661" cy="11370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Shortage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노동력부족</a:t>
              </a:r>
            </a:p>
          </p:txBody>
        </p:sp>
      </p:grpSp>
      <p:grpSp>
        <p:nvGrpSpPr>
          <p:cNvPr id="8" name="그룹 23"/>
          <p:cNvGrpSpPr>
            <a:grpSpLocks/>
          </p:cNvGrpSpPr>
          <p:nvPr/>
        </p:nvGrpSpPr>
        <p:grpSpPr bwMode="auto">
          <a:xfrm>
            <a:off x="2960688" y="1273175"/>
            <a:ext cx="3267075" cy="1671638"/>
            <a:chOff x="2960892" y="1272760"/>
            <a:chExt cx="3074157" cy="1672186"/>
          </a:xfrm>
        </p:grpSpPr>
        <p:sp>
          <p:nvSpPr>
            <p:cNvPr id="9" name="갈매기형 수장 8"/>
            <p:cNvSpPr/>
            <p:nvPr/>
          </p:nvSpPr>
          <p:spPr>
            <a:xfrm>
              <a:off x="2960892" y="1348985"/>
              <a:ext cx="2781380" cy="1595961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" name="갈매기형 수장 9"/>
            <p:cNvSpPr/>
            <p:nvPr/>
          </p:nvSpPr>
          <p:spPr>
            <a:xfrm>
              <a:off x="3107280" y="1348985"/>
              <a:ext cx="2781380" cy="1595961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" name="갈매기형 수장 10"/>
            <p:cNvSpPr/>
            <p:nvPr/>
          </p:nvSpPr>
          <p:spPr>
            <a:xfrm>
              <a:off x="3253669" y="1272760"/>
              <a:ext cx="2781380" cy="1595961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94246" y="1577660"/>
              <a:ext cx="2294415" cy="11370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Shrinkage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생산성 저하</a:t>
              </a:r>
            </a:p>
          </p:txBody>
        </p:sp>
      </p:grpSp>
      <p:grpSp>
        <p:nvGrpSpPr>
          <p:cNvPr id="13" name="그룹 24"/>
          <p:cNvGrpSpPr>
            <a:grpSpLocks/>
          </p:cNvGrpSpPr>
          <p:nvPr/>
        </p:nvGrpSpPr>
        <p:grpSpPr bwMode="auto">
          <a:xfrm>
            <a:off x="5584825" y="1235075"/>
            <a:ext cx="3806825" cy="1671638"/>
            <a:chOff x="5522690" y="1196752"/>
            <a:chExt cx="3547635" cy="1672185"/>
          </a:xfrm>
        </p:grpSpPr>
        <p:sp>
          <p:nvSpPr>
            <p:cNvPr id="14" name="갈매기형 수장 13"/>
            <p:cNvSpPr/>
            <p:nvPr/>
          </p:nvSpPr>
          <p:spPr>
            <a:xfrm>
              <a:off x="5522690" y="1272977"/>
              <a:ext cx="2781298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5669152" y="1272977"/>
              <a:ext cx="2781298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갈매기형 수장 15"/>
            <p:cNvSpPr/>
            <p:nvPr/>
          </p:nvSpPr>
          <p:spPr>
            <a:xfrm>
              <a:off x="5815614" y="1196752"/>
              <a:ext cx="2781298" cy="1595960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74190" y="1558820"/>
              <a:ext cx="3296135" cy="11370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Struggle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세대간 일자리 경합</a:t>
              </a:r>
            </a:p>
          </p:txBody>
        </p:sp>
      </p:grpSp>
      <p:sp>
        <p:nvSpPr>
          <p:cNvPr id="18" name="직사각형 16"/>
          <p:cNvSpPr>
            <a:spLocks noChangeArrowheads="1"/>
          </p:cNvSpPr>
          <p:nvPr/>
        </p:nvSpPr>
        <p:spPr bwMode="auto">
          <a:xfrm>
            <a:off x="0" y="3214686"/>
            <a:ext cx="8072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 dirty="0"/>
              <a:t>삼성경제연구소</a:t>
            </a:r>
            <a:r>
              <a:rPr lang="en-US" altLang="ko-KR" b="1" dirty="0"/>
              <a:t>(2011.8.4) </a:t>
            </a:r>
            <a:r>
              <a:rPr lang="ko-KR" altLang="en-US" b="1" dirty="0"/>
              <a:t>자료 고령화에 따른 노동시장 ‘</a:t>
            </a:r>
            <a:r>
              <a:rPr lang="en-US" altLang="ko-KR" b="1" dirty="0"/>
              <a:t>3S’</a:t>
            </a:r>
            <a:r>
              <a:rPr lang="ko-KR" altLang="en-US" b="1" dirty="0"/>
              <a:t>현상</a:t>
            </a:r>
          </a:p>
          <a:p>
            <a:pPr>
              <a:buFont typeface="Wingdings" pitchFamily="2" charset="2"/>
              <a:buChar char="Ø"/>
            </a:pPr>
            <a:endParaRPr lang="en-US" altLang="ko-KR" sz="2800" b="1" dirty="0"/>
          </a:p>
        </p:txBody>
      </p:sp>
      <p:sp>
        <p:nvSpPr>
          <p:cNvPr id="19" name="직사각형 20"/>
          <p:cNvSpPr>
            <a:spLocks noChangeArrowheads="1"/>
          </p:cNvSpPr>
          <p:nvPr/>
        </p:nvSpPr>
        <p:spPr bwMode="auto">
          <a:xfrm>
            <a:off x="0" y="4000500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>
                <a:latin typeface="돋움" pitchFamily="50" charset="-127"/>
                <a:ea typeface="돋움" pitchFamily="50" charset="-127"/>
              </a:rPr>
              <a:t> 전체인구의 중위연령</a:t>
            </a:r>
            <a:r>
              <a:rPr lang="en-US" altLang="ko-KR" b="1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b="1">
                <a:latin typeface="돋움" pitchFamily="50" charset="-127"/>
                <a:ea typeface="돋움" pitchFamily="50" charset="-127"/>
              </a:rPr>
              <a:t>세</a:t>
            </a:r>
            <a:r>
              <a:rPr lang="en-US" altLang="ko-KR" b="1">
                <a:latin typeface="돋움" pitchFamily="50" charset="-127"/>
                <a:ea typeface="돋움" pitchFamily="50" charset="-127"/>
              </a:rPr>
              <a:t>) : (‘10) 38.0 → (’20) 43.8 → (’50) 56.7</a:t>
            </a:r>
            <a:endParaRPr lang="ko-KR" altLang="en-US" b="1"/>
          </a:p>
        </p:txBody>
      </p:sp>
      <p:sp>
        <p:nvSpPr>
          <p:cNvPr id="20" name="직사각형 18"/>
          <p:cNvSpPr>
            <a:spLocks noChangeArrowheads="1"/>
          </p:cNvSpPr>
          <p:nvPr/>
        </p:nvSpPr>
        <p:spPr bwMode="auto">
          <a:xfrm>
            <a:off x="0" y="4500563"/>
            <a:ext cx="9501188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pPr>
              <a:buFont typeface="Wingdings" pitchFamily="2" charset="2"/>
              <a:buChar char="Ø"/>
            </a:pPr>
            <a:r>
              <a:rPr lang="ko-KR" altLang="en-US" b="1" dirty="0"/>
              <a:t> 특히</a:t>
            </a:r>
            <a:r>
              <a:rPr lang="en-US" altLang="ko-KR" b="1" dirty="0"/>
              <a:t>, </a:t>
            </a:r>
            <a:r>
              <a:rPr lang="ko-KR" altLang="en-US" b="1" dirty="0"/>
              <a:t>세대 간   일자리 경합으로  우리나라의  미풍양속인  孝 문화가 </a:t>
            </a:r>
            <a:r>
              <a:rPr lang="en-US" altLang="ko-KR" b="1" dirty="0"/>
              <a:t> </a:t>
            </a:r>
            <a:r>
              <a:rPr lang="ko-KR" altLang="en-US" b="1" dirty="0"/>
              <a:t>무너짐</a:t>
            </a:r>
            <a:endParaRPr lang="en-US" altLang="ko-KR" b="1" dirty="0"/>
          </a:p>
          <a:p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00680576" descr="EMB000008ec23d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14313" y="5143500"/>
            <a:ext cx="8715375" cy="646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잠재성장률은 ’</a:t>
            </a:r>
            <a:r>
              <a:rPr lang="en-US" altLang="ko-KR" b="1">
                <a:solidFill>
                  <a:srgbClr val="FF0000"/>
                </a:solidFill>
              </a:rPr>
              <a:t>00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4.6%</a:t>
            </a:r>
            <a:r>
              <a:rPr lang="ko-KR" altLang="en-US" b="1">
                <a:solidFill>
                  <a:srgbClr val="FF0000"/>
                </a:solidFill>
              </a:rPr>
              <a:t>에서 ’</a:t>
            </a:r>
            <a:r>
              <a:rPr lang="en-US" altLang="ko-KR" b="1">
                <a:solidFill>
                  <a:srgbClr val="FF0000"/>
                </a:solidFill>
              </a:rPr>
              <a:t>20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3.7, ’40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1.4%</a:t>
            </a:r>
            <a:r>
              <a:rPr lang="ko-KR" altLang="en-US" b="1">
                <a:solidFill>
                  <a:srgbClr val="FF0000"/>
                </a:solidFill>
              </a:rPr>
              <a:t>로  하락  전망</a:t>
            </a:r>
            <a:endParaRPr lang="en-US" altLang="ko-KR" b="1">
              <a:solidFill>
                <a:srgbClr val="FF0000"/>
              </a:solidFill>
            </a:endParaRPr>
          </a:p>
          <a:p>
            <a:pPr algn="ctr"/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KDI, </a:t>
            </a:r>
            <a:r>
              <a:rPr lang="ko-KR" altLang="en-US" sz="1600" b="1">
                <a:latin typeface="바탕" pitchFamily="18" charset="-127"/>
                <a:ea typeface="바탕" pitchFamily="18" charset="-127"/>
                <a:cs typeface="굴림" charset="-127"/>
              </a:rPr>
              <a:t>고령사회의 장기 거시경제변수 전망</a:t>
            </a:r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, '07.10</a:t>
            </a:r>
            <a:endParaRPr lang="en-US" altLang="ko-KR" sz="1600" b="1">
              <a:ea typeface="바탕" pitchFamily="18" charset="-127"/>
              <a:cs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x101092728" descr="EMB000008ec23e0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3810" name="_x101409744" descr="EMB000008ec23e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857892"/>
          </a:xfrm>
        </p:spPr>
      </p:pic>
      <p:sp>
        <p:nvSpPr>
          <p:cNvPr id="1783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000" smtClean="0"/>
              <a:t>한국여성정책연구원</a:t>
            </a:r>
            <a:r>
              <a:rPr lang="en-US" altLang="ko-KR" sz="2000" smtClean="0"/>
              <a:t>(KWDI)</a:t>
            </a:r>
            <a:r>
              <a:rPr lang="ko-KR" altLang="en-US" sz="2400" b="0" smtClean="0"/>
              <a:t> </a:t>
            </a:r>
            <a:r>
              <a:rPr lang="ko-KR" altLang="en-US" sz="2800" smtClean="0"/>
              <a:t>저출산 의식 조사 </a:t>
            </a:r>
            <a:r>
              <a:rPr lang="en-US" altLang="ko-KR" sz="2200" smtClean="0"/>
              <a:t>(2011)</a:t>
            </a:r>
            <a:endParaRPr lang="ko-KR" alt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923925"/>
            <a:ext cx="85248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1581150"/>
            <a:ext cx="67151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619672" y="5301208"/>
            <a:ext cx="61926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mtClean="0"/>
              <a:t>출산력에 영향을 미치는 요인들</a:t>
            </a:r>
            <a:r>
              <a:rPr lang="en-US" altLang="ko-KR" sz="1200" smtClean="0"/>
              <a:t>(</a:t>
            </a:r>
            <a:r>
              <a:rPr lang="ko-KR" altLang="en-US" sz="1200" smtClean="0"/>
              <a:t>김태헌 외</a:t>
            </a:r>
            <a:r>
              <a:rPr lang="en-US" altLang="ko-KR" sz="1200" smtClean="0"/>
              <a:t>, 2011: 63)</a:t>
            </a:r>
            <a:endParaRPr lang="ko-KR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857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ctr" eaLnBrk="1" hangingPunct="1"/>
            <a:r>
              <a:rPr lang="ko-KR" altLang="ko-KR" sz="3600" smtClean="0"/>
              <a:t>결혼 및 출산동향조사</a:t>
            </a:r>
            <a:r>
              <a:rPr lang="en-US" altLang="ko-KR" sz="3600" smtClean="0"/>
              <a:t>, </a:t>
            </a:r>
            <a:r>
              <a:rPr lang="ko-KR" altLang="ko-KR" sz="2800" smtClean="0"/>
              <a:t>보사연</a:t>
            </a:r>
            <a:r>
              <a:rPr lang="en-US" altLang="ko-KR" sz="2800" smtClean="0"/>
              <a:t>, </a:t>
            </a:r>
            <a:r>
              <a:rPr lang="ko-KR" altLang="ko-KR" sz="2800" smtClean="0"/>
              <a:t>’</a:t>
            </a:r>
            <a:r>
              <a:rPr lang="en-US" altLang="ko-KR" sz="2800" smtClean="0"/>
              <a:t>05, </a:t>
            </a:r>
            <a:r>
              <a:rPr lang="ko-KR" altLang="ko-KR" sz="2800" smtClean="0"/>
              <a:t>’</a:t>
            </a:r>
            <a:r>
              <a:rPr lang="en-US" altLang="ko-KR" sz="2800" smtClean="0"/>
              <a:t>09</a:t>
            </a:r>
            <a:endParaRPr lang="ko-KR" altLang="en-US" sz="2800" smtClean="0"/>
          </a:p>
        </p:txBody>
      </p:sp>
      <p:pic>
        <p:nvPicPr>
          <p:cNvPr id="1785858" name="_x101408224" descr="EMB000008ec23dc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25538"/>
            <a:ext cx="3744912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5859" name="_x101407824" descr="EMB000008ec23d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125538"/>
            <a:ext cx="3744913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5860" name="TextBox 4"/>
          <p:cNvSpPr txBox="1">
            <a:spLocks noChangeArrowheads="1"/>
          </p:cNvSpPr>
          <p:nvPr/>
        </p:nvSpPr>
        <p:spPr bwMode="auto">
          <a:xfrm>
            <a:off x="571500" y="5572125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b="1"/>
              <a:t>&lt;“</a:t>
            </a:r>
            <a:r>
              <a:rPr lang="ko-KR" altLang="en-US" sz="1800" b="1"/>
              <a:t>결혼 하겠다</a:t>
            </a:r>
            <a:r>
              <a:rPr lang="en-US" altLang="ko-KR" sz="1800" b="1"/>
              <a:t>”&gt;                                      &lt;</a:t>
            </a:r>
            <a:r>
              <a:rPr lang="ko-KR" altLang="en-US" sz="1800" b="1"/>
              <a:t>자녀를 반드시 가지고 싶다</a:t>
            </a:r>
            <a:r>
              <a:rPr lang="en-US" altLang="ko-KR" sz="1800" b="1"/>
              <a:t>”&gt;</a:t>
            </a:r>
            <a:endParaRPr lang="ko-KR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1790700"/>
            <a:ext cx="75057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7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ctr" eaLnBrk="1" hangingPunct="1"/>
            <a:r>
              <a:rPr lang="ko-KR" altLang="en-US" sz="3200" dirty="0" err="1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이구</a:t>
            </a:r>
            <a:r>
              <a:rPr lang="ko-KR" altLang="en-US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 백</a:t>
            </a:r>
            <a:r>
              <a:rPr lang="en-US" altLang="ko-KR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dirty="0" err="1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삼초땡</a:t>
            </a:r>
            <a:r>
              <a:rPr lang="en-US" altLang="ko-KR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삼팔선</a:t>
            </a:r>
            <a:r>
              <a:rPr lang="en-US" altLang="ko-KR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삼포시대</a:t>
            </a:r>
            <a:endParaRPr lang="en-US" altLang="ko-KR" sz="3200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834188" y="4457700"/>
            <a:ext cx="647700" cy="1157288"/>
            <a:chOff x="469" y="2494"/>
            <a:chExt cx="829" cy="1495"/>
          </a:xfrm>
        </p:grpSpPr>
        <p:pic>
          <p:nvPicPr>
            <p:cNvPr id="1782834" name="Picture 5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5" name="Picture 6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6" name="Picture 7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930775" y="1663700"/>
            <a:ext cx="722313" cy="1289050"/>
            <a:chOff x="469" y="2494"/>
            <a:chExt cx="829" cy="1495"/>
          </a:xfrm>
        </p:grpSpPr>
        <p:pic>
          <p:nvPicPr>
            <p:cNvPr id="1782831" name="Picture 9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2" name="Picture 10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3" name="Picture 11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2788" name="Line 12"/>
          <p:cNvSpPr>
            <a:spLocks noChangeShapeType="1"/>
          </p:cNvSpPr>
          <p:nvPr/>
        </p:nvSpPr>
        <p:spPr bwMode="auto">
          <a:xfrm>
            <a:off x="2443163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82789" name="Line 13"/>
          <p:cNvSpPr>
            <a:spLocks noChangeShapeType="1"/>
          </p:cNvSpPr>
          <p:nvPr/>
        </p:nvSpPr>
        <p:spPr bwMode="auto">
          <a:xfrm>
            <a:off x="4554538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82790" name="Line 14"/>
          <p:cNvSpPr>
            <a:spLocks noChangeShapeType="1"/>
          </p:cNvSpPr>
          <p:nvPr/>
        </p:nvSpPr>
        <p:spPr bwMode="auto">
          <a:xfrm>
            <a:off x="6657975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055688" y="1758950"/>
            <a:ext cx="708025" cy="1346200"/>
            <a:chOff x="469" y="2494"/>
            <a:chExt cx="829" cy="1495"/>
          </a:xfrm>
        </p:grpSpPr>
        <p:pic>
          <p:nvPicPr>
            <p:cNvPr id="1782828" name="Picture 16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9" name="Picture 17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0" name="Picture 18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957513" y="4454525"/>
            <a:ext cx="774700" cy="1381125"/>
            <a:chOff x="469" y="2494"/>
            <a:chExt cx="829" cy="1495"/>
          </a:xfrm>
        </p:grpSpPr>
        <p:pic>
          <p:nvPicPr>
            <p:cNvPr id="1782825" name="Picture 20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6" name="Picture 21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7" name="Picture 22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3460750" y="4478338"/>
            <a:ext cx="855663" cy="1525587"/>
            <a:chOff x="469" y="2494"/>
            <a:chExt cx="829" cy="1495"/>
          </a:xfrm>
        </p:grpSpPr>
        <p:pic>
          <p:nvPicPr>
            <p:cNvPr id="1782822" name="Picture 24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3" name="Picture 25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4" name="Picture 26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5357813" y="1728788"/>
            <a:ext cx="776287" cy="1381125"/>
            <a:chOff x="469" y="2494"/>
            <a:chExt cx="829" cy="1495"/>
          </a:xfrm>
        </p:grpSpPr>
        <p:pic>
          <p:nvPicPr>
            <p:cNvPr id="1782819" name="Picture 28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0" name="Picture 29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1" name="Picture 30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838825" y="1784350"/>
            <a:ext cx="855663" cy="1524000"/>
            <a:chOff x="469" y="2494"/>
            <a:chExt cx="829" cy="1495"/>
          </a:xfrm>
        </p:grpSpPr>
        <p:pic>
          <p:nvPicPr>
            <p:cNvPr id="1782816" name="Picture 32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7" name="Picture 33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8" name="Picture 34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35"/>
          <p:cNvGrpSpPr>
            <a:grpSpLocks/>
          </p:cNvGrpSpPr>
          <p:nvPr/>
        </p:nvGrpSpPr>
        <p:grpSpPr bwMode="auto">
          <a:xfrm>
            <a:off x="7200900" y="4506913"/>
            <a:ext cx="722313" cy="1289050"/>
            <a:chOff x="469" y="2494"/>
            <a:chExt cx="829" cy="1495"/>
          </a:xfrm>
        </p:grpSpPr>
        <p:pic>
          <p:nvPicPr>
            <p:cNvPr id="1782813" name="Picture 36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4" name="Picture 37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5" name="Picture 38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39"/>
          <p:cNvGrpSpPr>
            <a:grpSpLocks/>
          </p:cNvGrpSpPr>
          <p:nvPr/>
        </p:nvGrpSpPr>
        <p:grpSpPr bwMode="auto">
          <a:xfrm>
            <a:off x="7627938" y="4573588"/>
            <a:ext cx="774700" cy="1381125"/>
            <a:chOff x="469" y="2494"/>
            <a:chExt cx="829" cy="1495"/>
          </a:xfrm>
        </p:grpSpPr>
        <p:pic>
          <p:nvPicPr>
            <p:cNvPr id="1782810" name="Picture 40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1" name="Picture 41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2" name="Picture 42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8108950" y="4627563"/>
            <a:ext cx="855663" cy="1525587"/>
            <a:chOff x="469" y="2494"/>
            <a:chExt cx="829" cy="1495"/>
          </a:xfrm>
        </p:grpSpPr>
        <p:pic>
          <p:nvPicPr>
            <p:cNvPr id="1782807" name="Picture 44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08" name="Picture 45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09" name="Picture 46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83407" name="AutoShape 47"/>
          <p:cNvSpPr>
            <a:spLocks noChangeArrowheads="1"/>
          </p:cNvSpPr>
          <p:nvPr/>
        </p:nvSpPr>
        <p:spPr bwMode="auto">
          <a:xfrm>
            <a:off x="417513" y="3308350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B0C73D"/>
              </a:gs>
              <a:gs pos="100000">
                <a:srgbClr val="244D1F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1782800" name="Text Box 54"/>
          <p:cNvSpPr txBox="1">
            <a:spLocks noChangeArrowheads="1"/>
          </p:cNvSpPr>
          <p:nvPr/>
        </p:nvSpPr>
        <p:spPr bwMode="auto">
          <a:xfrm>
            <a:off x="500063" y="4071938"/>
            <a:ext cx="16859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400" b="1"/>
              <a:t>워킹 푸어</a:t>
            </a:r>
            <a:r>
              <a:rPr lang="en-US" altLang="ko-KR" sz="2400" b="1"/>
              <a:t>.</a:t>
            </a:r>
          </a:p>
          <a:p>
            <a:endParaRPr lang="en-US" altLang="ko-KR" sz="1000"/>
          </a:p>
        </p:txBody>
      </p:sp>
      <p:sp>
        <p:nvSpPr>
          <p:cNvPr id="783415" name="AutoShape 55"/>
          <p:cNvSpPr>
            <a:spLocks noChangeArrowheads="1"/>
          </p:cNvSpPr>
          <p:nvPr/>
        </p:nvSpPr>
        <p:spPr bwMode="auto">
          <a:xfrm>
            <a:off x="2500313" y="2000250"/>
            <a:ext cx="1831975" cy="2211388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0A32F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400" b="1" dirty="0"/>
              <a:t>허니문 </a:t>
            </a:r>
            <a:r>
              <a:rPr lang="ko-KR" altLang="en-US" sz="2400" b="1" dirty="0" err="1"/>
              <a:t>푸어</a:t>
            </a:r>
            <a:endParaRPr lang="ko-KR" altLang="en-US" sz="2400" b="1" dirty="0"/>
          </a:p>
        </p:txBody>
      </p:sp>
      <p:sp>
        <p:nvSpPr>
          <p:cNvPr id="1782802" name="Text Box 62"/>
          <p:cNvSpPr txBox="1">
            <a:spLocks noChangeArrowheads="1"/>
          </p:cNvSpPr>
          <p:nvPr/>
        </p:nvSpPr>
        <p:spPr bwMode="auto">
          <a:xfrm>
            <a:off x="2643188" y="2143125"/>
            <a:ext cx="168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endParaRPr lang="ko-KR" altLang="en-US" sz="1800"/>
          </a:p>
          <a:p>
            <a:endParaRPr lang="en-US" altLang="ko-KR" sz="1800"/>
          </a:p>
        </p:txBody>
      </p:sp>
      <p:sp>
        <p:nvSpPr>
          <p:cNvPr id="783425" name="AutoShape 65"/>
          <p:cNvSpPr>
            <a:spLocks noChangeArrowheads="1"/>
          </p:cNvSpPr>
          <p:nvPr/>
        </p:nvSpPr>
        <p:spPr bwMode="auto">
          <a:xfrm>
            <a:off x="4643438" y="3214688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3421D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783434" name="AutoShape 74"/>
          <p:cNvSpPr>
            <a:spLocks noChangeArrowheads="1"/>
          </p:cNvSpPr>
          <p:nvPr/>
        </p:nvSpPr>
        <p:spPr bwMode="auto">
          <a:xfrm>
            <a:off x="6786563" y="2000250"/>
            <a:ext cx="1831975" cy="2211388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D5D5D5"/>
              </a:gs>
              <a:gs pos="100000">
                <a:schemeClr val="bg2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1782805" name="Text Box 81"/>
          <p:cNvSpPr txBox="1">
            <a:spLocks noChangeArrowheads="1"/>
          </p:cNvSpPr>
          <p:nvPr/>
        </p:nvSpPr>
        <p:spPr bwMode="auto">
          <a:xfrm>
            <a:off x="6858000" y="2143125"/>
            <a:ext cx="185737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ko-KR" b="1"/>
          </a:p>
          <a:p>
            <a:pPr algn="ctr"/>
            <a:endParaRPr lang="en-US" altLang="ko-KR" b="1"/>
          </a:p>
          <a:p>
            <a:r>
              <a:rPr lang="ko-KR" altLang="en-US" sz="2400" b="1"/>
              <a:t>하우스 푸어</a:t>
            </a:r>
          </a:p>
          <a:p>
            <a:endParaRPr lang="en-US" altLang="ko-KR" sz="1800"/>
          </a:p>
        </p:txBody>
      </p:sp>
      <p:sp>
        <p:nvSpPr>
          <p:cNvPr id="54" name="AutoShape 65"/>
          <p:cNvSpPr>
            <a:spLocks noChangeArrowheads="1"/>
          </p:cNvSpPr>
          <p:nvPr/>
        </p:nvSpPr>
        <p:spPr bwMode="auto">
          <a:xfrm>
            <a:off x="4714875" y="3214688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3421D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b="1" dirty="0"/>
              <a:t>베이비 </a:t>
            </a:r>
            <a:r>
              <a:rPr lang="ko-KR" altLang="en-US" sz="2400" b="1" dirty="0" err="1"/>
              <a:t>푸어</a:t>
            </a:r>
            <a:endParaRPr lang="ko-KR" alt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833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/>
            <a:r>
              <a:rPr lang="ko-KR" altLang="ko-KR" sz="2400" smtClean="0"/>
              <a:t>저출산고령화 관련</a:t>
            </a:r>
            <a:r>
              <a:rPr lang="en-US" altLang="ko-KR" sz="2400" smtClean="0"/>
              <a:t> </a:t>
            </a:r>
            <a:r>
              <a:rPr lang="ko-KR" altLang="en-US" sz="2400" smtClean="0"/>
              <a:t>심각성</a:t>
            </a:r>
            <a:r>
              <a:rPr lang="en-US" altLang="ko-KR" sz="2400" smtClean="0"/>
              <a:t>,  </a:t>
            </a:r>
            <a:r>
              <a:rPr lang="ko-KR" altLang="en-US" sz="2400" smtClean="0"/>
              <a:t>본인 연관성 </a:t>
            </a:r>
            <a:r>
              <a:rPr lang="ko-KR" altLang="ko-KR" sz="2400" smtClean="0"/>
              <a:t>국민인식도 조사</a:t>
            </a:r>
            <a:r>
              <a:rPr lang="en-US" altLang="ko-KR" sz="2400" smtClean="0"/>
              <a:t> </a:t>
            </a:r>
            <a:r>
              <a:rPr lang="ko-KR" altLang="ko-KR" sz="2400" smtClean="0"/>
              <a:t>’</a:t>
            </a:r>
            <a:r>
              <a:rPr lang="en-US" altLang="ko-KR" sz="2000" smtClean="0"/>
              <a:t>08</a:t>
            </a:r>
            <a:endParaRPr lang="ko-KR" altLang="en-US" sz="2000" smtClean="0"/>
          </a:p>
        </p:txBody>
      </p:sp>
      <p:pic>
        <p:nvPicPr>
          <p:cNvPr id="1784834" name="_x101403984" descr="EMB000008ec23da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928688"/>
            <a:ext cx="403225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4835" name="_x101403584" descr="EMB000008ec23d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2825" y="928688"/>
            <a:ext cx="43211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4836" name="TextBox 4"/>
          <p:cNvSpPr txBox="1">
            <a:spLocks noChangeArrowheads="1"/>
          </p:cNvSpPr>
          <p:nvPr/>
        </p:nvSpPr>
        <p:spPr bwMode="auto">
          <a:xfrm>
            <a:off x="642938" y="5286375"/>
            <a:ext cx="828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b="1"/>
              <a:t>&lt;</a:t>
            </a:r>
            <a:r>
              <a:rPr lang="ko-KR" altLang="en-US" sz="1800" b="1"/>
              <a:t>심각성</a:t>
            </a:r>
            <a:r>
              <a:rPr lang="en-US" altLang="ko-KR" sz="1800" b="1"/>
              <a:t>: “</a:t>
            </a:r>
            <a:r>
              <a:rPr lang="ko-KR" altLang="en-US" sz="1800" b="1"/>
              <a:t>매우 심각</a:t>
            </a:r>
            <a:r>
              <a:rPr lang="en-US" altLang="ko-KR" sz="1800" b="1"/>
              <a:t>”&gt;                         &lt;</a:t>
            </a:r>
            <a:r>
              <a:rPr lang="ko-KR" altLang="en-US" sz="1800" b="1"/>
              <a:t>본인 연관성</a:t>
            </a:r>
            <a:r>
              <a:rPr lang="en-US" altLang="ko-KR" sz="1800" b="1"/>
              <a:t>: “</a:t>
            </a:r>
            <a:r>
              <a:rPr lang="ko-KR" altLang="en-US" sz="1800" b="1"/>
              <a:t>상당히 영향</a:t>
            </a:r>
            <a:r>
              <a:rPr lang="en-US" altLang="ko-KR" sz="1800" b="1"/>
              <a:t>”&gt;</a:t>
            </a:r>
            <a:endParaRPr lang="ko-KR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 l="20000" t="37500" r="21406" b="15000"/>
          <a:stretch>
            <a:fillRect/>
          </a:stretch>
        </p:blipFill>
        <p:spPr bwMode="auto">
          <a:xfrm>
            <a:off x="214282" y="142852"/>
            <a:ext cx="8786874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평균수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8604"/>
            <a:ext cx="9144000" cy="478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65세 이상 노령인구 증가추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00108"/>
            <a:ext cx="9144000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2142" y="1916832"/>
            <a:ext cx="7359711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2123728" y="134076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2000" smtClean="0"/>
              <a:t>국가별 고령화 속도 추이 전망</a:t>
            </a:r>
            <a:endParaRPr lang="ko-KR" altLang="en-US" sz="2000"/>
          </a:p>
        </p:txBody>
      </p:sp>
      <p:sp>
        <p:nvSpPr>
          <p:cNvPr id="6" name="직사각형 5"/>
          <p:cNvSpPr/>
          <p:nvPr/>
        </p:nvSpPr>
        <p:spPr>
          <a:xfrm>
            <a:off x="1619672" y="530120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smtClean="0"/>
              <a:t>자료</a:t>
            </a:r>
            <a:r>
              <a:rPr lang="en-US" altLang="ko-KR" sz="1100" smtClean="0"/>
              <a:t>: </a:t>
            </a:r>
            <a:r>
              <a:rPr lang="ko-KR" altLang="en-US" sz="1100" smtClean="0"/>
              <a:t>통계청</a:t>
            </a:r>
            <a:r>
              <a:rPr lang="en-US" altLang="ko-KR" sz="1100" smtClean="0"/>
              <a:t>(2006). “</a:t>
            </a:r>
            <a:r>
              <a:rPr lang="ko-KR" altLang="en-US" sz="1100" smtClean="0"/>
              <a:t>장래인구추계결과”</a:t>
            </a:r>
            <a:r>
              <a:rPr lang="en-US" altLang="ko-KR" sz="1100" smtClean="0"/>
              <a:t>.; UN, Population Database.</a:t>
            </a:r>
            <a:endParaRPr lang="ko-KR" altLang="en-US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8606082" cy="502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043608" y="5805264"/>
            <a:ext cx="3350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mtClean="0"/>
              <a:t>자료</a:t>
            </a:r>
            <a:r>
              <a:rPr lang="en-US" altLang="ko-KR" smtClean="0"/>
              <a:t>: </a:t>
            </a:r>
            <a:r>
              <a:rPr lang="ko-KR" altLang="en-US" smtClean="0"/>
              <a:t>통계청</a:t>
            </a:r>
            <a:r>
              <a:rPr lang="en-US" altLang="ko-KR" smtClean="0"/>
              <a:t>, </a:t>
            </a:r>
            <a:r>
              <a:rPr lang="ko-KR" altLang="en-US" smtClean="0"/>
              <a:t>사회조사</a:t>
            </a:r>
            <a:r>
              <a:rPr lang="en-US" altLang="ko-KR" smtClean="0"/>
              <a:t>, </a:t>
            </a:r>
            <a:r>
              <a:rPr lang="ko-KR" altLang="en-US" smtClean="0"/>
              <a:t>각년도</a:t>
            </a:r>
            <a:r>
              <a:rPr lang="en-US" altLang="ko-KR" smtClean="0"/>
              <a:t>.</a:t>
            </a: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99592" y="692696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mtClean="0"/>
              <a:t>부모 부양에 대한 견해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" name="그림 5" descr="노인들이겪는어려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14422"/>
            <a:ext cx="9144000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0475" t="38639" r="38051" b="30281"/>
          <a:stretch>
            <a:fillRect/>
          </a:stretch>
        </p:blipFill>
        <p:spPr bwMode="auto">
          <a:xfrm>
            <a:off x="1115616" y="1052736"/>
            <a:ext cx="72261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8662" y="2786058"/>
            <a:ext cx="7344816" cy="76944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100</a:t>
            </a:r>
            <a:r>
              <a:rPr lang="ko-KR" altLang="en-US" sz="4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세 시대</a:t>
            </a:r>
            <a:endParaRPr lang="ko-KR" altLang="en-US" sz="4400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5" name="그림 4" descr="노인보디빌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642918"/>
            <a:ext cx="3960440" cy="4714884"/>
          </a:xfrm>
          <a:prstGeom prst="rect">
            <a:avLst/>
          </a:prstGeom>
        </p:spPr>
      </p:pic>
      <p:pic>
        <p:nvPicPr>
          <p:cNvPr id="49154" name="Picture 2" descr="http://img.sbs.co.kr/sbscnbc/upload/2014/09/16/100004523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214290"/>
            <a:ext cx="5214942" cy="3310716"/>
          </a:xfrm>
          <a:prstGeom prst="rect">
            <a:avLst/>
          </a:prstGeom>
          <a:noFill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3214686"/>
            <a:ext cx="60293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 descr="http://www.yeongnam.com/Photo/2014/10/02/L20141002.010060722250001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1214422"/>
            <a:ext cx="6477000" cy="433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" name="그림 5" descr="노인문제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85794"/>
            <a:ext cx="9144000" cy="49292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24" y="0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문제</a:t>
            </a:r>
            <a:endParaRPr lang="ko-KR" altLang="en-US" sz="3600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332657"/>
            <a:ext cx="4392488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인권</a:t>
            </a:r>
          </a:p>
          <a:p>
            <a:pPr algn="ctr"/>
            <a:r>
              <a:rPr lang="ko-KR" altLang="en-US" sz="2400" smtClean="0">
                <a:solidFill>
                  <a:schemeClr val="bg1"/>
                </a:solidFill>
                <a:latin typeface="헤움또박또박132" pitchFamily="18" charset="-127"/>
                <a:ea typeface="헤움또박또박132" pitchFamily="18" charset="-127"/>
              </a:rPr>
              <a:t>노인이 인간다운 노후생활을 영위할 수 있는 권리</a:t>
            </a:r>
            <a:r>
              <a:rPr lang="en-US" altLang="ko-KR" sz="2400" smtClean="0">
                <a:solidFill>
                  <a:schemeClr val="bg1"/>
                </a:solidFill>
                <a:latin typeface="헤움또박또박132" pitchFamily="18" charset="-127"/>
                <a:ea typeface="헤움또박또박132" pitchFamily="18" charset="-127"/>
              </a:rPr>
              <a:t>!</a:t>
            </a:r>
            <a:endParaRPr lang="ko-KR" altLang="en-US" sz="360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5" name="내용 개체 틀 5" descr="K-2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428868"/>
            <a:ext cx="3744417" cy="29523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85918" y="57150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hlinkClick r:id="rId4"/>
              </a:rPr>
              <a:t>관련 뉴스기사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0" name="그림 9" descr="학대유형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24536" y="332656"/>
            <a:ext cx="4139952" cy="6336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독거노인</a:t>
            </a:r>
          </a:p>
        </p:txBody>
      </p:sp>
      <p:pic>
        <p:nvPicPr>
          <p:cNvPr id="12" name="그림 11" descr="독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382" y="1916832"/>
            <a:ext cx="7192018" cy="3024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75656" y="558924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solidFill>
                  <a:schemeClr val="bg1"/>
                </a:solidFill>
                <a:hlinkClick r:id="rId4"/>
              </a:rPr>
              <a:t>관련 뉴스기사</a:t>
            </a:r>
            <a:endParaRPr lang="ko-KR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340769"/>
            <a:ext cx="7772400" cy="417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69674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학대 신고 건수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616530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graphicFrame>
        <p:nvGraphicFramePr>
          <p:cNvPr id="15" name="차트 14"/>
          <p:cNvGraphicFramePr/>
          <p:nvPr/>
        </p:nvGraphicFramePr>
        <p:xfrm>
          <a:off x="1331640" y="1196752"/>
          <a:ext cx="6408712" cy="514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195736" y="2420888"/>
            <a:ext cx="947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2674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정부 예산 대비노인복지지출 추이</a:t>
            </a:r>
            <a:endParaRPr lang="ko-KR" altLang="en-US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616530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mtClean="0"/>
              <a:t>http://www.ytn.co.kr/_ln/0103_201406131640543830</a:t>
            </a:r>
            <a:endParaRPr lang="ko-KR" altLang="en-US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14414" y="1071546"/>
          <a:ext cx="6696744" cy="4544714"/>
        </p:xfrm>
        <a:graphic>
          <a:graphicData uri="http://schemas.openxmlformats.org/presentationml/2006/ole">
            <p:oleObj spid="_x0000_s3074" name="워크시트" r:id="rId4" imgW="4581525" imgH="2752725" progId="Excel.Sheet.12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85852" y="5715016"/>
            <a:ext cx="63367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보건복지부 소관 일반회계 및 특별회계 사회복지 전체예산에서 노인복지예산이 차지하는 비중은 </a:t>
            </a:r>
            <a:endParaRPr lang="en-US" altLang="ko-KR" dirty="0" smtClean="0">
              <a:solidFill>
                <a:schemeClr val="bg1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2013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년 </a:t>
            </a:r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22.51%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에서 </a:t>
            </a:r>
            <a:r>
              <a:rPr lang="en-US" altLang="ko-KR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2014</a:t>
            </a:r>
            <a:r>
              <a:rPr lang="ko-KR" altLang="en-US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년 </a:t>
            </a:r>
            <a:r>
              <a:rPr lang="en-US" altLang="ko-KR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28.39%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로 소폭 증가함</a:t>
            </a:r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. </a:t>
            </a:r>
            <a:endParaRPr lang="en-US" altLang="ko-KR" dirty="0">
              <a:solidFill>
                <a:schemeClr val="bg1"/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7848872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노후 소득보장과 생활안정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기초연금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)</a:t>
            </a:r>
            <a:endParaRPr lang="ko-KR" altLang="en-US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13" name="그림 12" descr="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1000108"/>
            <a:ext cx="5665832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0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치매에 대한 국가적 대응강화</a:t>
            </a:r>
          </a:p>
        </p:txBody>
      </p:sp>
      <p:pic>
        <p:nvPicPr>
          <p:cNvPr id="5" name="그림 4" descr="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642918"/>
            <a:ext cx="792961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0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돌봄과 일자리</a:t>
            </a:r>
          </a:p>
        </p:txBody>
      </p:sp>
      <p:pic>
        <p:nvPicPr>
          <p:cNvPr id="6" name="그림 5" descr="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857232"/>
            <a:ext cx="3672408" cy="5040560"/>
          </a:xfrm>
          <a:prstGeom prst="rect">
            <a:avLst/>
          </a:prstGeom>
        </p:spPr>
      </p:pic>
      <p:pic>
        <p:nvPicPr>
          <p:cNvPr id="7" name="그림 6" descr="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857232"/>
            <a:ext cx="4174754" cy="552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0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치매 지원</a:t>
            </a:r>
          </a:p>
        </p:txBody>
      </p:sp>
      <p:pic>
        <p:nvPicPr>
          <p:cNvPr id="9" name="그림 8" descr="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2918"/>
            <a:ext cx="9144000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71604" y="5286388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hlinkClick r:id="rId3"/>
              </a:rPr>
              <a:t>http://</a:t>
            </a:r>
            <a:r>
              <a:rPr lang="en-US" altLang="ko-KR" dirty="0" smtClean="0">
                <a:hlinkClick r:id="rId3"/>
              </a:rPr>
              <a:t>www.mw.go.kr/front_new/jb/sjb070201vw.jsp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[3탄]할수있어요-동영상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14414" y="500042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고령 일자리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1000108"/>
            <a:ext cx="69847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400" dirty="0" err="1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맥도날드</a:t>
            </a: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맥 마스터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미국 항공기 개발 회사 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온 콜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일본 자동차 회사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스킬드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 파트너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400" dirty="0" err="1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스미토모</a:t>
            </a: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마스터스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한국토지주택공사 </a:t>
            </a:r>
            <a:endParaRPr lang="en-US" altLang="ko-KR" sz="2400" dirty="0" smtClean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  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취약 가구 돌봄 서비스와 단지 환경 정비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CJ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실버종합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 물류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삼성전자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세미콘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 러브하우스</a:t>
            </a:r>
            <a:endParaRPr lang="en-US" altLang="ko-KR" sz="2400" dirty="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국립현대미술관</a:t>
            </a:r>
            <a:r>
              <a:rPr lang="en-US" altLang="ko-KR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dirty="0" err="1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탑골미술관</a:t>
            </a:r>
            <a:r>
              <a:rPr lang="en-US" altLang="ko-KR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아트선재센터 </a:t>
            </a:r>
            <a:endParaRPr lang="en-US" altLang="ko-KR" sz="2400" dirty="0" smtClean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 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실버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도슨트</a:t>
            </a:r>
            <a:r>
              <a:rPr lang="en-US" altLang="ko-KR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dirty="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문화관광 </a:t>
            </a:r>
            <a:r>
              <a:rPr lang="ko-KR" altLang="en-US" sz="2400" dirty="0" err="1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해설사</a:t>
            </a:r>
            <a:endParaRPr lang="ko-KR" alt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실버타운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485939"/>
            <a:ext cx="71287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일본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국가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특별양호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노인홈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’,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민간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유료 노</a:t>
            </a:r>
            <a:r>
              <a:rPr altLang="en-US" sz="22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인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홈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독일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독립적인 생활이 가능한 노인 시설과 가사를 보조해 줄 필요가 있는 노인을 위한 시설</a:t>
            </a:r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미국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버지니아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플로리다 등의 남동부 지역과 서부 캘리포니아에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타운이 집중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.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플로리다주의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선 시티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는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은퇴자의 도시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한국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타운 시설이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23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개 정도 운영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대부분 수도권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시니어 비즈니스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컨버전스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4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algn="just"/>
            <a:r>
              <a:rPr lang="en-US" altLang="ko-KR" sz="1600" b="1" dirty="0" smtClean="0">
                <a:solidFill>
                  <a:schemeClr val="bg1"/>
                </a:solidFill>
              </a:rPr>
              <a:t>※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시니어 비즈니스 </a:t>
            </a:r>
            <a:r>
              <a:rPr lang="ko-KR" altLang="en-US" sz="16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컨버전스란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호텔 수준의 주거 환경과 커뮤니티는 물론 의료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요양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여가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장례 등 다양한 복합문화를 제공하는 시니어 전용 종합 서비스다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.</a:t>
            </a:r>
            <a:endParaRPr lang="ko-KR" altLang="en-US" sz="1600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32656"/>
            <a:ext cx="734481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100</a:t>
            </a:r>
            <a:r>
              <a:rPr lang="ko-KR" altLang="en-US" sz="360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세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축복받는 노후가 되려면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00" y="1500174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일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건강 관리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죽음 </a:t>
            </a:r>
            <a:r>
              <a:rPr lang="en-US" altLang="ko-KR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Well-dying</a:t>
            </a: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에</a:t>
            </a:r>
            <a:r>
              <a:rPr lang="en-US" altLang="ko-KR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대한 준비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취미 </a:t>
            </a:r>
            <a:r>
              <a:rPr lang="en-US" altLang="ko-KR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&amp; </a:t>
            </a: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여가활용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가족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친구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긍정적인 </a:t>
            </a:r>
            <a:r>
              <a:rPr lang="ko-KR" altLang="en-US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생각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altLang="ko-KR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  <a:hlinkClick r:id="rId3"/>
              </a:rPr>
              <a:t>http://youtu.be/-</a:t>
            </a:r>
            <a:r>
              <a:rPr lang="en-US" altLang="ko-KR" sz="3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  <a:hlinkClick r:id="rId3"/>
              </a:rPr>
              <a:t>p8Zj0sTGr8</a:t>
            </a:r>
            <a:endParaRPr lang="en-US" altLang="ko-KR" sz="36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28604"/>
            <a:ext cx="5715040" cy="5719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857192" y="6211669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hlinkClick r:id="rId3"/>
              </a:rPr>
              <a:t>http://</a:t>
            </a:r>
            <a:r>
              <a:rPr lang="en-US" altLang="ko-KR" dirty="0" smtClean="0">
                <a:hlinkClick r:id="rId3"/>
              </a:rPr>
              <a:t>news.jtbc.joins.com/article/article.aspx?news_id=NB10594955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428660" y="500042"/>
            <a:ext cx="9286940" cy="3826685"/>
          </a:xfrm>
          <a:noFill/>
        </p:spPr>
        <p:txBody>
          <a:bodyPr/>
          <a:lstStyle/>
          <a:p>
            <a:pPr algn="l"/>
            <a:r>
              <a:rPr lang="en-US" altLang="en-US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“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복지는 우리의 작은 사랑과 관심에서 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시</a:t>
            </a:r>
            <a:r>
              <a:rPr lang="ko-KR" altLang="en-US" cap="none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작됩니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다</a:t>
            </a:r>
            <a:r>
              <a:rPr lang="en-US" altLang="ko-KR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!</a:t>
            </a:r>
            <a:r>
              <a:rPr lang="en-US" altLang="ko-KR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/>
            </a:r>
            <a:br>
              <a:rPr lang="en-US" altLang="ko-KR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ko-KR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/>
            </a:r>
            <a:br>
              <a:rPr lang="en-US" altLang="ko-KR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ko-KR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   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우리의 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관심과 참여가 대한민국을 </a:t>
            </a:r>
            <a:r>
              <a:rPr lang="en-US" altLang="en-US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/>
            </a:r>
            <a:br>
              <a:rPr lang="en-US" altLang="en-US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en-US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                         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선진복지국가로 </a:t>
            </a:r>
            <a:r>
              <a:rPr altLang="en-US" cap="none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만듭니다</a:t>
            </a:r>
            <a:r>
              <a:rPr lang="en-US" altLang="ko-KR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안상수2006굵은" pitchFamily="18" charset="-127"/>
                <a:ea typeface="안상수2006굵은" pitchFamily="18" charset="-127"/>
              </a:rPr>
              <a:t>.”</a:t>
            </a:r>
            <a:endParaRPr altLang="en-US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4714884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altLang="en-US" sz="2800" smtClean="0">
                <a:solidFill>
                  <a:schemeClr val="bg2">
                    <a:lumMod val="60000"/>
                    <a:lumOff val="40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사단법인</a:t>
            </a:r>
            <a:r>
              <a:rPr altLang="en-US" sz="4000" smtClean="0">
                <a:solidFill>
                  <a:schemeClr val="bg2">
                    <a:lumMod val="60000"/>
                    <a:lumOff val="40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  선진복지사회연구회</a:t>
            </a:r>
            <a:endParaRPr lang="en-US" altLang="en-US" sz="4000" dirty="0" smtClean="0">
              <a:solidFill>
                <a:schemeClr val="bg2">
                  <a:lumMod val="60000"/>
                  <a:lumOff val="40000"/>
                </a:schemeClr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algn="ctr"/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www.sswkorea.org</a:t>
            </a:r>
            <a:endParaRPr lang="ko-KR" altLang="en-US" sz="4000" dirty="0">
              <a:solidFill>
                <a:schemeClr val="bg2">
                  <a:lumMod val="60000"/>
                  <a:lumOff val="40000"/>
                </a:schemeClr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72683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14752"/>
            <a:ext cx="7715304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2344" t="25833" r="32968" b="39167"/>
          <a:stretch>
            <a:fillRect/>
          </a:stretch>
        </p:blipFill>
        <p:spPr bwMode="auto">
          <a:xfrm>
            <a:off x="928662" y="1214422"/>
            <a:ext cx="692948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01106568" descr="EMB000008ec23e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8786842" cy="492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4"/>
          <p:cNvSpPr>
            <a:spLocks noChangeArrowheads="1"/>
          </p:cNvSpPr>
          <p:nvPr/>
        </p:nvSpPr>
        <p:spPr bwMode="auto">
          <a:xfrm rot="10800000" flipV="1">
            <a:off x="2571736" y="5857892"/>
            <a:ext cx="642937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b="1" dirty="0"/>
              <a:t>OECD, Family Database, 2010.10</a:t>
            </a:r>
            <a:r>
              <a:rPr lang="ko-KR" altLang="ko-KR" sz="1200" b="1" dirty="0"/>
              <a:t>월 검색</a:t>
            </a:r>
            <a:r>
              <a:rPr lang="en-US" altLang="ko-KR" sz="1200" b="1" dirty="0"/>
              <a:t>(</a:t>
            </a:r>
            <a:r>
              <a:rPr lang="ko-KR" altLang="ko-KR" sz="1200" b="1" dirty="0"/>
              <a:t>이삼식 외</a:t>
            </a:r>
            <a:r>
              <a:rPr lang="en-US" altLang="ko-KR" sz="1200" b="1" dirty="0"/>
              <a:t>, 2010</a:t>
            </a:r>
            <a:r>
              <a:rPr lang="ko-KR" altLang="ko-KR" sz="1200" b="1" dirty="0"/>
              <a:t>에서 재인용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214282" y="857232"/>
          <a:ext cx="878684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285750" y="369888"/>
            <a:ext cx="8858250" cy="6488112"/>
            <a:chOff x="571500" y="798513"/>
            <a:chExt cx="8858250" cy="6488112"/>
          </a:xfrm>
        </p:grpSpPr>
        <p:sp>
          <p:nvSpPr>
            <p:cNvPr id="2" name="Freeform 3"/>
            <p:cNvSpPr>
              <a:spLocks/>
            </p:cNvSpPr>
            <p:nvPr/>
          </p:nvSpPr>
          <p:spPr bwMode="auto">
            <a:xfrm rot="-184647">
              <a:off x="1441450" y="931863"/>
              <a:ext cx="4975225" cy="1530350"/>
            </a:xfrm>
            <a:custGeom>
              <a:avLst/>
              <a:gdLst>
                <a:gd name="T0" fmla="*/ 0 w 5046"/>
                <a:gd name="T1" fmla="*/ 2147483647 h 2334"/>
                <a:gd name="T2" fmla="*/ 2147483647 w 5046"/>
                <a:gd name="T3" fmla="*/ 2147483647 h 2334"/>
                <a:gd name="T4" fmla="*/ 2147483647 w 5046"/>
                <a:gd name="T5" fmla="*/ 2147483647 h 2334"/>
                <a:gd name="T6" fmla="*/ 2147483647 w 5046"/>
                <a:gd name="T7" fmla="*/ 2147483647 h 2334"/>
                <a:gd name="T8" fmla="*/ 2147483647 w 5046"/>
                <a:gd name="T9" fmla="*/ 2147483647 h 2334"/>
                <a:gd name="T10" fmla="*/ 2147483647 w 5046"/>
                <a:gd name="T11" fmla="*/ 2147483647 h 2334"/>
                <a:gd name="T12" fmla="*/ 2147483647 w 5046"/>
                <a:gd name="T13" fmla="*/ 2147483647 h 2334"/>
                <a:gd name="T14" fmla="*/ 2147483647 w 5046"/>
                <a:gd name="T15" fmla="*/ 2147483647 h 2334"/>
                <a:gd name="T16" fmla="*/ 2147483647 w 5046"/>
                <a:gd name="T17" fmla="*/ 2147483647 h 2334"/>
                <a:gd name="T18" fmla="*/ 2147483647 w 5046"/>
                <a:gd name="T19" fmla="*/ 2147483647 h 2334"/>
                <a:gd name="T20" fmla="*/ 2147483647 w 5046"/>
                <a:gd name="T21" fmla="*/ 2147483647 h 2334"/>
                <a:gd name="T22" fmla="*/ 2147483647 w 5046"/>
                <a:gd name="T23" fmla="*/ 2147483647 h 2334"/>
                <a:gd name="T24" fmla="*/ 2147483647 w 5046"/>
                <a:gd name="T25" fmla="*/ 2147483647 h 2334"/>
                <a:gd name="T26" fmla="*/ 2147483647 w 5046"/>
                <a:gd name="T27" fmla="*/ 2147483647 h 2334"/>
                <a:gd name="T28" fmla="*/ 2147483647 w 5046"/>
                <a:gd name="T29" fmla="*/ 2147483647 h 2334"/>
                <a:gd name="T30" fmla="*/ 2147483647 w 5046"/>
                <a:gd name="T31" fmla="*/ 2147483647 h 2334"/>
                <a:gd name="T32" fmla="*/ 2147483647 w 5046"/>
                <a:gd name="T33" fmla="*/ 2147483647 h 2334"/>
                <a:gd name="T34" fmla="*/ 2147483647 w 5046"/>
                <a:gd name="T35" fmla="*/ 2147483647 h 2334"/>
                <a:gd name="T36" fmla="*/ 2147483647 w 5046"/>
                <a:gd name="T37" fmla="*/ 2147483647 h 2334"/>
                <a:gd name="T38" fmla="*/ 2147483647 w 5046"/>
                <a:gd name="T39" fmla="*/ 2147483647 h 2334"/>
                <a:gd name="T40" fmla="*/ 2147483647 w 5046"/>
                <a:gd name="T41" fmla="*/ 2147483647 h 2334"/>
                <a:gd name="T42" fmla="*/ 2147483647 w 5046"/>
                <a:gd name="T43" fmla="*/ 2147483647 h 2334"/>
                <a:gd name="T44" fmla="*/ 2147483647 w 5046"/>
                <a:gd name="T45" fmla="*/ 2147483647 h 2334"/>
                <a:gd name="T46" fmla="*/ 2147483647 w 5046"/>
                <a:gd name="T47" fmla="*/ 2147483647 h 2334"/>
                <a:gd name="T48" fmla="*/ 2147483647 w 5046"/>
                <a:gd name="T49" fmla="*/ 2147483647 h 2334"/>
                <a:gd name="T50" fmla="*/ 2147483647 w 5046"/>
                <a:gd name="T51" fmla="*/ 2147483647 h 2334"/>
                <a:gd name="T52" fmla="*/ 2147483647 w 5046"/>
                <a:gd name="T53" fmla="*/ 2147483647 h 2334"/>
                <a:gd name="T54" fmla="*/ 2147483647 w 5046"/>
                <a:gd name="T55" fmla="*/ 2147483647 h 2334"/>
                <a:gd name="T56" fmla="*/ 2147483647 w 5046"/>
                <a:gd name="T57" fmla="*/ 2147483647 h 2334"/>
                <a:gd name="T58" fmla="*/ 2147483647 w 5046"/>
                <a:gd name="T59" fmla="*/ 2147483647 h 2334"/>
                <a:gd name="T60" fmla="*/ 2147483647 w 5046"/>
                <a:gd name="T61" fmla="*/ 2147483647 h 2334"/>
                <a:gd name="T62" fmla="*/ 2147483647 w 5046"/>
                <a:gd name="T63" fmla="*/ 2147483647 h 2334"/>
                <a:gd name="T64" fmla="*/ 2147483647 w 5046"/>
                <a:gd name="T65" fmla="*/ 2147483647 h 2334"/>
                <a:gd name="T66" fmla="*/ 2147483647 w 5046"/>
                <a:gd name="T67" fmla="*/ 2147483647 h 2334"/>
                <a:gd name="T68" fmla="*/ 2147483647 w 5046"/>
                <a:gd name="T69" fmla="*/ 2147483647 h 2334"/>
                <a:gd name="T70" fmla="*/ 2147483647 w 5046"/>
                <a:gd name="T71" fmla="*/ 2147483647 h 2334"/>
                <a:gd name="T72" fmla="*/ 2147483647 w 5046"/>
                <a:gd name="T73" fmla="*/ 2147483647 h 2334"/>
                <a:gd name="T74" fmla="*/ 2147483647 w 5046"/>
                <a:gd name="T75" fmla="*/ 2147483647 h 2334"/>
                <a:gd name="T76" fmla="*/ 2147483647 w 5046"/>
                <a:gd name="T77" fmla="*/ 2147483647 h 2334"/>
                <a:gd name="T78" fmla="*/ 2147483647 w 5046"/>
                <a:gd name="T79" fmla="*/ 2147483647 h 2334"/>
                <a:gd name="T80" fmla="*/ 2147483647 w 5046"/>
                <a:gd name="T81" fmla="*/ 2147483647 h 2334"/>
                <a:gd name="T82" fmla="*/ 2147483647 w 5046"/>
                <a:gd name="T83" fmla="*/ 2147483647 h 2334"/>
                <a:gd name="T84" fmla="*/ 2147483647 w 5046"/>
                <a:gd name="T85" fmla="*/ 2147483647 h 2334"/>
                <a:gd name="T86" fmla="*/ 2147483647 w 5046"/>
                <a:gd name="T87" fmla="*/ 2147483647 h 2334"/>
                <a:gd name="T88" fmla="*/ 2147483647 w 5046"/>
                <a:gd name="T89" fmla="*/ 2147483647 h 2334"/>
                <a:gd name="T90" fmla="*/ 2147483647 w 5046"/>
                <a:gd name="T91" fmla="*/ 2147483647 h 2334"/>
                <a:gd name="T92" fmla="*/ 2147483647 w 5046"/>
                <a:gd name="T93" fmla="*/ 2147483647 h 2334"/>
                <a:gd name="T94" fmla="*/ 2147483647 w 5046"/>
                <a:gd name="T95" fmla="*/ 2147483647 h 2334"/>
                <a:gd name="T96" fmla="*/ 2147483647 w 5046"/>
                <a:gd name="T97" fmla="*/ 2147483647 h 2334"/>
                <a:gd name="T98" fmla="*/ 2147483647 w 5046"/>
                <a:gd name="T99" fmla="*/ 2147483647 h 2334"/>
                <a:gd name="T100" fmla="*/ 2147483647 w 5046"/>
                <a:gd name="T101" fmla="*/ 2147483647 h 2334"/>
                <a:gd name="T102" fmla="*/ 2147483647 w 5046"/>
                <a:gd name="T103" fmla="*/ 2147483647 h 2334"/>
                <a:gd name="T104" fmla="*/ 2147483647 w 5046"/>
                <a:gd name="T105" fmla="*/ 2147483647 h 2334"/>
                <a:gd name="T106" fmla="*/ 2147483647 w 5046"/>
                <a:gd name="T107" fmla="*/ 2147483647 h 2334"/>
                <a:gd name="T108" fmla="*/ 2147483647 w 5046"/>
                <a:gd name="T109" fmla="*/ 2147483647 h 2334"/>
                <a:gd name="T110" fmla="*/ 2147483647 w 5046"/>
                <a:gd name="T111" fmla="*/ 2147483647 h 2334"/>
                <a:gd name="T112" fmla="*/ 2147483647 w 5046"/>
                <a:gd name="T113" fmla="*/ 2147483647 h 2334"/>
                <a:gd name="T114" fmla="*/ 2147483647 w 5046"/>
                <a:gd name="T115" fmla="*/ 2147483647 h 2334"/>
                <a:gd name="T116" fmla="*/ 2147483647 w 5046"/>
                <a:gd name="T117" fmla="*/ 2147483647 h 2334"/>
                <a:gd name="T118" fmla="*/ 2147483647 w 5046"/>
                <a:gd name="T119" fmla="*/ 2147483647 h 2334"/>
                <a:gd name="T120" fmla="*/ 0 w 5046"/>
                <a:gd name="T121" fmla="*/ 2147483647 h 23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046"/>
                <a:gd name="T184" fmla="*/ 0 h 2334"/>
                <a:gd name="T185" fmla="*/ 5046 w 5046"/>
                <a:gd name="T186" fmla="*/ 2334 h 23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046" h="2334">
                  <a:moveTo>
                    <a:pt x="0" y="2334"/>
                  </a:moveTo>
                  <a:lnTo>
                    <a:pt x="0" y="2334"/>
                  </a:lnTo>
                  <a:lnTo>
                    <a:pt x="30" y="2266"/>
                  </a:lnTo>
                  <a:lnTo>
                    <a:pt x="60" y="2198"/>
                  </a:lnTo>
                  <a:lnTo>
                    <a:pt x="94" y="2132"/>
                  </a:lnTo>
                  <a:lnTo>
                    <a:pt x="130" y="2068"/>
                  </a:lnTo>
                  <a:lnTo>
                    <a:pt x="166" y="2004"/>
                  </a:lnTo>
                  <a:lnTo>
                    <a:pt x="206" y="1942"/>
                  </a:lnTo>
                  <a:lnTo>
                    <a:pt x="246" y="1880"/>
                  </a:lnTo>
                  <a:lnTo>
                    <a:pt x="290" y="1820"/>
                  </a:lnTo>
                  <a:lnTo>
                    <a:pt x="334" y="1760"/>
                  </a:lnTo>
                  <a:lnTo>
                    <a:pt x="380" y="1702"/>
                  </a:lnTo>
                  <a:lnTo>
                    <a:pt x="428" y="1646"/>
                  </a:lnTo>
                  <a:lnTo>
                    <a:pt x="478" y="1590"/>
                  </a:lnTo>
                  <a:lnTo>
                    <a:pt x="528" y="1534"/>
                  </a:lnTo>
                  <a:lnTo>
                    <a:pt x="582" y="1480"/>
                  </a:lnTo>
                  <a:lnTo>
                    <a:pt x="636" y="1428"/>
                  </a:lnTo>
                  <a:lnTo>
                    <a:pt x="692" y="1376"/>
                  </a:lnTo>
                  <a:lnTo>
                    <a:pt x="750" y="1326"/>
                  </a:lnTo>
                  <a:lnTo>
                    <a:pt x="808" y="1276"/>
                  </a:lnTo>
                  <a:lnTo>
                    <a:pt x="868" y="1228"/>
                  </a:lnTo>
                  <a:lnTo>
                    <a:pt x="930" y="1180"/>
                  </a:lnTo>
                  <a:lnTo>
                    <a:pt x="994" y="1134"/>
                  </a:lnTo>
                  <a:lnTo>
                    <a:pt x="1058" y="1090"/>
                  </a:lnTo>
                  <a:lnTo>
                    <a:pt x="1126" y="1046"/>
                  </a:lnTo>
                  <a:lnTo>
                    <a:pt x="1192" y="1004"/>
                  </a:lnTo>
                  <a:lnTo>
                    <a:pt x="1262" y="962"/>
                  </a:lnTo>
                  <a:lnTo>
                    <a:pt x="1332" y="922"/>
                  </a:lnTo>
                  <a:lnTo>
                    <a:pt x="1402" y="882"/>
                  </a:lnTo>
                  <a:lnTo>
                    <a:pt x="1474" y="844"/>
                  </a:lnTo>
                  <a:lnTo>
                    <a:pt x="1548" y="808"/>
                  </a:lnTo>
                  <a:lnTo>
                    <a:pt x="1624" y="772"/>
                  </a:lnTo>
                  <a:lnTo>
                    <a:pt x="1698" y="738"/>
                  </a:lnTo>
                  <a:lnTo>
                    <a:pt x="1776" y="704"/>
                  </a:lnTo>
                  <a:lnTo>
                    <a:pt x="1854" y="672"/>
                  </a:lnTo>
                  <a:lnTo>
                    <a:pt x="1932" y="640"/>
                  </a:lnTo>
                  <a:lnTo>
                    <a:pt x="2014" y="610"/>
                  </a:lnTo>
                  <a:lnTo>
                    <a:pt x="2094" y="582"/>
                  </a:lnTo>
                  <a:lnTo>
                    <a:pt x="2176" y="554"/>
                  </a:lnTo>
                  <a:lnTo>
                    <a:pt x="2258" y="526"/>
                  </a:lnTo>
                  <a:lnTo>
                    <a:pt x="2342" y="502"/>
                  </a:lnTo>
                  <a:lnTo>
                    <a:pt x="2428" y="478"/>
                  </a:lnTo>
                  <a:lnTo>
                    <a:pt x="2512" y="454"/>
                  </a:lnTo>
                  <a:lnTo>
                    <a:pt x="2598" y="432"/>
                  </a:lnTo>
                  <a:lnTo>
                    <a:pt x="2686" y="412"/>
                  </a:lnTo>
                  <a:lnTo>
                    <a:pt x="2774" y="392"/>
                  </a:lnTo>
                  <a:lnTo>
                    <a:pt x="2862" y="374"/>
                  </a:lnTo>
                  <a:lnTo>
                    <a:pt x="2952" y="356"/>
                  </a:lnTo>
                  <a:lnTo>
                    <a:pt x="3042" y="340"/>
                  </a:lnTo>
                  <a:lnTo>
                    <a:pt x="3132" y="326"/>
                  </a:lnTo>
                  <a:lnTo>
                    <a:pt x="3222" y="312"/>
                  </a:lnTo>
                  <a:lnTo>
                    <a:pt x="3314" y="300"/>
                  </a:lnTo>
                  <a:lnTo>
                    <a:pt x="3406" y="288"/>
                  </a:lnTo>
                  <a:lnTo>
                    <a:pt x="3498" y="278"/>
                  </a:lnTo>
                  <a:lnTo>
                    <a:pt x="3592" y="270"/>
                  </a:lnTo>
                  <a:lnTo>
                    <a:pt x="3686" y="262"/>
                  </a:lnTo>
                  <a:lnTo>
                    <a:pt x="3780" y="256"/>
                  </a:lnTo>
                  <a:lnTo>
                    <a:pt x="3874" y="250"/>
                  </a:lnTo>
                  <a:lnTo>
                    <a:pt x="3968" y="246"/>
                  </a:lnTo>
                  <a:lnTo>
                    <a:pt x="4064" y="244"/>
                  </a:lnTo>
                  <a:lnTo>
                    <a:pt x="4160" y="242"/>
                  </a:lnTo>
                  <a:lnTo>
                    <a:pt x="4254" y="242"/>
                  </a:lnTo>
                  <a:lnTo>
                    <a:pt x="4350" y="242"/>
                  </a:lnTo>
                  <a:lnTo>
                    <a:pt x="4446" y="244"/>
                  </a:lnTo>
                  <a:lnTo>
                    <a:pt x="4542" y="248"/>
                  </a:lnTo>
                  <a:lnTo>
                    <a:pt x="4640" y="252"/>
                  </a:lnTo>
                  <a:lnTo>
                    <a:pt x="4650" y="0"/>
                  </a:lnTo>
                  <a:lnTo>
                    <a:pt x="5046" y="504"/>
                  </a:lnTo>
                  <a:lnTo>
                    <a:pt x="4606" y="972"/>
                  </a:lnTo>
                  <a:lnTo>
                    <a:pt x="4618" y="716"/>
                  </a:lnTo>
                  <a:lnTo>
                    <a:pt x="4484" y="710"/>
                  </a:lnTo>
                  <a:lnTo>
                    <a:pt x="4354" y="704"/>
                  </a:lnTo>
                  <a:lnTo>
                    <a:pt x="4226" y="702"/>
                  </a:lnTo>
                  <a:lnTo>
                    <a:pt x="4100" y="700"/>
                  </a:lnTo>
                  <a:lnTo>
                    <a:pt x="3976" y="700"/>
                  </a:lnTo>
                  <a:lnTo>
                    <a:pt x="3854" y="702"/>
                  </a:lnTo>
                  <a:lnTo>
                    <a:pt x="3736" y="706"/>
                  </a:lnTo>
                  <a:lnTo>
                    <a:pt x="3618" y="710"/>
                  </a:lnTo>
                  <a:lnTo>
                    <a:pt x="3504" y="716"/>
                  </a:lnTo>
                  <a:lnTo>
                    <a:pt x="3392" y="724"/>
                  </a:lnTo>
                  <a:lnTo>
                    <a:pt x="3282" y="734"/>
                  </a:lnTo>
                  <a:lnTo>
                    <a:pt x="3174" y="744"/>
                  </a:lnTo>
                  <a:lnTo>
                    <a:pt x="3068" y="758"/>
                  </a:lnTo>
                  <a:lnTo>
                    <a:pt x="2966" y="770"/>
                  </a:lnTo>
                  <a:lnTo>
                    <a:pt x="2864" y="786"/>
                  </a:lnTo>
                  <a:lnTo>
                    <a:pt x="2766" y="802"/>
                  </a:lnTo>
                  <a:lnTo>
                    <a:pt x="2668" y="818"/>
                  </a:lnTo>
                  <a:lnTo>
                    <a:pt x="2574" y="838"/>
                  </a:lnTo>
                  <a:lnTo>
                    <a:pt x="2480" y="856"/>
                  </a:lnTo>
                  <a:lnTo>
                    <a:pt x="2390" y="878"/>
                  </a:lnTo>
                  <a:lnTo>
                    <a:pt x="2300" y="900"/>
                  </a:lnTo>
                  <a:lnTo>
                    <a:pt x="2214" y="922"/>
                  </a:lnTo>
                  <a:lnTo>
                    <a:pt x="2128" y="946"/>
                  </a:lnTo>
                  <a:lnTo>
                    <a:pt x="2046" y="970"/>
                  </a:lnTo>
                  <a:lnTo>
                    <a:pt x="1964" y="996"/>
                  </a:lnTo>
                  <a:lnTo>
                    <a:pt x="1884" y="1022"/>
                  </a:lnTo>
                  <a:lnTo>
                    <a:pt x="1808" y="1050"/>
                  </a:lnTo>
                  <a:lnTo>
                    <a:pt x="1732" y="1078"/>
                  </a:lnTo>
                  <a:lnTo>
                    <a:pt x="1658" y="1108"/>
                  </a:lnTo>
                  <a:lnTo>
                    <a:pt x="1586" y="1138"/>
                  </a:lnTo>
                  <a:lnTo>
                    <a:pt x="1516" y="1168"/>
                  </a:lnTo>
                  <a:lnTo>
                    <a:pt x="1446" y="1198"/>
                  </a:lnTo>
                  <a:lnTo>
                    <a:pt x="1380" y="1230"/>
                  </a:lnTo>
                  <a:lnTo>
                    <a:pt x="1314" y="1262"/>
                  </a:lnTo>
                  <a:lnTo>
                    <a:pt x="1250" y="1296"/>
                  </a:lnTo>
                  <a:lnTo>
                    <a:pt x="1188" y="1330"/>
                  </a:lnTo>
                  <a:lnTo>
                    <a:pt x="1068" y="1398"/>
                  </a:lnTo>
                  <a:lnTo>
                    <a:pt x="956" y="1468"/>
                  </a:lnTo>
                  <a:lnTo>
                    <a:pt x="848" y="1540"/>
                  </a:lnTo>
                  <a:lnTo>
                    <a:pt x="746" y="1612"/>
                  </a:lnTo>
                  <a:lnTo>
                    <a:pt x="650" y="1686"/>
                  </a:lnTo>
                  <a:lnTo>
                    <a:pt x="560" y="1758"/>
                  </a:lnTo>
                  <a:lnTo>
                    <a:pt x="474" y="1834"/>
                  </a:lnTo>
                  <a:lnTo>
                    <a:pt x="392" y="1908"/>
                  </a:lnTo>
                  <a:lnTo>
                    <a:pt x="316" y="1980"/>
                  </a:lnTo>
                  <a:lnTo>
                    <a:pt x="244" y="2054"/>
                  </a:lnTo>
                  <a:lnTo>
                    <a:pt x="178" y="2126"/>
                  </a:lnTo>
                  <a:lnTo>
                    <a:pt x="114" y="2196"/>
                  </a:lnTo>
                  <a:lnTo>
                    <a:pt x="56" y="2266"/>
                  </a:lnTo>
                  <a:lnTo>
                    <a:pt x="0" y="2334"/>
                  </a:lnTo>
                  <a:close/>
                </a:path>
              </a:pathLst>
            </a:custGeom>
            <a:solidFill>
              <a:srgbClr val="C00000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3" name="Picture 5" descr="계단"/>
            <p:cNvPicPr>
              <a:picLocks noChangeAspect="1" noChangeArrowheads="1"/>
            </p:cNvPicPr>
            <p:nvPr/>
          </p:nvPicPr>
          <p:blipFill>
            <a:blip r:embed="rId2"/>
            <a:srcRect l="25943" t="-993" b="993"/>
            <a:stretch>
              <a:fillRect/>
            </a:stretch>
          </p:blipFill>
          <p:spPr bwMode="auto">
            <a:xfrm>
              <a:off x="571500" y="2357438"/>
              <a:ext cx="8183563" cy="277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571500" y="4429125"/>
              <a:ext cx="2255838" cy="1306513"/>
              <a:chOff x="4307" y="2154"/>
              <a:chExt cx="1169" cy="369"/>
            </a:xfrm>
          </p:grpSpPr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4331" y="2154"/>
                <a:ext cx="953" cy="369"/>
                <a:chOff x="3919" y="935"/>
                <a:chExt cx="1592" cy="545"/>
              </a:xfrm>
            </p:grpSpPr>
            <p:sp>
              <p:nvSpPr>
                <p:cNvPr id="7" name="AutoShape 13"/>
                <p:cNvSpPr>
                  <a:spLocks noChangeArrowheads="1"/>
                </p:cNvSpPr>
                <p:nvPr/>
              </p:nvSpPr>
              <p:spPr bwMode="auto">
                <a:xfrm>
                  <a:off x="3923" y="935"/>
                  <a:ext cx="1588" cy="545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" name="AutoShape 14"/>
                <p:cNvSpPr>
                  <a:spLocks noChangeArrowheads="1"/>
                </p:cNvSpPr>
                <p:nvPr/>
              </p:nvSpPr>
              <p:spPr bwMode="auto">
                <a:xfrm>
                  <a:off x="3919" y="939"/>
                  <a:ext cx="1576" cy="499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</p:grpSp>
          <p:sp>
            <p:nvSpPr>
              <p:cNvPr id="6" name="Text Box 15"/>
              <p:cNvSpPr txBox="1">
                <a:spLocks noChangeArrowheads="1"/>
              </p:cNvSpPr>
              <p:nvPr/>
            </p:nvSpPr>
            <p:spPr bwMode="auto">
              <a:xfrm>
                <a:off x="4307" y="2251"/>
                <a:ext cx="1169" cy="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2" charset="2"/>
                  <a:buChar char="v"/>
                </a:pPr>
                <a:r>
                  <a:rPr lang="ko-KR" altLang="en-US" b="1">
                    <a:latin typeface="Arial" charset="0"/>
                  </a:rPr>
                  <a:t>노인비율 </a:t>
                </a:r>
                <a:r>
                  <a:rPr lang="en-US" altLang="ko-KR" b="1">
                    <a:latin typeface="Arial" charset="0"/>
                  </a:rPr>
                  <a:t>20%</a:t>
                </a:r>
                <a:r>
                  <a:rPr lang="ko-KR" altLang="en-US" b="1">
                    <a:latin typeface="Arial" charset="0"/>
                  </a:rPr>
                  <a:t>로</a:t>
                </a:r>
                <a:endParaRPr lang="en-US" altLang="ko-KR" b="1">
                  <a:latin typeface="Arial" charset="0"/>
                </a:endParaRPr>
              </a:p>
              <a:p>
                <a:r>
                  <a:rPr lang="ko-KR" altLang="en-US" b="1">
                    <a:latin typeface="Arial" charset="0"/>
                  </a:rPr>
                  <a:t>   초고령사회</a:t>
                </a:r>
                <a:endParaRPr lang="en-US" altLang="ko-KR" b="1">
                  <a:latin typeface="Arial" charset="0"/>
                </a:endParaRPr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3506788" y="1762125"/>
              <a:ext cx="2008187" cy="1765300"/>
              <a:chOff x="3047" y="1659"/>
              <a:chExt cx="930" cy="919"/>
            </a:xfrm>
          </p:grpSpPr>
          <p:pic>
            <p:nvPicPr>
              <p:cNvPr id="10" name="Picture 26" descr="원_그림자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047" y="2339"/>
                <a:ext cx="93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1" name="Group 27"/>
              <p:cNvGrpSpPr>
                <a:grpSpLocks/>
              </p:cNvGrpSpPr>
              <p:nvPr/>
            </p:nvGrpSpPr>
            <p:grpSpPr bwMode="auto">
              <a:xfrm>
                <a:off x="3101" y="1659"/>
                <a:ext cx="804" cy="804"/>
                <a:chOff x="2037" y="1879"/>
                <a:chExt cx="1656" cy="1656"/>
              </a:xfrm>
            </p:grpSpPr>
            <p:sp>
              <p:nvSpPr>
                <p:cNvPr id="12" name="Freeform 28"/>
                <p:cNvSpPr>
                  <a:spLocks/>
                </p:cNvSpPr>
                <p:nvPr/>
              </p:nvSpPr>
              <p:spPr bwMode="auto">
                <a:xfrm>
                  <a:off x="2037" y="1879"/>
                  <a:ext cx="1656" cy="1656"/>
                </a:xfrm>
                <a:custGeom>
                  <a:avLst/>
                  <a:gdLst>
                    <a:gd name="T0" fmla="*/ 3096 w 1206"/>
                    <a:gd name="T1" fmla="*/ 0 h 1206"/>
                    <a:gd name="T2" fmla="*/ 3533 w 1206"/>
                    <a:gd name="T3" fmla="*/ 56 h 1206"/>
                    <a:gd name="T4" fmla="*/ 3953 w 1206"/>
                    <a:gd name="T5" fmla="*/ 173 h 1206"/>
                    <a:gd name="T6" fmla="*/ 4345 w 1206"/>
                    <a:gd name="T7" fmla="*/ 353 h 1206"/>
                    <a:gd name="T8" fmla="*/ 4706 w 1206"/>
                    <a:gd name="T9" fmla="*/ 588 h 1206"/>
                    <a:gd name="T10" fmla="*/ 5022 w 1206"/>
                    <a:gd name="T11" fmla="*/ 860 h 1206"/>
                    <a:gd name="T12" fmla="*/ 5300 w 1206"/>
                    <a:gd name="T13" fmla="*/ 1181 h 1206"/>
                    <a:gd name="T14" fmla="*/ 5524 w 1206"/>
                    <a:gd name="T15" fmla="*/ 1532 h 1206"/>
                    <a:gd name="T16" fmla="*/ 5704 w 1206"/>
                    <a:gd name="T17" fmla="*/ 1935 h 1206"/>
                    <a:gd name="T18" fmla="*/ 5830 w 1206"/>
                    <a:gd name="T19" fmla="*/ 2344 h 1206"/>
                    <a:gd name="T20" fmla="*/ 5877 w 1206"/>
                    <a:gd name="T21" fmla="*/ 2790 h 1206"/>
                    <a:gd name="T22" fmla="*/ 5877 w 1206"/>
                    <a:gd name="T23" fmla="*/ 3096 h 1206"/>
                    <a:gd name="T24" fmla="*/ 5830 w 1206"/>
                    <a:gd name="T25" fmla="*/ 3533 h 1206"/>
                    <a:gd name="T26" fmla="*/ 5704 w 1206"/>
                    <a:gd name="T27" fmla="*/ 3953 h 1206"/>
                    <a:gd name="T28" fmla="*/ 5524 w 1206"/>
                    <a:gd name="T29" fmla="*/ 4345 h 1206"/>
                    <a:gd name="T30" fmla="*/ 5300 w 1206"/>
                    <a:gd name="T31" fmla="*/ 4706 h 1206"/>
                    <a:gd name="T32" fmla="*/ 5022 w 1206"/>
                    <a:gd name="T33" fmla="*/ 5022 h 1206"/>
                    <a:gd name="T34" fmla="*/ 4706 w 1206"/>
                    <a:gd name="T35" fmla="*/ 5300 h 1206"/>
                    <a:gd name="T36" fmla="*/ 4345 w 1206"/>
                    <a:gd name="T37" fmla="*/ 5524 h 1206"/>
                    <a:gd name="T38" fmla="*/ 3953 w 1206"/>
                    <a:gd name="T39" fmla="*/ 5704 h 1206"/>
                    <a:gd name="T40" fmla="*/ 3533 w 1206"/>
                    <a:gd name="T41" fmla="*/ 5830 h 1206"/>
                    <a:gd name="T42" fmla="*/ 3096 w 1206"/>
                    <a:gd name="T43" fmla="*/ 5877 h 1206"/>
                    <a:gd name="T44" fmla="*/ 2790 w 1206"/>
                    <a:gd name="T45" fmla="*/ 5877 h 1206"/>
                    <a:gd name="T46" fmla="*/ 2344 w 1206"/>
                    <a:gd name="T47" fmla="*/ 5830 h 1206"/>
                    <a:gd name="T48" fmla="*/ 1935 w 1206"/>
                    <a:gd name="T49" fmla="*/ 5704 h 1206"/>
                    <a:gd name="T50" fmla="*/ 1532 w 1206"/>
                    <a:gd name="T51" fmla="*/ 5524 h 1206"/>
                    <a:gd name="T52" fmla="*/ 1181 w 1206"/>
                    <a:gd name="T53" fmla="*/ 5300 h 1206"/>
                    <a:gd name="T54" fmla="*/ 860 w 1206"/>
                    <a:gd name="T55" fmla="*/ 5022 h 1206"/>
                    <a:gd name="T56" fmla="*/ 588 w 1206"/>
                    <a:gd name="T57" fmla="*/ 4706 h 1206"/>
                    <a:gd name="T58" fmla="*/ 353 w 1206"/>
                    <a:gd name="T59" fmla="*/ 4345 h 1206"/>
                    <a:gd name="T60" fmla="*/ 173 w 1206"/>
                    <a:gd name="T61" fmla="*/ 3953 h 1206"/>
                    <a:gd name="T62" fmla="*/ 56 w 1206"/>
                    <a:gd name="T63" fmla="*/ 3533 h 1206"/>
                    <a:gd name="T64" fmla="*/ 0 w 1206"/>
                    <a:gd name="T65" fmla="*/ 3096 h 1206"/>
                    <a:gd name="T66" fmla="*/ 0 w 1206"/>
                    <a:gd name="T67" fmla="*/ 2790 h 1206"/>
                    <a:gd name="T68" fmla="*/ 56 w 1206"/>
                    <a:gd name="T69" fmla="*/ 2344 h 1206"/>
                    <a:gd name="T70" fmla="*/ 173 w 1206"/>
                    <a:gd name="T71" fmla="*/ 1935 h 1206"/>
                    <a:gd name="T72" fmla="*/ 353 w 1206"/>
                    <a:gd name="T73" fmla="*/ 1532 h 1206"/>
                    <a:gd name="T74" fmla="*/ 588 w 1206"/>
                    <a:gd name="T75" fmla="*/ 1181 h 1206"/>
                    <a:gd name="T76" fmla="*/ 860 w 1206"/>
                    <a:gd name="T77" fmla="*/ 860 h 1206"/>
                    <a:gd name="T78" fmla="*/ 1181 w 1206"/>
                    <a:gd name="T79" fmla="*/ 588 h 1206"/>
                    <a:gd name="T80" fmla="*/ 1532 w 1206"/>
                    <a:gd name="T81" fmla="*/ 353 h 1206"/>
                    <a:gd name="T82" fmla="*/ 1935 w 1206"/>
                    <a:gd name="T83" fmla="*/ 173 h 1206"/>
                    <a:gd name="T84" fmla="*/ 2344 w 1206"/>
                    <a:gd name="T85" fmla="*/ 56 h 1206"/>
                    <a:gd name="T86" fmla="*/ 2790 w 1206"/>
                    <a:gd name="T87" fmla="*/ 0 h 120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206"/>
                    <a:gd name="T133" fmla="*/ 0 h 1206"/>
                    <a:gd name="T134" fmla="*/ 1206 w 1206"/>
                    <a:gd name="T135" fmla="*/ 1206 h 120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206" h="1206">
                      <a:moveTo>
                        <a:pt x="602" y="0"/>
                      </a:moveTo>
                      <a:lnTo>
                        <a:pt x="602" y="0"/>
                      </a:lnTo>
                      <a:lnTo>
                        <a:pt x="634" y="0"/>
                      </a:lnTo>
                      <a:lnTo>
                        <a:pt x="664" y="2"/>
                      </a:lnTo>
                      <a:lnTo>
                        <a:pt x="694" y="6"/>
                      </a:lnTo>
                      <a:lnTo>
                        <a:pt x="724" y="12"/>
                      </a:lnTo>
                      <a:lnTo>
                        <a:pt x="754" y="18"/>
                      </a:lnTo>
                      <a:lnTo>
                        <a:pt x="782" y="26"/>
                      </a:lnTo>
                      <a:lnTo>
                        <a:pt x="810" y="36"/>
                      </a:lnTo>
                      <a:lnTo>
                        <a:pt x="838" y="46"/>
                      </a:lnTo>
                      <a:lnTo>
                        <a:pt x="864" y="58"/>
                      </a:lnTo>
                      <a:lnTo>
                        <a:pt x="890" y="72"/>
                      </a:lnTo>
                      <a:lnTo>
                        <a:pt x="916" y="86"/>
                      </a:lnTo>
                      <a:lnTo>
                        <a:pt x="940" y="102"/>
                      </a:lnTo>
                      <a:lnTo>
                        <a:pt x="964" y="120"/>
                      </a:lnTo>
                      <a:lnTo>
                        <a:pt x="986" y="138"/>
                      </a:lnTo>
                      <a:lnTo>
                        <a:pt x="1008" y="156"/>
                      </a:lnTo>
                      <a:lnTo>
                        <a:pt x="1028" y="176"/>
                      </a:lnTo>
                      <a:lnTo>
                        <a:pt x="1048" y="196"/>
                      </a:lnTo>
                      <a:lnTo>
                        <a:pt x="1068" y="218"/>
                      </a:lnTo>
                      <a:lnTo>
                        <a:pt x="1086" y="242"/>
                      </a:lnTo>
                      <a:lnTo>
                        <a:pt x="1102" y="266"/>
                      </a:lnTo>
                      <a:lnTo>
                        <a:pt x="1118" y="290"/>
                      </a:lnTo>
                      <a:lnTo>
                        <a:pt x="1132" y="314"/>
                      </a:lnTo>
                      <a:lnTo>
                        <a:pt x="1146" y="340"/>
                      </a:lnTo>
                      <a:lnTo>
                        <a:pt x="1158" y="368"/>
                      </a:lnTo>
                      <a:lnTo>
                        <a:pt x="1168" y="396"/>
                      </a:lnTo>
                      <a:lnTo>
                        <a:pt x="1178" y="424"/>
                      </a:lnTo>
                      <a:lnTo>
                        <a:pt x="1186" y="452"/>
                      </a:lnTo>
                      <a:lnTo>
                        <a:pt x="1194" y="480"/>
                      </a:lnTo>
                      <a:lnTo>
                        <a:pt x="1198" y="510"/>
                      </a:lnTo>
                      <a:lnTo>
                        <a:pt x="1202" y="540"/>
                      </a:lnTo>
                      <a:lnTo>
                        <a:pt x="1204" y="572"/>
                      </a:lnTo>
                      <a:lnTo>
                        <a:pt x="1206" y="602"/>
                      </a:lnTo>
                      <a:lnTo>
                        <a:pt x="1204" y="634"/>
                      </a:lnTo>
                      <a:lnTo>
                        <a:pt x="1202" y="664"/>
                      </a:lnTo>
                      <a:lnTo>
                        <a:pt x="1198" y="694"/>
                      </a:lnTo>
                      <a:lnTo>
                        <a:pt x="1194" y="724"/>
                      </a:lnTo>
                      <a:lnTo>
                        <a:pt x="1186" y="754"/>
                      </a:lnTo>
                      <a:lnTo>
                        <a:pt x="1178" y="782"/>
                      </a:lnTo>
                      <a:lnTo>
                        <a:pt x="1168" y="810"/>
                      </a:lnTo>
                      <a:lnTo>
                        <a:pt x="1158" y="838"/>
                      </a:lnTo>
                      <a:lnTo>
                        <a:pt x="1146" y="864"/>
                      </a:lnTo>
                      <a:lnTo>
                        <a:pt x="1132" y="890"/>
                      </a:lnTo>
                      <a:lnTo>
                        <a:pt x="1118" y="916"/>
                      </a:lnTo>
                      <a:lnTo>
                        <a:pt x="1102" y="940"/>
                      </a:lnTo>
                      <a:lnTo>
                        <a:pt x="1086" y="964"/>
                      </a:lnTo>
                      <a:lnTo>
                        <a:pt x="1068" y="986"/>
                      </a:lnTo>
                      <a:lnTo>
                        <a:pt x="1048" y="1008"/>
                      </a:lnTo>
                      <a:lnTo>
                        <a:pt x="1028" y="1028"/>
                      </a:lnTo>
                      <a:lnTo>
                        <a:pt x="1008" y="1048"/>
                      </a:lnTo>
                      <a:lnTo>
                        <a:pt x="986" y="1068"/>
                      </a:lnTo>
                      <a:lnTo>
                        <a:pt x="964" y="1086"/>
                      </a:lnTo>
                      <a:lnTo>
                        <a:pt x="940" y="1102"/>
                      </a:lnTo>
                      <a:lnTo>
                        <a:pt x="916" y="1118"/>
                      </a:lnTo>
                      <a:lnTo>
                        <a:pt x="890" y="1132"/>
                      </a:lnTo>
                      <a:lnTo>
                        <a:pt x="864" y="1146"/>
                      </a:lnTo>
                      <a:lnTo>
                        <a:pt x="838" y="1158"/>
                      </a:lnTo>
                      <a:lnTo>
                        <a:pt x="810" y="1168"/>
                      </a:lnTo>
                      <a:lnTo>
                        <a:pt x="782" y="1178"/>
                      </a:lnTo>
                      <a:lnTo>
                        <a:pt x="754" y="1186"/>
                      </a:lnTo>
                      <a:lnTo>
                        <a:pt x="724" y="1194"/>
                      </a:lnTo>
                      <a:lnTo>
                        <a:pt x="694" y="1198"/>
                      </a:lnTo>
                      <a:lnTo>
                        <a:pt x="664" y="1202"/>
                      </a:lnTo>
                      <a:lnTo>
                        <a:pt x="634" y="1204"/>
                      </a:lnTo>
                      <a:lnTo>
                        <a:pt x="602" y="1206"/>
                      </a:lnTo>
                      <a:lnTo>
                        <a:pt x="572" y="1204"/>
                      </a:lnTo>
                      <a:lnTo>
                        <a:pt x="540" y="1202"/>
                      </a:lnTo>
                      <a:lnTo>
                        <a:pt x="510" y="1198"/>
                      </a:lnTo>
                      <a:lnTo>
                        <a:pt x="480" y="1194"/>
                      </a:lnTo>
                      <a:lnTo>
                        <a:pt x="452" y="1186"/>
                      </a:lnTo>
                      <a:lnTo>
                        <a:pt x="424" y="1178"/>
                      </a:lnTo>
                      <a:lnTo>
                        <a:pt x="396" y="1168"/>
                      </a:lnTo>
                      <a:lnTo>
                        <a:pt x="368" y="1158"/>
                      </a:lnTo>
                      <a:lnTo>
                        <a:pt x="340" y="1146"/>
                      </a:lnTo>
                      <a:lnTo>
                        <a:pt x="314" y="1132"/>
                      </a:lnTo>
                      <a:lnTo>
                        <a:pt x="290" y="1118"/>
                      </a:lnTo>
                      <a:lnTo>
                        <a:pt x="266" y="1102"/>
                      </a:lnTo>
                      <a:lnTo>
                        <a:pt x="242" y="1086"/>
                      </a:lnTo>
                      <a:lnTo>
                        <a:pt x="218" y="1068"/>
                      </a:lnTo>
                      <a:lnTo>
                        <a:pt x="196" y="1048"/>
                      </a:lnTo>
                      <a:lnTo>
                        <a:pt x="176" y="1028"/>
                      </a:lnTo>
                      <a:lnTo>
                        <a:pt x="156" y="1008"/>
                      </a:lnTo>
                      <a:lnTo>
                        <a:pt x="138" y="986"/>
                      </a:lnTo>
                      <a:lnTo>
                        <a:pt x="120" y="964"/>
                      </a:lnTo>
                      <a:lnTo>
                        <a:pt x="102" y="940"/>
                      </a:lnTo>
                      <a:lnTo>
                        <a:pt x="86" y="916"/>
                      </a:lnTo>
                      <a:lnTo>
                        <a:pt x="72" y="890"/>
                      </a:lnTo>
                      <a:lnTo>
                        <a:pt x="58" y="864"/>
                      </a:lnTo>
                      <a:lnTo>
                        <a:pt x="46" y="838"/>
                      </a:lnTo>
                      <a:lnTo>
                        <a:pt x="36" y="810"/>
                      </a:lnTo>
                      <a:lnTo>
                        <a:pt x="26" y="782"/>
                      </a:lnTo>
                      <a:lnTo>
                        <a:pt x="18" y="754"/>
                      </a:lnTo>
                      <a:lnTo>
                        <a:pt x="12" y="724"/>
                      </a:lnTo>
                      <a:lnTo>
                        <a:pt x="6" y="694"/>
                      </a:lnTo>
                      <a:lnTo>
                        <a:pt x="2" y="664"/>
                      </a:lnTo>
                      <a:lnTo>
                        <a:pt x="0" y="634"/>
                      </a:lnTo>
                      <a:lnTo>
                        <a:pt x="0" y="602"/>
                      </a:lnTo>
                      <a:lnTo>
                        <a:pt x="0" y="572"/>
                      </a:lnTo>
                      <a:lnTo>
                        <a:pt x="2" y="540"/>
                      </a:lnTo>
                      <a:lnTo>
                        <a:pt x="6" y="510"/>
                      </a:lnTo>
                      <a:lnTo>
                        <a:pt x="12" y="480"/>
                      </a:lnTo>
                      <a:lnTo>
                        <a:pt x="18" y="452"/>
                      </a:lnTo>
                      <a:lnTo>
                        <a:pt x="26" y="424"/>
                      </a:lnTo>
                      <a:lnTo>
                        <a:pt x="36" y="396"/>
                      </a:lnTo>
                      <a:lnTo>
                        <a:pt x="46" y="368"/>
                      </a:lnTo>
                      <a:lnTo>
                        <a:pt x="58" y="340"/>
                      </a:lnTo>
                      <a:lnTo>
                        <a:pt x="72" y="314"/>
                      </a:lnTo>
                      <a:lnTo>
                        <a:pt x="86" y="290"/>
                      </a:lnTo>
                      <a:lnTo>
                        <a:pt x="102" y="266"/>
                      </a:lnTo>
                      <a:lnTo>
                        <a:pt x="120" y="242"/>
                      </a:lnTo>
                      <a:lnTo>
                        <a:pt x="138" y="218"/>
                      </a:lnTo>
                      <a:lnTo>
                        <a:pt x="156" y="196"/>
                      </a:lnTo>
                      <a:lnTo>
                        <a:pt x="176" y="176"/>
                      </a:lnTo>
                      <a:lnTo>
                        <a:pt x="196" y="156"/>
                      </a:lnTo>
                      <a:lnTo>
                        <a:pt x="218" y="138"/>
                      </a:lnTo>
                      <a:lnTo>
                        <a:pt x="242" y="120"/>
                      </a:lnTo>
                      <a:lnTo>
                        <a:pt x="266" y="102"/>
                      </a:lnTo>
                      <a:lnTo>
                        <a:pt x="290" y="86"/>
                      </a:lnTo>
                      <a:lnTo>
                        <a:pt x="314" y="72"/>
                      </a:lnTo>
                      <a:lnTo>
                        <a:pt x="340" y="58"/>
                      </a:lnTo>
                      <a:lnTo>
                        <a:pt x="368" y="46"/>
                      </a:lnTo>
                      <a:lnTo>
                        <a:pt x="396" y="36"/>
                      </a:lnTo>
                      <a:lnTo>
                        <a:pt x="424" y="26"/>
                      </a:lnTo>
                      <a:lnTo>
                        <a:pt x="452" y="18"/>
                      </a:lnTo>
                      <a:lnTo>
                        <a:pt x="480" y="12"/>
                      </a:lnTo>
                      <a:lnTo>
                        <a:pt x="510" y="6"/>
                      </a:lnTo>
                      <a:lnTo>
                        <a:pt x="540" y="2"/>
                      </a:lnTo>
                      <a:lnTo>
                        <a:pt x="572" y="0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3" name="Freeform 29"/>
                <p:cNvSpPr>
                  <a:spLocks/>
                </p:cNvSpPr>
                <p:nvPr/>
              </p:nvSpPr>
              <p:spPr bwMode="auto">
                <a:xfrm>
                  <a:off x="2179" y="3086"/>
                  <a:ext cx="1363" cy="438"/>
                </a:xfrm>
                <a:custGeom>
                  <a:avLst/>
                  <a:gdLst>
                    <a:gd name="T0" fmla="*/ 1275 w 1166"/>
                    <a:gd name="T1" fmla="*/ 393 h 450"/>
                    <a:gd name="T2" fmla="*/ 1275 w 1166"/>
                    <a:gd name="T3" fmla="*/ 393 h 450"/>
                    <a:gd name="T4" fmla="*/ 1383 w 1166"/>
                    <a:gd name="T5" fmla="*/ 391 h 450"/>
                    <a:gd name="T6" fmla="*/ 1497 w 1166"/>
                    <a:gd name="T7" fmla="*/ 386 h 450"/>
                    <a:gd name="T8" fmla="*/ 1606 w 1166"/>
                    <a:gd name="T9" fmla="*/ 376 h 450"/>
                    <a:gd name="T10" fmla="*/ 1706 w 1166"/>
                    <a:gd name="T11" fmla="*/ 363 h 450"/>
                    <a:gd name="T12" fmla="*/ 1808 w 1166"/>
                    <a:gd name="T13" fmla="*/ 347 h 450"/>
                    <a:gd name="T14" fmla="*/ 1902 w 1166"/>
                    <a:gd name="T15" fmla="*/ 329 h 450"/>
                    <a:gd name="T16" fmla="*/ 1994 w 1166"/>
                    <a:gd name="T17" fmla="*/ 306 h 450"/>
                    <a:gd name="T18" fmla="*/ 2081 w 1166"/>
                    <a:gd name="T19" fmla="*/ 281 h 450"/>
                    <a:gd name="T20" fmla="*/ 2166 w 1166"/>
                    <a:gd name="T21" fmla="*/ 253 h 450"/>
                    <a:gd name="T22" fmla="*/ 2240 w 1166"/>
                    <a:gd name="T23" fmla="*/ 224 h 450"/>
                    <a:gd name="T24" fmla="*/ 2310 w 1166"/>
                    <a:gd name="T25" fmla="*/ 192 h 450"/>
                    <a:gd name="T26" fmla="*/ 2369 w 1166"/>
                    <a:gd name="T27" fmla="*/ 157 h 450"/>
                    <a:gd name="T28" fmla="*/ 2428 w 1166"/>
                    <a:gd name="T29" fmla="*/ 121 h 450"/>
                    <a:gd name="T30" fmla="*/ 2476 w 1166"/>
                    <a:gd name="T31" fmla="*/ 83 h 450"/>
                    <a:gd name="T32" fmla="*/ 2516 w 1166"/>
                    <a:gd name="T33" fmla="*/ 43 h 450"/>
                    <a:gd name="T34" fmla="*/ 2545 w 1166"/>
                    <a:gd name="T35" fmla="*/ 0 h 450"/>
                    <a:gd name="T36" fmla="*/ 0 w 1166"/>
                    <a:gd name="T37" fmla="*/ 0 h 450"/>
                    <a:gd name="T38" fmla="*/ 0 w 1166"/>
                    <a:gd name="T39" fmla="*/ 0 h 450"/>
                    <a:gd name="T40" fmla="*/ 30 w 1166"/>
                    <a:gd name="T41" fmla="*/ 43 h 450"/>
                    <a:gd name="T42" fmla="*/ 68 w 1166"/>
                    <a:gd name="T43" fmla="*/ 83 h 450"/>
                    <a:gd name="T44" fmla="*/ 119 w 1166"/>
                    <a:gd name="T45" fmla="*/ 121 h 450"/>
                    <a:gd name="T46" fmla="*/ 177 w 1166"/>
                    <a:gd name="T47" fmla="*/ 157 h 450"/>
                    <a:gd name="T48" fmla="*/ 235 w 1166"/>
                    <a:gd name="T49" fmla="*/ 192 h 450"/>
                    <a:gd name="T50" fmla="*/ 306 w 1166"/>
                    <a:gd name="T51" fmla="*/ 224 h 450"/>
                    <a:gd name="T52" fmla="*/ 379 w 1166"/>
                    <a:gd name="T53" fmla="*/ 253 h 450"/>
                    <a:gd name="T54" fmla="*/ 463 w 1166"/>
                    <a:gd name="T55" fmla="*/ 281 h 450"/>
                    <a:gd name="T56" fmla="*/ 551 w 1166"/>
                    <a:gd name="T57" fmla="*/ 306 h 450"/>
                    <a:gd name="T58" fmla="*/ 642 w 1166"/>
                    <a:gd name="T59" fmla="*/ 329 h 450"/>
                    <a:gd name="T60" fmla="*/ 738 w 1166"/>
                    <a:gd name="T61" fmla="*/ 347 h 450"/>
                    <a:gd name="T62" fmla="*/ 839 w 1166"/>
                    <a:gd name="T63" fmla="*/ 363 h 450"/>
                    <a:gd name="T64" fmla="*/ 943 w 1166"/>
                    <a:gd name="T65" fmla="*/ 376 h 450"/>
                    <a:gd name="T66" fmla="*/ 1049 w 1166"/>
                    <a:gd name="T67" fmla="*/ 386 h 450"/>
                    <a:gd name="T68" fmla="*/ 1162 w 1166"/>
                    <a:gd name="T69" fmla="*/ 391 h 450"/>
                    <a:gd name="T70" fmla="*/ 1275 w 1166"/>
                    <a:gd name="T71" fmla="*/ 393 h 450"/>
                    <a:gd name="T72" fmla="*/ 1275 w 1166"/>
                    <a:gd name="T73" fmla="*/ 393 h 45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66"/>
                    <a:gd name="T112" fmla="*/ 0 h 450"/>
                    <a:gd name="T113" fmla="*/ 1166 w 1166"/>
                    <a:gd name="T114" fmla="*/ 450 h 45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244D1F">
                        <a:alpha val="0"/>
                      </a:srgbClr>
                    </a:gs>
                    <a:gs pos="100000">
                      <a:srgbClr val="20451C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" name="Freeform 30"/>
                <p:cNvSpPr>
                  <a:spLocks/>
                </p:cNvSpPr>
                <p:nvPr/>
              </p:nvSpPr>
              <p:spPr bwMode="auto">
                <a:xfrm flipV="1">
                  <a:off x="2200" y="1898"/>
                  <a:ext cx="1333" cy="412"/>
                </a:xfrm>
                <a:custGeom>
                  <a:avLst/>
                  <a:gdLst/>
                  <a:ahLst/>
                  <a:cxnLst>
                    <a:cxn ang="0">
                      <a:pos x="584" y="450"/>
                    </a:cxn>
                    <a:cxn ang="0">
                      <a:pos x="584" y="450"/>
                    </a:cxn>
                    <a:cxn ang="0">
                      <a:pos x="634" y="448"/>
                    </a:cxn>
                    <a:cxn ang="0">
                      <a:pos x="686" y="442"/>
                    </a:cxn>
                    <a:cxn ang="0">
                      <a:pos x="736" y="430"/>
                    </a:cxn>
                    <a:cxn ang="0">
                      <a:pos x="782" y="416"/>
                    </a:cxn>
                    <a:cxn ang="0">
                      <a:pos x="828" y="398"/>
                    </a:cxn>
                    <a:cxn ang="0">
                      <a:pos x="872" y="376"/>
                    </a:cxn>
                    <a:cxn ang="0">
                      <a:pos x="914" y="350"/>
                    </a:cxn>
                    <a:cxn ang="0">
                      <a:pos x="954" y="322"/>
                    </a:cxn>
                    <a:cxn ang="0">
                      <a:pos x="992" y="290"/>
                    </a:cxn>
                    <a:cxn ang="0">
                      <a:pos x="1026" y="256"/>
                    </a:cxn>
                    <a:cxn ang="0">
                      <a:pos x="1058" y="220"/>
                    </a:cxn>
                    <a:cxn ang="0">
                      <a:pos x="1086" y="180"/>
                    </a:cxn>
                    <a:cxn ang="0">
                      <a:pos x="1112" y="138"/>
                    </a:cxn>
                    <a:cxn ang="0">
                      <a:pos x="1134" y="94"/>
                    </a:cxn>
                    <a:cxn ang="0">
                      <a:pos x="1152" y="48"/>
                    </a:cxn>
                    <a:cxn ang="0">
                      <a:pos x="1166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4" y="48"/>
                    </a:cxn>
                    <a:cxn ang="0">
                      <a:pos x="32" y="94"/>
                    </a:cxn>
                    <a:cxn ang="0">
                      <a:pos x="54" y="138"/>
                    </a:cxn>
                    <a:cxn ang="0">
                      <a:pos x="80" y="180"/>
                    </a:cxn>
                    <a:cxn ang="0">
                      <a:pos x="108" y="220"/>
                    </a:cxn>
                    <a:cxn ang="0">
                      <a:pos x="140" y="256"/>
                    </a:cxn>
                    <a:cxn ang="0">
                      <a:pos x="174" y="290"/>
                    </a:cxn>
                    <a:cxn ang="0">
                      <a:pos x="212" y="322"/>
                    </a:cxn>
                    <a:cxn ang="0">
                      <a:pos x="252" y="350"/>
                    </a:cxn>
                    <a:cxn ang="0">
                      <a:pos x="294" y="376"/>
                    </a:cxn>
                    <a:cxn ang="0">
                      <a:pos x="338" y="398"/>
                    </a:cxn>
                    <a:cxn ang="0">
                      <a:pos x="384" y="416"/>
                    </a:cxn>
                    <a:cxn ang="0">
                      <a:pos x="432" y="430"/>
                    </a:cxn>
                    <a:cxn ang="0">
                      <a:pos x="480" y="442"/>
                    </a:cxn>
                    <a:cxn ang="0">
                      <a:pos x="532" y="448"/>
                    </a:cxn>
                    <a:cxn ang="0">
                      <a:pos x="584" y="450"/>
                    </a:cxn>
                    <a:cxn ang="0">
                      <a:pos x="584" y="450"/>
                    </a:cxn>
                  </a:cxnLst>
                  <a:rect l="0" t="0" r="r" b="b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tint val="8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ko-KR" altLang="en-US" sz="1800"/>
                </a:p>
              </p:txBody>
            </p:sp>
            <p:sp>
              <p:nvSpPr>
                <p:cNvPr id="15" name="Freeform 31"/>
                <p:cNvSpPr>
                  <a:spLocks/>
                </p:cNvSpPr>
                <p:nvPr/>
              </p:nvSpPr>
              <p:spPr bwMode="auto">
                <a:xfrm>
                  <a:off x="2378" y="1933"/>
                  <a:ext cx="996" cy="742"/>
                </a:xfrm>
                <a:custGeom>
                  <a:avLst/>
                  <a:gdLst>
                    <a:gd name="T0" fmla="*/ 4213 w 584"/>
                    <a:gd name="T1" fmla="*/ 0 h 378"/>
                    <a:gd name="T2" fmla="*/ 5050 w 584"/>
                    <a:gd name="T3" fmla="*/ 120 h 378"/>
                    <a:gd name="T4" fmla="*/ 5851 w 584"/>
                    <a:gd name="T5" fmla="*/ 400 h 378"/>
                    <a:gd name="T6" fmla="*/ 6547 w 584"/>
                    <a:gd name="T7" fmla="*/ 936 h 378"/>
                    <a:gd name="T8" fmla="*/ 7185 w 584"/>
                    <a:gd name="T9" fmla="*/ 1633 h 378"/>
                    <a:gd name="T10" fmla="*/ 7709 w 584"/>
                    <a:gd name="T11" fmla="*/ 2450 h 378"/>
                    <a:gd name="T12" fmla="*/ 8081 w 584"/>
                    <a:gd name="T13" fmla="*/ 3386 h 378"/>
                    <a:gd name="T14" fmla="*/ 8345 w 584"/>
                    <a:gd name="T15" fmla="*/ 4366 h 378"/>
                    <a:gd name="T16" fmla="*/ 8428 w 584"/>
                    <a:gd name="T17" fmla="*/ 5538 h 378"/>
                    <a:gd name="T18" fmla="*/ 8403 w 584"/>
                    <a:gd name="T19" fmla="*/ 6058 h 378"/>
                    <a:gd name="T20" fmla="*/ 8226 w 584"/>
                    <a:gd name="T21" fmla="*/ 7171 h 378"/>
                    <a:gd name="T22" fmla="*/ 7912 w 584"/>
                    <a:gd name="T23" fmla="*/ 8168 h 378"/>
                    <a:gd name="T24" fmla="*/ 7446 w 584"/>
                    <a:gd name="T25" fmla="*/ 9039 h 378"/>
                    <a:gd name="T26" fmla="*/ 6897 w 584"/>
                    <a:gd name="T27" fmla="*/ 9740 h 378"/>
                    <a:gd name="T28" fmla="*/ 6201 w 584"/>
                    <a:gd name="T29" fmla="*/ 10376 h 378"/>
                    <a:gd name="T30" fmla="*/ 5456 w 584"/>
                    <a:gd name="T31" fmla="*/ 10777 h 378"/>
                    <a:gd name="T32" fmla="*/ 4642 w 584"/>
                    <a:gd name="T33" fmla="*/ 11020 h 378"/>
                    <a:gd name="T34" fmla="*/ 4213 w 584"/>
                    <a:gd name="T35" fmla="*/ 11020 h 378"/>
                    <a:gd name="T36" fmla="*/ 3348 w 584"/>
                    <a:gd name="T37" fmla="*/ 10900 h 378"/>
                    <a:gd name="T38" fmla="*/ 2568 w 584"/>
                    <a:gd name="T39" fmla="*/ 10620 h 378"/>
                    <a:gd name="T40" fmla="*/ 1844 w 584"/>
                    <a:gd name="T41" fmla="*/ 10084 h 378"/>
                    <a:gd name="T42" fmla="*/ 1245 w 584"/>
                    <a:gd name="T43" fmla="*/ 9387 h 378"/>
                    <a:gd name="T44" fmla="*/ 718 w 584"/>
                    <a:gd name="T45" fmla="*/ 8570 h 378"/>
                    <a:gd name="T46" fmla="*/ 322 w 584"/>
                    <a:gd name="T47" fmla="*/ 7634 h 378"/>
                    <a:gd name="T48" fmla="*/ 84 w 584"/>
                    <a:gd name="T49" fmla="*/ 6647 h 378"/>
                    <a:gd name="T50" fmla="*/ 0 w 584"/>
                    <a:gd name="T51" fmla="*/ 5538 h 378"/>
                    <a:gd name="T52" fmla="*/ 0 w 584"/>
                    <a:gd name="T53" fmla="*/ 4962 h 378"/>
                    <a:gd name="T54" fmla="*/ 169 w 584"/>
                    <a:gd name="T55" fmla="*/ 3842 h 378"/>
                    <a:gd name="T56" fmla="*/ 491 w 584"/>
                    <a:gd name="T57" fmla="*/ 2852 h 378"/>
                    <a:gd name="T58" fmla="*/ 957 w 584"/>
                    <a:gd name="T59" fmla="*/ 1973 h 378"/>
                    <a:gd name="T60" fmla="*/ 1533 w 584"/>
                    <a:gd name="T61" fmla="*/ 1280 h 378"/>
                    <a:gd name="T62" fmla="*/ 2193 w 584"/>
                    <a:gd name="T63" fmla="*/ 636 h 378"/>
                    <a:gd name="T64" fmla="*/ 2947 w 584"/>
                    <a:gd name="T65" fmla="*/ 236 h 378"/>
                    <a:gd name="T66" fmla="*/ 3781 w 584"/>
                    <a:gd name="T67" fmla="*/ 0 h 378"/>
                    <a:gd name="T68" fmla="*/ 4213 w 584"/>
                    <a:gd name="T69" fmla="*/ 0 h 3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84"/>
                    <a:gd name="T106" fmla="*/ 0 h 378"/>
                    <a:gd name="T107" fmla="*/ 584 w 584"/>
                    <a:gd name="T108" fmla="*/ 378 h 3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84" h="378">
                      <a:moveTo>
                        <a:pt x="292" y="0"/>
                      </a:moveTo>
                      <a:lnTo>
                        <a:pt x="292" y="0"/>
                      </a:lnTo>
                      <a:lnTo>
                        <a:pt x="322" y="0"/>
                      </a:lnTo>
                      <a:lnTo>
                        <a:pt x="350" y="4"/>
                      </a:lnTo>
                      <a:lnTo>
                        <a:pt x="378" y="8"/>
                      </a:lnTo>
                      <a:lnTo>
                        <a:pt x="406" y="14"/>
                      </a:lnTo>
                      <a:lnTo>
                        <a:pt x="430" y="22"/>
                      </a:lnTo>
                      <a:lnTo>
                        <a:pt x="454" y="32"/>
                      </a:lnTo>
                      <a:lnTo>
                        <a:pt x="478" y="44"/>
                      </a:lnTo>
                      <a:lnTo>
                        <a:pt x="498" y="56"/>
                      </a:lnTo>
                      <a:lnTo>
                        <a:pt x="516" y="68"/>
                      </a:lnTo>
                      <a:lnTo>
                        <a:pt x="534" y="84"/>
                      </a:lnTo>
                      <a:lnTo>
                        <a:pt x="548" y="98"/>
                      </a:lnTo>
                      <a:lnTo>
                        <a:pt x="560" y="116"/>
                      </a:lnTo>
                      <a:lnTo>
                        <a:pt x="570" y="132"/>
                      </a:lnTo>
                      <a:lnTo>
                        <a:pt x="578" y="150"/>
                      </a:lnTo>
                      <a:lnTo>
                        <a:pt x="582" y="170"/>
                      </a:lnTo>
                      <a:lnTo>
                        <a:pt x="584" y="190"/>
                      </a:lnTo>
                      <a:lnTo>
                        <a:pt x="582" y="208"/>
                      </a:lnTo>
                      <a:lnTo>
                        <a:pt x="578" y="228"/>
                      </a:lnTo>
                      <a:lnTo>
                        <a:pt x="570" y="246"/>
                      </a:lnTo>
                      <a:lnTo>
                        <a:pt x="560" y="262"/>
                      </a:lnTo>
                      <a:lnTo>
                        <a:pt x="548" y="280"/>
                      </a:lnTo>
                      <a:lnTo>
                        <a:pt x="534" y="294"/>
                      </a:lnTo>
                      <a:lnTo>
                        <a:pt x="516" y="310"/>
                      </a:lnTo>
                      <a:lnTo>
                        <a:pt x="498" y="322"/>
                      </a:lnTo>
                      <a:lnTo>
                        <a:pt x="478" y="334"/>
                      </a:lnTo>
                      <a:lnTo>
                        <a:pt x="454" y="346"/>
                      </a:lnTo>
                      <a:lnTo>
                        <a:pt x="430" y="356"/>
                      </a:lnTo>
                      <a:lnTo>
                        <a:pt x="406" y="364"/>
                      </a:lnTo>
                      <a:lnTo>
                        <a:pt x="378" y="370"/>
                      </a:lnTo>
                      <a:lnTo>
                        <a:pt x="350" y="374"/>
                      </a:lnTo>
                      <a:lnTo>
                        <a:pt x="322" y="378"/>
                      </a:lnTo>
                      <a:lnTo>
                        <a:pt x="292" y="378"/>
                      </a:lnTo>
                      <a:lnTo>
                        <a:pt x="262" y="378"/>
                      </a:lnTo>
                      <a:lnTo>
                        <a:pt x="232" y="374"/>
                      </a:lnTo>
                      <a:lnTo>
                        <a:pt x="204" y="370"/>
                      </a:lnTo>
                      <a:lnTo>
                        <a:pt x="178" y="364"/>
                      </a:lnTo>
                      <a:lnTo>
                        <a:pt x="152" y="356"/>
                      </a:lnTo>
                      <a:lnTo>
                        <a:pt x="128" y="346"/>
                      </a:lnTo>
                      <a:lnTo>
                        <a:pt x="106" y="334"/>
                      </a:lnTo>
                      <a:lnTo>
                        <a:pt x="86" y="322"/>
                      </a:lnTo>
                      <a:lnTo>
                        <a:pt x="66" y="310"/>
                      </a:lnTo>
                      <a:lnTo>
                        <a:pt x="50" y="294"/>
                      </a:lnTo>
                      <a:lnTo>
                        <a:pt x="34" y="280"/>
                      </a:lnTo>
                      <a:lnTo>
                        <a:pt x="22" y="262"/>
                      </a:lnTo>
                      <a:lnTo>
                        <a:pt x="12" y="246"/>
                      </a:lnTo>
                      <a:lnTo>
                        <a:pt x="6" y="22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70"/>
                      </a:lnTo>
                      <a:lnTo>
                        <a:pt x="6" y="150"/>
                      </a:lnTo>
                      <a:lnTo>
                        <a:pt x="12" y="132"/>
                      </a:lnTo>
                      <a:lnTo>
                        <a:pt x="22" y="116"/>
                      </a:lnTo>
                      <a:lnTo>
                        <a:pt x="34" y="98"/>
                      </a:lnTo>
                      <a:lnTo>
                        <a:pt x="50" y="84"/>
                      </a:lnTo>
                      <a:lnTo>
                        <a:pt x="66" y="68"/>
                      </a:lnTo>
                      <a:lnTo>
                        <a:pt x="86" y="56"/>
                      </a:lnTo>
                      <a:lnTo>
                        <a:pt x="106" y="44"/>
                      </a:lnTo>
                      <a:lnTo>
                        <a:pt x="128" y="32"/>
                      </a:lnTo>
                      <a:lnTo>
                        <a:pt x="152" y="22"/>
                      </a:lnTo>
                      <a:lnTo>
                        <a:pt x="178" y="14"/>
                      </a:lnTo>
                      <a:lnTo>
                        <a:pt x="204" y="8"/>
                      </a:lnTo>
                      <a:lnTo>
                        <a:pt x="232" y="4"/>
                      </a:lnTo>
                      <a:lnTo>
                        <a:pt x="262" y="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81000"/>
                      </a:scheme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6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794350" y="2336288"/>
              <a:ext cx="1479634" cy="39574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altLang="ko-KR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2030</a:t>
              </a:r>
              <a:r>
                <a:rPr lang="ko-KR" altLang="en-US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년</a:t>
              </a:r>
            </a:p>
          </p:txBody>
        </p:sp>
        <p:grpSp>
          <p:nvGrpSpPr>
            <p:cNvPr id="17" name="Group 33"/>
            <p:cNvGrpSpPr>
              <a:grpSpLocks/>
            </p:cNvGrpSpPr>
            <p:nvPr/>
          </p:nvGrpSpPr>
          <p:grpSpPr bwMode="auto">
            <a:xfrm>
              <a:off x="6196013" y="798513"/>
              <a:ext cx="1976437" cy="1911350"/>
              <a:chOff x="3047" y="1659"/>
              <a:chExt cx="930" cy="919"/>
            </a:xfrm>
          </p:grpSpPr>
          <p:pic>
            <p:nvPicPr>
              <p:cNvPr id="18" name="Picture 34" descr="원_그림자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047" y="2339"/>
                <a:ext cx="93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" name="Group 35"/>
              <p:cNvGrpSpPr>
                <a:grpSpLocks/>
              </p:cNvGrpSpPr>
              <p:nvPr/>
            </p:nvGrpSpPr>
            <p:grpSpPr bwMode="auto">
              <a:xfrm>
                <a:off x="3101" y="1659"/>
                <a:ext cx="804" cy="804"/>
                <a:chOff x="2037" y="1879"/>
                <a:chExt cx="1656" cy="1656"/>
              </a:xfrm>
            </p:grpSpPr>
            <p:sp>
              <p:nvSpPr>
                <p:cNvPr id="20" name="Freeform 36"/>
                <p:cNvSpPr>
                  <a:spLocks/>
                </p:cNvSpPr>
                <p:nvPr/>
              </p:nvSpPr>
              <p:spPr bwMode="auto">
                <a:xfrm>
                  <a:off x="2037" y="1879"/>
                  <a:ext cx="1656" cy="1656"/>
                </a:xfrm>
                <a:custGeom>
                  <a:avLst/>
                  <a:gdLst>
                    <a:gd name="T0" fmla="*/ 3096 w 1206"/>
                    <a:gd name="T1" fmla="*/ 0 h 1206"/>
                    <a:gd name="T2" fmla="*/ 3533 w 1206"/>
                    <a:gd name="T3" fmla="*/ 56 h 1206"/>
                    <a:gd name="T4" fmla="*/ 3953 w 1206"/>
                    <a:gd name="T5" fmla="*/ 173 h 1206"/>
                    <a:gd name="T6" fmla="*/ 4345 w 1206"/>
                    <a:gd name="T7" fmla="*/ 353 h 1206"/>
                    <a:gd name="T8" fmla="*/ 4706 w 1206"/>
                    <a:gd name="T9" fmla="*/ 588 h 1206"/>
                    <a:gd name="T10" fmla="*/ 5022 w 1206"/>
                    <a:gd name="T11" fmla="*/ 860 h 1206"/>
                    <a:gd name="T12" fmla="*/ 5300 w 1206"/>
                    <a:gd name="T13" fmla="*/ 1181 h 1206"/>
                    <a:gd name="T14" fmla="*/ 5524 w 1206"/>
                    <a:gd name="T15" fmla="*/ 1532 h 1206"/>
                    <a:gd name="T16" fmla="*/ 5704 w 1206"/>
                    <a:gd name="T17" fmla="*/ 1935 h 1206"/>
                    <a:gd name="T18" fmla="*/ 5830 w 1206"/>
                    <a:gd name="T19" fmla="*/ 2344 h 1206"/>
                    <a:gd name="T20" fmla="*/ 5877 w 1206"/>
                    <a:gd name="T21" fmla="*/ 2790 h 1206"/>
                    <a:gd name="T22" fmla="*/ 5877 w 1206"/>
                    <a:gd name="T23" fmla="*/ 3096 h 1206"/>
                    <a:gd name="T24" fmla="*/ 5830 w 1206"/>
                    <a:gd name="T25" fmla="*/ 3533 h 1206"/>
                    <a:gd name="T26" fmla="*/ 5704 w 1206"/>
                    <a:gd name="T27" fmla="*/ 3953 h 1206"/>
                    <a:gd name="T28" fmla="*/ 5524 w 1206"/>
                    <a:gd name="T29" fmla="*/ 4345 h 1206"/>
                    <a:gd name="T30" fmla="*/ 5300 w 1206"/>
                    <a:gd name="T31" fmla="*/ 4706 h 1206"/>
                    <a:gd name="T32" fmla="*/ 5022 w 1206"/>
                    <a:gd name="T33" fmla="*/ 5022 h 1206"/>
                    <a:gd name="T34" fmla="*/ 4706 w 1206"/>
                    <a:gd name="T35" fmla="*/ 5300 h 1206"/>
                    <a:gd name="T36" fmla="*/ 4345 w 1206"/>
                    <a:gd name="T37" fmla="*/ 5524 h 1206"/>
                    <a:gd name="T38" fmla="*/ 3953 w 1206"/>
                    <a:gd name="T39" fmla="*/ 5704 h 1206"/>
                    <a:gd name="T40" fmla="*/ 3533 w 1206"/>
                    <a:gd name="T41" fmla="*/ 5830 h 1206"/>
                    <a:gd name="T42" fmla="*/ 3096 w 1206"/>
                    <a:gd name="T43" fmla="*/ 5877 h 1206"/>
                    <a:gd name="T44" fmla="*/ 2790 w 1206"/>
                    <a:gd name="T45" fmla="*/ 5877 h 1206"/>
                    <a:gd name="T46" fmla="*/ 2344 w 1206"/>
                    <a:gd name="T47" fmla="*/ 5830 h 1206"/>
                    <a:gd name="T48" fmla="*/ 1935 w 1206"/>
                    <a:gd name="T49" fmla="*/ 5704 h 1206"/>
                    <a:gd name="T50" fmla="*/ 1532 w 1206"/>
                    <a:gd name="T51" fmla="*/ 5524 h 1206"/>
                    <a:gd name="T52" fmla="*/ 1181 w 1206"/>
                    <a:gd name="T53" fmla="*/ 5300 h 1206"/>
                    <a:gd name="T54" fmla="*/ 860 w 1206"/>
                    <a:gd name="T55" fmla="*/ 5022 h 1206"/>
                    <a:gd name="T56" fmla="*/ 588 w 1206"/>
                    <a:gd name="T57" fmla="*/ 4706 h 1206"/>
                    <a:gd name="T58" fmla="*/ 353 w 1206"/>
                    <a:gd name="T59" fmla="*/ 4345 h 1206"/>
                    <a:gd name="T60" fmla="*/ 173 w 1206"/>
                    <a:gd name="T61" fmla="*/ 3953 h 1206"/>
                    <a:gd name="T62" fmla="*/ 56 w 1206"/>
                    <a:gd name="T63" fmla="*/ 3533 h 1206"/>
                    <a:gd name="T64" fmla="*/ 0 w 1206"/>
                    <a:gd name="T65" fmla="*/ 3096 h 1206"/>
                    <a:gd name="T66" fmla="*/ 0 w 1206"/>
                    <a:gd name="T67" fmla="*/ 2790 h 1206"/>
                    <a:gd name="T68" fmla="*/ 56 w 1206"/>
                    <a:gd name="T69" fmla="*/ 2344 h 1206"/>
                    <a:gd name="T70" fmla="*/ 173 w 1206"/>
                    <a:gd name="T71" fmla="*/ 1935 h 1206"/>
                    <a:gd name="T72" fmla="*/ 353 w 1206"/>
                    <a:gd name="T73" fmla="*/ 1532 h 1206"/>
                    <a:gd name="T74" fmla="*/ 588 w 1206"/>
                    <a:gd name="T75" fmla="*/ 1181 h 1206"/>
                    <a:gd name="T76" fmla="*/ 860 w 1206"/>
                    <a:gd name="T77" fmla="*/ 860 h 1206"/>
                    <a:gd name="T78" fmla="*/ 1181 w 1206"/>
                    <a:gd name="T79" fmla="*/ 588 h 1206"/>
                    <a:gd name="T80" fmla="*/ 1532 w 1206"/>
                    <a:gd name="T81" fmla="*/ 353 h 1206"/>
                    <a:gd name="T82" fmla="*/ 1935 w 1206"/>
                    <a:gd name="T83" fmla="*/ 173 h 1206"/>
                    <a:gd name="T84" fmla="*/ 2344 w 1206"/>
                    <a:gd name="T85" fmla="*/ 56 h 1206"/>
                    <a:gd name="T86" fmla="*/ 2790 w 1206"/>
                    <a:gd name="T87" fmla="*/ 0 h 120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206"/>
                    <a:gd name="T133" fmla="*/ 0 h 1206"/>
                    <a:gd name="T134" fmla="*/ 1206 w 1206"/>
                    <a:gd name="T135" fmla="*/ 1206 h 120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206" h="1206">
                      <a:moveTo>
                        <a:pt x="602" y="0"/>
                      </a:moveTo>
                      <a:lnTo>
                        <a:pt x="602" y="0"/>
                      </a:lnTo>
                      <a:lnTo>
                        <a:pt x="634" y="0"/>
                      </a:lnTo>
                      <a:lnTo>
                        <a:pt x="664" y="2"/>
                      </a:lnTo>
                      <a:lnTo>
                        <a:pt x="694" y="6"/>
                      </a:lnTo>
                      <a:lnTo>
                        <a:pt x="724" y="12"/>
                      </a:lnTo>
                      <a:lnTo>
                        <a:pt x="754" y="18"/>
                      </a:lnTo>
                      <a:lnTo>
                        <a:pt x="782" y="26"/>
                      </a:lnTo>
                      <a:lnTo>
                        <a:pt x="810" y="36"/>
                      </a:lnTo>
                      <a:lnTo>
                        <a:pt x="838" y="46"/>
                      </a:lnTo>
                      <a:lnTo>
                        <a:pt x="864" y="58"/>
                      </a:lnTo>
                      <a:lnTo>
                        <a:pt x="890" y="72"/>
                      </a:lnTo>
                      <a:lnTo>
                        <a:pt x="916" y="86"/>
                      </a:lnTo>
                      <a:lnTo>
                        <a:pt x="940" y="102"/>
                      </a:lnTo>
                      <a:lnTo>
                        <a:pt x="964" y="120"/>
                      </a:lnTo>
                      <a:lnTo>
                        <a:pt x="986" y="138"/>
                      </a:lnTo>
                      <a:lnTo>
                        <a:pt x="1008" y="156"/>
                      </a:lnTo>
                      <a:lnTo>
                        <a:pt x="1028" y="176"/>
                      </a:lnTo>
                      <a:lnTo>
                        <a:pt x="1048" y="196"/>
                      </a:lnTo>
                      <a:lnTo>
                        <a:pt x="1068" y="218"/>
                      </a:lnTo>
                      <a:lnTo>
                        <a:pt x="1086" y="242"/>
                      </a:lnTo>
                      <a:lnTo>
                        <a:pt x="1102" y="266"/>
                      </a:lnTo>
                      <a:lnTo>
                        <a:pt x="1118" y="290"/>
                      </a:lnTo>
                      <a:lnTo>
                        <a:pt x="1132" y="314"/>
                      </a:lnTo>
                      <a:lnTo>
                        <a:pt x="1146" y="340"/>
                      </a:lnTo>
                      <a:lnTo>
                        <a:pt x="1158" y="368"/>
                      </a:lnTo>
                      <a:lnTo>
                        <a:pt x="1168" y="396"/>
                      </a:lnTo>
                      <a:lnTo>
                        <a:pt x="1178" y="424"/>
                      </a:lnTo>
                      <a:lnTo>
                        <a:pt x="1186" y="452"/>
                      </a:lnTo>
                      <a:lnTo>
                        <a:pt x="1194" y="480"/>
                      </a:lnTo>
                      <a:lnTo>
                        <a:pt x="1198" y="510"/>
                      </a:lnTo>
                      <a:lnTo>
                        <a:pt x="1202" y="540"/>
                      </a:lnTo>
                      <a:lnTo>
                        <a:pt x="1204" y="572"/>
                      </a:lnTo>
                      <a:lnTo>
                        <a:pt x="1206" y="602"/>
                      </a:lnTo>
                      <a:lnTo>
                        <a:pt x="1204" y="634"/>
                      </a:lnTo>
                      <a:lnTo>
                        <a:pt x="1202" y="664"/>
                      </a:lnTo>
                      <a:lnTo>
                        <a:pt x="1198" y="694"/>
                      </a:lnTo>
                      <a:lnTo>
                        <a:pt x="1194" y="724"/>
                      </a:lnTo>
                      <a:lnTo>
                        <a:pt x="1186" y="754"/>
                      </a:lnTo>
                      <a:lnTo>
                        <a:pt x="1178" y="782"/>
                      </a:lnTo>
                      <a:lnTo>
                        <a:pt x="1168" y="810"/>
                      </a:lnTo>
                      <a:lnTo>
                        <a:pt x="1158" y="838"/>
                      </a:lnTo>
                      <a:lnTo>
                        <a:pt x="1146" y="864"/>
                      </a:lnTo>
                      <a:lnTo>
                        <a:pt x="1132" y="890"/>
                      </a:lnTo>
                      <a:lnTo>
                        <a:pt x="1118" y="916"/>
                      </a:lnTo>
                      <a:lnTo>
                        <a:pt x="1102" y="940"/>
                      </a:lnTo>
                      <a:lnTo>
                        <a:pt x="1086" y="964"/>
                      </a:lnTo>
                      <a:lnTo>
                        <a:pt x="1068" y="986"/>
                      </a:lnTo>
                      <a:lnTo>
                        <a:pt x="1048" y="1008"/>
                      </a:lnTo>
                      <a:lnTo>
                        <a:pt x="1028" y="1028"/>
                      </a:lnTo>
                      <a:lnTo>
                        <a:pt x="1008" y="1048"/>
                      </a:lnTo>
                      <a:lnTo>
                        <a:pt x="986" y="1068"/>
                      </a:lnTo>
                      <a:lnTo>
                        <a:pt x="964" y="1086"/>
                      </a:lnTo>
                      <a:lnTo>
                        <a:pt x="940" y="1102"/>
                      </a:lnTo>
                      <a:lnTo>
                        <a:pt x="916" y="1118"/>
                      </a:lnTo>
                      <a:lnTo>
                        <a:pt x="890" y="1132"/>
                      </a:lnTo>
                      <a:lnTo>
                        <a:pt x="864" y="1146"/>
                      </a:lnTo>
                      <a:lnTo>
                        <a:pt x="838" y="1158"/>
                      </a:lnTo>
                      <a:lnTo>
                        <a:pt x="810" y="1168"/>
                      </a:lnTo>
                      <a:lnTo>
                        <a:pt x="782" y="1178"/>
                      </a:lnTo>
                      <a:lnTo>
                        <a:pt x="754" y="1186"/>
                      </a:lnTo>
                      <a:lnTo>
                        <a:pt x="724" y="1194"/>
                      </a:lnTo>
                      <a:lnTo>
                        <a:pt x="694" y="1198"/>
                      </a:lnTo>
                      <a:lnTo>
                        <a:pt x="664" y="1202"/>
                      </a:lnTo>
                      <a:lnTo>
                        <a:pt x="634" y="1204"/>
                      </a:lnTo>
                      <a:lnTo>
                        <a:pt x="602" y="1206"/>
                      </a:lnTo>
                      <a:lnTo>
                        <a:pt x="572" y="1204"/>
                      </a:lnTo>
                      <a:lnTo>
                        <a:pt x="540" y="1202"/>
                      </a:lnTo>
                      <a:lnTo>
                        <a:pt x="510" y="1198"/>
                      </a:lnTo>
                      <a:lnTo>
                        <a:pt x="480" y="1194"/>
                      </a:lnTo>
                      <a:lnTo>
                        <a:pt x="452" y="1186"/>
                      </a:lnTo>
                      <a:lnTo>
                        <a:pt x="424" y="1178"/>
                      </a:lnTo>
                      <a:lnTo>
                        <a:pt x="396" y="1168"/>
                      </a:lnTo>
                      <a:lnTo>
                        <a:pt x="368" y="1158"/>
                      </a:lnTo>
                      <a:lnTo>
                        <a:pt x="340" y="1146"/>
                      </a:lnTo>
                      <a:lnTo>
                        <a:pt x="314" y="1132"/>
                      </a:lnTo>
                      <a:lnTo>
                        <a:pt x="290" y="1118"/>
                      </a:lnTo>
                      <a:lnTo>
                        <a:pt x="266" y="1102"/>
                      </a:lnTo>
                      <a:lnTo>
                        <a:pt x="242" y="1086"/>
                      </a:lnTo>
                      <a:lnTo>
                        <a:pt x="218" y="1068"/>
                      </a:lnTo>
                      <a:lnTo>
                        <a:pt x="196" y="1048"/>
                      </a:lnTo>
                      <a:lnTo>
                        <a:pt x="176" y="1028"/>
                      </a:lnTo>
                      <a:lnTo>
                        <a:pt x="156" y="1008"/>
                      </a:lnTo>
                      <a:lnTo>
                        <a:pt x="138" y="986"/>
                      </a:lnTo>
                      <a:lnTo>
                        <a:pt x="120" y="964"/>
                      </a:lnTo>
                      <a:lnTo>
                        <a:pt x="102" y="940"/>
                      </a:lnTo>
                      <a:lnTo>
                        <a:pt x="86" y="916"/>
                      </a:lnTo>
                      <a:lnTo>
                        <a:pt x="72" y="890"/>
                      </a:lnTo>
                      <a:lnTo>
                        <a:pt x="58" y="864"/>
                      </a:lnTo>
                      <a:lnTo>
                        <a:pt x="46" y="838"/>
                      </a:lnTo>
                      <a:lnTo>
                        <a:pt x="36" y="810"/>
                      </a:lnTo>
                      <a:lnTo>
                        <a:pt x="26" y="782"/>
                      </a:lnTo>
                      <a:lnTo>
                        <a:pt x="18" y="754"/>
                      </a:lnTo>
                      <a:lnTo>
                        <a:pt x="12" y="724"/>
                      </a:lnTo>
                      <a:lnTo>
                        <a:pt x="6" y="694"/>
                      </a:lnTo>
                      <a:lnTo>
                        <a:pt x="2" y="664"/>
                      </a:lnTo>
                      <a:lnTo>
                        <a:pt x="0" y="634"/>
                      </a:lnTo>
                      <a:lnTo>
                        <a:pt x="0" y="602"/>
                      </a:lnTo>
                      <a:lnTo>
                        <a:pt x="0" y="572"/>
                      </a:lnTo>
                      <a:lnTo>
                        <a:pt x="2" y="540"/>
                      </a:lnTo>
                      <a:lnTo>
                        <a:pt x="6" y="510"/>
                      </a:lnTo>
                      <a:lnTo>
                        <a:pt x="12" y="480"/>
                      </a:lnTo>
                      <a:lnTo>
                        <a:pt x="18" y="452"/>
                      </a:lnTo>
                      <a:lnTo>
                        <a:pt x="26" y="424"/>
                      </a:lnTo>
                      <a:lnTo>
                        <a:pt x="36" y="396"/>
                      </a:lnTo>
                      <a:lnTo>
                        <a:pt x="46" y="368"/>
                      </a:lnTo>
                      <a:lnTo>
                        <a:pt x="58" y="340"/>
                      </a:lnTo>
                      <a:lnTo>
                        <a:pt x="72" y="314"/>
                      </a:lnTo>
                      <a:lnTo>
                        <a:pt x="86" y="290"/>
                      </a:lnTo>
                      <a:lnTo>
                        <a:pt x="102" y="266"/>
                      </a:lnTo>
                      <a:lnTo>
                        <a:pt x="120" y="242"/>
                      </a:lnTo>
                      <a:lnTo>
                        <a:pt x="138" y="218"/>
                      </a:lnTo>
                      <a:lnTo>
                        <a:pt x="156" y="196"/>
                      </a:lnTo>
                      <a:lnTo>
                        <a:pt x="176" y="176"/>
                      </a:lnTo>
                      <a:lnTo>
                        <a:pt x="196" y="156"/>
                      </a:lnTo>
                      <a:lnTo>
                        <a:pt x="218" y="138"/>
                      </a:lnTo>
                      <a:lnTo>
                        <a:pt x="242" y="120"/>
                      </a:lnTo>
                      <a:lnTo>
                        <a:pt x="266" y="102"/>
                      </a:lnTo>
                      <a:lnTo>
                        <a:pt x="290" y="86"/>
                      </a:lnTo>
                      <a:lnTo>
                        <a:pt x="314" y="72"/>
                      </a:lnTo>
                      <a:lnTo>
                        <a:pt x="340" y="58"/>
                      </a:lnTo>
                      <a:lnTo>
                        <a:pt x="368" y="46"/>
                      </a:lnTo>
                      <a:lnTo>
                        <a:pt x="396" y="36"/>
                      </a:lnTo>
                      <a:lnTo>
                        <a:pt x="424" y="26"/>
                      </a:lnTo>
                      <a:lnTo>
                        <a:pt x="452" y="18"/>
                      </a:lnTo>
                      <a:lnTo>
                        <a:pt x="480" y="12"/>
                      </a:lnTo>
                      <a:lnTo>
                        <a:pt x="510" y="6"/>
                      </a:lnTo>
                      <a:lnTo>
                        <a:pt x="540" y="2"/>
                      </a:lnTo>
                      <a:lnTo>
                        <a:pt x="572" y="0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1" name="Freeform 37"/>
                <p:cNvSpPr>
                  <a:spLocks/>
                </p:cNvSpPr>
                <p:nvPr/>
              </p:nvSpPr>
              <p:spPr bwMode="auto">
                <a:xfrm>
                  <a:off x="2179" y="3086"/>
                  <a:ext cx="1363" cy="438"/>
                </a:xfrm>
                <a:custGeom>
                  <a:avLst/>
                  <a:gdLst>
                    <a:gd name="T0" fmla="*/ 1275 w 1166"/>
                    <a:gd name="T1" fmla="*/ 393 h 450"/>
                    <a:gd name="T2" fmla="*/ 1275 w 1166"/>
                    <a:gd name="T3" fmla="*/ 393 h 450"/>
                    <a:gd name="T4" fmla="*/ 1383 w 1166"/>
                    <a:gd name="T5" fmla="*/ 391 h 450"/>
                    <a:gd name="T6" fmla="*/ 1497 w 1166"/>
                    <a:gd name="T7" fmla="*/ 386 h 450"/>
                    <a:gd name="T8" fmla="*/ 1606 w 1166"/>
                    <a:gd name="T9" fmla="*/ 376 h 450"/>
                    <a:gd name="T10" fmla="*/ 1706 w 1166"/>
                    <a:gd name="T11" fmla="*/ 363 h 450"/>
                    <a:gd name="T12" fmla="*/ 1808 w 1166"/>
                    <a:gd name="T13" fmla="*/ 347 h 450"/>
                    <a:gd name="T14" fmla="*/ 1902 w 1166"/>
                    <a:gd name="T15" fmla="*/ 329 h 450"/>
                    <a:gd name="T16" fmla="*/ 1994 w 1166"/>
                    <a:gd name="T17" fmla="*/ 306 h 450"/>
                    <a:gd name="T18" fmla="*/ 2081 w 1166"/>
                    <a:gd name="T19" fmla="*/ 281 h 450"/>
                    <a:gd name="T20" fmla="*/ 2166 w 1166"/>
                    <a:gd name="T21" fmla="*/ 253 h 450"/>
                    <a:gd name="T22" fmla="*/ 2240 w 1166"/>
                    <a:gd name="T23" fmla="*/ 224 h 450"/>
                    <a:gd name="T24" fmla="*/ 2310 w 1166"/>
                    <a:gd name="T25" fmla="*/ 192 h 450"/>
                    <a:gd name="T26" fmla="*/ 2369 w 1166"/>
                    <a:gd name="T27" fmla="*/ 157 h 450"/>
                    <a:gd name="T28" fmla="*/ 2428 w 1166"/>
                    <a:gd name="T29" fmla="*/ 121 h 450"/>
                    <a:gd name="T30" fmla="*/ 2476 w 1166"/>
                    <a:gd name="T31" fmla="*/ 83 h 450"/>
                    <a:gd name="T32" fmla="*/ 2516 w 1166"/>
                    <a:gd name="T33" fmla="*/ 43 h 450"/>
                    <a:gd name="T34" fmla="*/ 2545 w 1166"/>
                    <a:gd name="T35" fmla="*/ 0 h 450"/>
                    <a:gd name="T36" fmla="*/ 0 w 1166"/>
                    <a:gd name="T37" fmla="*/ 0 h 450"/>
                    <a:gd name="T38" fmla="*/ 0 w 1166"/>
                    <a:gd name="T39" fmla="*/ 0 h 450"/>
                    <a:gd name="T40" fmla="*/ 30 w 1166"/>
                    <a:gd name="T41" fmla="*/ 43 h 450"/>
                    <a:gd name="T42" fmla="*/ 68 w 1166"/>
                    <a:gd name="T43" fmla="*/ 83 h 450"/>
                    <a:gd name="T44" fmla="*/ 119 w 1166"/>
                    <a:gd name="T45" fmla="*/ 121 h 450"/>
                    <a:gd name="T46" fmla="*/ 177 w 1166"/>
                    <a:gd name="T47" fmla="*/ 157 h 450"/>
                    <a:gd name="T48" fmla="*/ 235 w 1166"/>
                    <a:gd name="T49" fmla="*/ 192 h 450"/>
                    <a:gd name="T50" fmla="*/ 306 w 1166"/>
                    <a:gd name="T51" fmla="*/ 224 h 450"/>
                    <a:gd name="T52" fmla="*/ 379 w 1166"/>
                    <a:gd name="T53" fmla="*/ 253 h 450"/>
                    <a:gd name="T54" fmla="*/ 463 w 1166"/>
                    <a:gd name="T55" fmla="*/ 281 h 450"/>
                    <a:gd name="T56" fmla="*/ 551 w 1166"/>
                    <a:gd name="T57" fmla="*/ 306 h 450"/>
                    <a:gd name="T58" fmla="*/ 642 w 1166"/>
                    <a:gd name="T59" fmla="*/ 329 h 450"/>
                    <a:gd name="T60" fmla="*/ 738 w 1166"/>
                    <a:gd name="T61" fmla="*/ 347 h 450"/>
                    <a:gd name="T62" fmla="*/ 839 w 1166"/>
                    <a:gd name="T63" fmla="*/ 363 h 450"/>
                    <a:gd name="T64" fmla="*/ 943 w 1166"/>
                    <a:gd name="T65" fmla="*/ 376 h 450"/>
                    <a:gd name="T66" fmla="*/ 1049 w 1166"/>
                    <a:gd name="T67" fmla="*/ 386 h 450"/>
                    <a:gd name="T68" fmla="*/ 1162 w 1166"/>
                    <a:gd name="T69" fmla="*/ 391 h 450"/>
                    <a:gd name="T70" fmla="*/ 1275 w 1166"/>
                    <a:gd name="T71" fmla="*/ 393 h 450"/>
                    <a:gd name="T72" fmla="*/ 1275 w 1166"/>
                    <a:gd name="T73" fmla="*/ 393 h 45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66"/>
                    <a:gd name="T112" fmla="*/ 0 h 450"/>
                    <a:gd name="T113" fmla="*/ 1166 w 1166"/>
                    <a:gd name="T114" fmla="*/ 450 h 45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3421D">
                        <a:alpha val="0"/>
                      </a:srgbClr>
                    </a:gs>
                    <a:gs pos="100000">
                      <a:srgbClr val="833B1A">
                        <a:alpha val="51999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2" name="Freeform 38"/>
                <p:cNvSpPr>
                  <a:spLocks/>
                </p:cNvSpPr>
                <p:nvPr/>
              </p:nvSpPr>
              <p:spPr bwMode="auto">
                <a:xfrm flipV="1">
                  <a:off x="2200" y="1898"/>
                  <a:ext cx="1335" cy="410"/>
                </a:xfrm>
                <a:custGeom>
                  <a:avLst/>
                  <a:gdLst/>
                  <a:ahLst/>
                  <a:cxnLst>
                    <a:cxn ang="0">
                      <a:pos x="584" y="450"/>
                    </a:cxn>
                    <a:cxn ang="0">
                      <a:pos x="584" y="450"/>
                    </a:cxn>
                    <a:cxn ang="0">
                      <a:pos x="634" y="448"/>
                    </a:cxn>
                    <a:cxn ang="0">
                      <a:pos x="686" y="442"/>
                    </a:cxn>
                    <a:cxn ang="0">
                      <a:pos x="736" y="430"/>
                    </a:cxn>
                    <a:cxn ang="0">
                      <a:pos x="782" y="416"/>
                    </a:cxn>
                    <a:cxn ang="0">
                      <a:pos x="828" y="398"/>
                    </a:cxn>
                    <a:cxn ang="0">
                      <a:pos x="872" y="376"/>
                    </a:cxn>
                    <a:cxn ang="0">
                      <a:pos x="914" y="350"/>
                    </a:cxn>
                    <a:cxn ang="0">
                      <a:pos x="954" y="322"/>
                    </a:cxn>
                    <a:cxn ang="0">
                      <a:pos x="992" y="290"/>
                    </a:cxn>
                    <a:cxn ang="0">
                      <a:pos x="1026" y="256"/>
                    </a:cxn>
                    <a:cxn ang="0">
                      <a:pos x="1058" y="220"/>
                    </a:cxn>
                    <a:cxn ang="0">
                      <a:pos x="1086" y="180"/>
                    </a:cxn>
                    <a:cxn ang="0">
                      <a:pos x="1112" y="138"/>
                    </a:cxn>
                    <a:cxn ang="0">
                      <a:pos x="1134" y="94"/>
                    </a:cxn>
                    <a:cxn ang="0">
                      <a:pos x="1152" y="48"/>
                    </a:cxn>
                    <a:cxn ang="0">
                      <a:pos x="1166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4" y="48"/>
                    </a:cxn>
                    <a:cxn ang="0">
                      <a:pos x="32" y="94"/>
                    </a:cxn>
                    <a:cxn ang="0">
                      <a:pos x="54" y="138"/>
                    </a:cxn>
                    <a:cxn ang="0">
                      <a:pos x="80" y="180"/>
                    </a:cxn>
                    <a:cxn ang="0">
                      <a:pos x="108" y="220"/>
                    </a:cxn>
                    <a:cxn ang="0">
                      <a:pos x="140" y="256"/>
                    </a:cxn>
                    <a:cxn ang="0">
                      <a:pos x="174" y="290"/>
                    </a:cxn>
                    <a:cxn ang="0">
                      <a:pos x="212" y="322"/>
                    </a:cxn>
                    <a:cxn ang="0">
                      <a:pos x="252" y="350"/>
                    </a:cxn>
                    <a:cxn ang="0">
                      <a:pos x="294" y="376"/>
                    </a:cxn>
                    <a:cxn ang="0">
                      <a:pos x="338" y="398"/>
                    </a:cxn>
                    <a:cxn ang="0">
                      <a:pos x="384" y="416"/>
                    </a:cxn>
                    <a:cxn ang="0">
                      <a:pos x="432" y="430"/>
                    </a:cxn>
                    <a:cxn ang="0">
                      <a:pos x="480" y="442"/>
                    </a:cxn>
                    <a:cxn ang="0">
                      <a:pos x="532" y="448"/>
                    </a:cxn>
                    <a:cxn ang="0">
                      <a:pos x="584" y="450"/>
                    </a:cxn>
                    <a:cxn ang="0">
                      <a:pos x="584" y="450"/>
                    </a:cxn>
                  </a:cxnLst>
                  <a:rect l="0" t="0" r="r" b="b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gamma/>
                        <a:tint val="8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>
                    <a:defRPr/>
                  </a:pPr>
                  <a:endParaRPr lang="ko-KR" altLang="en-US" sz="1800"/>
                </a:p>
              </p:txBody>
            </p:sp>
            <p:sp>
              <p:nvSpPr>
                <p:cNvPr id="23" name="Freeform 39"/>
                <p:cNvSpPr>
                  <a:spLocks/>
                </p:cNvSpPr>
                <p:nvPr/>
              </p:nvSpPr>
              <p:spPr bwMode="auto">
                <a:xfrm>
                  <a:off x="2378" y="1933"/>
                  <a:ext cx="996" cy="742"/>
                </a:xfrm>
                <a:custGeom>
                  <a:avLst/>
                  <a:gdLst>
                    <a:gd name="T0" fmla="*/ 4213 w 584"/>
                    <a:gd name="T1" fmla="*/ 0 h 378"/>
                    <a:gd name="T2" fmla="*/ 5050 w 584"/>
                    <a:gd name="T3" fmla="*/ 120 h 378"/>
                    <a:gd name="T4" fmla="*/ 5851 w 584"/>
                    <a:gd name="T5" fmla="*/ 400 h 378"/>
                    <a:gd name="T6" fmla="*/ 6547 w 584"/>
                    <a:gd name="T7" fmla="*/ 936 h 378"/>
                    <a:gd name="T8" fmla="*/ 7185 w 584"/>
                    <a:gd name="T9" fmla="*/ 1633 h 378"/>
                    <a:gd name="T10" fmla="*/ 7709 w 584"/>
                    <a:gd name="T11" fmla="*/ 2450 h 378"/>
                    <a:gd name="T12" fmla="*/ 8081 w 584"/>
                    <a:gd name="T13" fmla="*/ 3386 h 378"/>
                    <a:gd name="T14" fmla="*/ 8345 w 584"/>
                    <a:gd name="T15" fmla="*/ 4366 h 378"/>
                    <a:gd name="T16" fmla="*/ 8428 w 584"/>
                    <a:gd name="T17" fmla="*/ 5538 h 378"/>
                    <a:gd name="T18" fmla="*/ 8403 w 584"/>
                    <a:gd name="T19" fmla="*/ 6058 h 378"/>
                    <a:gd name="T20" fmla="*/ 8226 w 584"/>
                    <a:gd name="T21" fmla="*/ 7171 h 378"/>
                    <a:gd name="T22" fmla="*/ 7912 w 584"/>
                    <a:gd name="T23" fmla="*/ 8168 h 378"/>
                    <a:gd name="T24" fmla="*/ 7446 w 584"/>
                    <a:gd name="T25" fmla="*/ 9039 h 378"/>
                    <a:gd name="T26" fmla="*/ 6897 w 584"/>
                    <a:gd name="T27" fmla="*/ 9740 h 378"/>
                    <a:gd name="T28" fmla="*/ 6201 w 584"/>
                    <a:gd name="T29" fmla="*/ 10376 h 378"/>
                    <a:gd name="T30" fmla="*/ 5456 w 584"/>
                    <a:gd name="T31" fmla="*/ 10777 h 378"/>
                    <a:gd name="T32" fmla="*/ 4642 w 584"/>
                    <a:gd name="T33" fmla="*/ 11020 h 378"/>
                    <a:gd name="T34" fmla="*/ 4213 w 584"/>
                    <a:gd name="T35" fmla="*/ 11020 h 378"/>
                    <a:gd name="T36" fmla="*/ 3348 w 584"/>
                    <a:gd name="T37" fmla="*/ 10900 h 378"/>
                    <a:gd name="T38" fmla="*/ 2568 w 584"/>
                    <a:gd name="T39" fmla="*/ 10620 h 378"/>
                    <a:gd name="T40" fmla="*/ 1844 w 584"/>
                    <a:gd name="T41" fmla="*/ 10084 h 378"/>
                    <a:gd name="T42" fmla="*/ 1245 w 584"/>
                    <a:gd name="T43" fmla="*/ 9387 h 378"/>
                    <a:gd name="T44" fmla="*/ 718 w 584"/>
                    <a:gd name="T45" fmla="*/ 8570 h 378"/>
                    <a:gd name="T46" fmla="*/ 322 w 584"/>
                    <a:gd name="T47" fmla="*/ 7634 h 378"/>
                    <a:gd name="T48" fmla="*/ 84 w 584"/>
                    <a:gd name="T49" fmla="*/ 6647 h 378"/>
                    <a:gd name="T50" fmla="*/ 0 w 584"/>
                    <a:gd name="T51" fmla="*/ 5538 h 378"/>
                    <a:gd name="T52" fmla="*/ 0 w 584"/>
                    <a:gd name="T53" fmla="*/ 4962 h 378"/>
                    <a:gd name="T54" fmla="*/ 169 w 584"/>
                    <a:gd name="T55" fmla="*/ 3842 h 378"/>
                    <a:gd name="T56" fmla="*/ 491 w 584"/>
                    <a:gd name="T57" fmla="*/ 2852 h 378"/>
                    <a:gd name="T58" fmla="*/ 957 w 584"/>
                    <a:gd name="T59" fmla="*/ 1973 h 378"/>
                    <a:gd name="T60" fmla="*/ 1533 w 584"/>
                    <a:gd name="T61" fmla="*/ 1280 h 378"/>
                    <a:gd name="T62" fmla="*/ 2193 w 584"/>
                    <a:gd name="T63" fmla="*/ 636 h 378"/>
                    <a:gd name="T64" fmla="*/ 2947 w 584"/>
                    <a:gd name="T65" fmla="*/ 236 h 378"/>
                    <a:gd name="T66" fmla="*/ 3781 w 584"/>
                    <a:gd name="T67" fmla="*/ 0 h 378"/>
                    <a:gd name="T68" fmla="*/ 4213 w 584"/>
                    <a:gd name="T69" fmla="*/ 0 h 3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84"/>
                    <a:gd name="T106" fmla="*/ 0 h 378"/>
                    <a:gd name="T107" fmla="*/ 584 w 584"/>
                    <a:gd name="T108" fmla="*/ 378 h 3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84" h="378">
                      <a:moveTo>
                        <a:pt x="292" y="0"/>
                      </a:moveTo>
                      <a:lnTo>
                        <a:pt x="292" y="0"/>
                      </a:lnTo>
                      <a:lnTo>
                        <a:pt x="322" y="0"/>
                      </a:lnTo>
                      <a:lnTo>
                        <a:pt x="350" y="4"/>
                      </a:lnTo>
                      <a:lnTo>
                        <a:pt x="378" y="8"/>
                      </a:lnTo>
                      <a:lnTo>
                        <a:pt x="406" y="14"/>
                      </a:lnTo>
                      <a:lnTo>
                        <a:pt x="430" y="22"/>
                      </a:lnTo>
                      <a:lnTo>
                        <a:pt x="454" y="32"/>
                      </a:lnTo>
                      <a:lnTo>
                        <a:pt x="478" y="44"/>
                      </a:lnTo>
                      <a:lnTo>
                        <a:pt x="498" y="56"/>
                      </a:lnTo>
                      <a:lnTo>
                        <a:pt x="516" y="68"/>
                      </a:lnTo>
                      <a:lnTo>
                        <a:pt x="534" y="84"/>
                      </a:lnTo>
                      <a:lnTo>
                        <a:pt x="548" y="98"/>
                      </a:lnTo>
                      <a:lnTo>
                        <a:pt x="560" y="116"/>
                      </a:lnTo>
                      <a:lnTo>
                        <a:pt x="570" y="132"/>
                      </a:lnTo>
                      <a:lnTo>
                        <a:pt x="578" y="150"/>
                      </a:lnTo>
                      <a:lnTo>
                        <a:pt x="582" y="170"/>
                      </a:lnTo>
                      <a:lnTo>
                        <a:pt x="584" y="190"/>
                      </a:lnTo>
                      <a:lnTo>
                        <a:pt x="582" y="208"/>
                      </a:lnTo>
                      <a:lnTo>
                        <a:pt x="578" y="228"/>
                      </a:lnTo>
                      <a:lnTo>
                        <a:pt x="570" y="246"/>
                      </a:lnTo>
                      <a:lnTo>
                        <a:pt x="560" y="262"/>
                      </a:lnTo>
                      <a:lnTo>
                        <a:pt x="548" y="280"/>
                      </a:lnTo>
                      <a:lnTo>
                        <a:pt x="534" y="294"/>
                      </a:lnTo>
                      <a:lnTo>
                        <a:pt x="516" y="310"/>
                      </a:lnTo>
                      <a:lnTo>
                        <a:pt x="498" y="322"/>
                      </a:lnTo>
                      <a:lnTo>
                        <a:pt x="478" y="334"/>
                      </a:lnTo>
                      <a:lnTo>
                        <a:pt x="454" y="346"/>
                      </a:lnTo>
                      <a:lnTo>
                        <a:pt x="430" y="356"/>
                      </a:lnTo>
                      <a:lnTo>
                        <a:pt x="406" y="364"/>
                      </a:lnTo>
                      <a:lnTo>
                        <a:pt x="378" y="370"/>
                      </a:lnTo>
                      <a:lnTo>
                        <a:pt x="350" y="374"/>
                      </a:lnTo>
                      <a:lnTo>
                        <a:pt x="322" y="378"/>
                      </a:lnTo>
                      <a:lnTo>
                        <a:pt x="292" y="378"/>
                      </a:lnTo>
                      <a:lnTo>
                        <a:pt x="262" y="378"/>
                      </a:lnTo>
                      <a:lnTo>
                        <a:pt x="232" y="374"/>
                      </a:lnTo>
                      <a:lnTo>
                        <a:pt x="204" y="370"/>
                      </a:lnTo>
                      <a:lnTo>
                        <a:pt x="178" y="364"/>
                      </a:lnTo>
                      <a:lnTo>
                        <a:pt x="152" y="356"/>
                      </a:lnTo>
                      <a:lnTo>
                        <a:pt x="128" y="346"/>
                      </a:lnTo>
                      <a:lnTo>
                        <a:pt x="106" y="334"/>
                      </a:lnTo>
                      <a:lnTo>
                        <a:pt x="86" y="322"/>
                      </a:lnTo>
                      <a:lnTo>
                        <a:pt x="66" y="310"/>
                      </a:lnTo>
                      <a:lnTo>
                        <a:pt x="50" y="294"/>
                      </a:lnTo>
                      <a:lnTo>
                        <a:pt x="34" y="280"/>
                      </a:lnTo>
                      <a:lnTo>
                        <a:pt x="22" y="262"/>
                      </a:lnTo>
                      <a:lnTo>
                        <a:pt x="12" y="246"/>
                      </a:lnTo>
                      <a:lnTo>
                        <a:pt x="6" y="22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70"/>
                      </a:lnTo>
                      <a:lnTo>
                        <a:pt x="6" y="150"/>
                      </a:lnTo>
                      <a:lnTo>
                        <a:pt x="12" y="132"/>
                      </a:lnTo>
                      <a:lnTo>
                        <a:pt x="22" y="116"/>
                      </a:lnTo>
                      <a:lnTo>
                        <a:pt x="34" y="98"/>
                      </a:lnTo>
                      <a:lnTo>
                        <a:pt x="50" y="84"/>
                      </a:lnTo>
                      <a:lnTo>
                        <a:pt x="66" y="68"/>
                      </a:lnTo>
                      <a:lnTo>
                        <a:pt x="86" y="56"/>
                      </a:lnTo>
                      <a:lnTo>
                        <a:pt x="106" y="44"/>
                      </a:lnTo>
                      <a:lnTo>
                        <a:pt x="128" y="32"/>
                      </a:lnTo>
                      <a:lnTo>
                        <a:pt x="152" y="22"/>
                      </a:lnTo>
                      <a:lnTo>
                        <a:pt x="178" y="14"/>
                      </a:lnTo>
                      <a:lnTo>
                        <a:pt x="204" y="8"/>
                      </a:lnTo>
                      <a:lnTo>
                        <a:pt x="232" y="4"/>
                      </a:lnTo>
                      <a:lnTo>
                        <a:pt x="262" y="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>
                        <a:alpha val="81000"/>
                      </a:scheme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4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6438498" y="1431047"/>
              <a:ext cx="1415922" cy="4091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altLang="ko-KR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2050</a:t>
              </a:r>
              <a:r>
                <a:rPr lang="ko-KR" altLang="en-US" sz="800" b="1" kern="10" spc="-40" dirty="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년</a:t>
              </a:r>
            </a:p>
          </p:txBody>
        </p: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>
              <a:off x="984250" y="2543175"/>
              <a:ext cx="1816100" cy="1804988"/>
              <a:chOff x="1811" y="2031"/>
              <a:chExt cx="930" cy="982"/>
            </a:xfrm>
          </p:grpSpPr>
          <p:grpSp>
            <p:nvGrpSpPr>
              <p:cNvPr id="26" name="Group 42"/>
              <p:cNvGrpSpPr>
                <a:grpSpLocks/>
              </p:cNvGrpSpPr>
              <p:nvPr/>
            </p:nvGrpSpPr>
            <p:grpSpPr bwMode="auto">
              <a:xfrm>
                <a:off x="1811" y="2027"/>
                <a:ext cx="930" cy="980"/>
                <a:chOff x="421" y="2460"/>
                <a:chExt cx="1005" cy="1058"/>
              </a:xfrm>
            </p:grpSpPr>
            <p:grpSp>
              <p:nvGrpSpPr>
                <p:cNvPr id="28" name="Group 43"/>
                <p:cNvGrpSpPr>
                  <a:grpSpLocks/>
                </p:cNvGrpSpPr>
                <p:nvPr/>
              </p:nvGrpSpPr>
              <p:grpSpPr bwMode="auto">
                <a:xfrm>
                  <a:off x="421" y="2460"/>
                  <a:ext cx="1005" cy="1058"/>
                  <a:chOff x="3176" y="2723"/>
                  <a:chExt cx="1336" cy="1411"/>
                </a:xfrm>
              </p:grpSpPr>
              <p:pic>
                <p:nvPicPr>
                  <p:cNvPr id="30" name="Picture 44" descr="원_그림자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/>
                  <a:stretch>
                    <a:fillRect/>
                  </a:stretch>
                </p:blipFill>
                <p:spPr bwMode="auto">
                  <a:xfrm>
                    <a:off x="3176" y="3790"/>
                    <a:ext cx="1336" cy="3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31" name="Freeform 45"/>
                  <p:cNvSpPr>
                    <a:spLocks/>
                  </p:cNvSpPr>
                  <p:nvPr/>
                </p:nvSpPr>
                <p:spPr bwMode="auto">
                  <a:xfrm>
                    <a:off x="3226" y="2723"/>
                    <a:ext cx="1206" cy="1206"/>
                  </a:xfrm>
                  <a:custGeom>
                    <a:avLst/>
                    <a:gdLst>
                      <a:gd name="T0" fmla="*/ 634 w 1206"/>
                      <a:gd name="T1" fmla="*/ 0 h 1206"/>
                      <a:gd name="T2" fmla="*/ 724 w 1206"/>
                      <a:gd name="T3" fmla="*/ 12 h 1206"/>
                      <a:gd name="T4" fmla="*/ 810 w 1206"/>
                      <a:gd name="T5" fmla="*/ 36 h 1206"/>
                      <a:gd name="T6" fmla="*/ 890 w 1206"/>
                      <a:gd name="T7" fmla="*/ 72 h 1206"/>
                      <a:gd name="T8" fmla="*/ 964 w 1206"/>
                      <a:gd name="T9" fmla="*/ 120 h 1206"/>
                      <a:gd name="T10" fmla="*/ 1028 w 1206"/>
                      <a:gd name="T11" fmla="*/ 176 h 1206"/>
                      <a:gd name="T12" fmla="*/ 1086 w 1206"/>
                      <a:gd name="T13" fmla="*/ 242 h 1206"/>
                      <a:gd name="T14" fmla="*/ 1132 w 1206"/>
                      <a:gd name="T15" fmla="*/ 314 h 1206"/>
                      <a:gd name="T16" fmla="*/ 1168 w 1206"/>
                      <a:gd name="T17" fmla="*/ 396 h 1206"/>
                      <a:gd name="T18" fmla="*/ 1194 w 1206"/>
                      <a:gd name="T19" fmla="*/ 480 h 1206"/>
                      <a:gd name="T20" fmla="*/ 1204 w 1206"/>
                      <a:gd name="T21" fmla="*/ 572 h 1206"/>
                      <a:gd name="T22" fmla="*/ 1204 w 1206"/>
                      <a:gd name="T23" fmla="*/ 634 h 1206"/>
                      <a:gd name="T24" fmla="*/ 1194 w 1206"/>
                      <a:gd name="T25" fmla="*/ 724 h 1206"/>
                      <a:gd name="T26" fmla="*/ 1168 w 1206"/>
                      <a:gd name="T27" fmla="*/ 810 h 1206"/>
                      <a:gd name="T28" fmla="*/ 1132 w 1206"/>
                      <a:gd name="T29" fmla="*/ 890 h 1206"/>
                      <a:gd name="T30" fmla="*/ 1086 w 1206"/>
                      <a:gd name="T31" fmla="*/ 964 h 1206"/>
                      <a:gd name="T32" fmla="*/ 1028 w 1206"/>
                      <a:gd name="T33" fmla="*/ 1028 h 1206"/>
                      <a:gd name="T34" fmla="*/ 964 w 1206"/>
                      <a:gd name="T35" fmla="*/ 1086 h 1206"/>
                      <a:gd name="T36" fmla="*/ 890 w 1206"/>
                      <a:gd name="T37" fmla="*/ 1132 h 1206"/>
                      <a:gd name="T38" fmla="*/ 810 w 1206"/>
                      <a:gd name="T39" fmla="*/ 1168 h 1206"/>
                      <a:gd name="T40" fmla="*/ 724 w 1206"/>
                      <a:gd name="T41" fmla="*/ 1194 h 1206"/>
                      <a:gd name="T42" fmla="*/ 634 w 1206"/>
                      <a:gd name="T43" fmla="*/ 1204 h 1206"/>
                      <a:gd name="T44" fmla="*/ 572 w 1206"/>
                      <a:gd name="T45" fmla="*/ 1204 h 1206"/>
                      <a:gd name="T46" fmla="*/ 480 w 1206"/>
                      <a:gd name="T47" fmla="*/ 1194 h 1206"/>
                      <a:gd name="T48" fmla="*/ 396 w 1206"/>
                      <a:gd name="T49" fmla="*/ 1168 h 1206"/>
                      <a:gd name="T50" fmla="*/ 314 w 1206"/>
                      <a:gd name="T51" fmla="*/ 1132 h 1206"/>
                      <a:gd name="T52" fmla="*/ 242 w 1206"/>
                      <a:gd name="T53" fmla="*/ 1086 h 1206"/>
                      <a:gd name="T54" fmla="*/ 176 w 1206"/>
                      <a:gd name="T55" fmla="*/ 1028 h 1206"/>
                      <a:gd name="T56" fmla="*/ 120 w 1206"/>
                      <a:gd name="T57" fmla="*/ 964 h 1206"/>
                      <a:gd name="T58" fmla="*/ 72 w 1206"/>
                      <a:gd name="T59" fmla="*/ 890 h 1206"/>
                      <a:gd name="T60" fmla="*/ 36 w 1206"/>
                      <a:gd name="T61" fmla="*/ 810 h 1206"/>
                      <a:gd name="T62" fmla="*/ 12 w 1206"/>
                      <a:gd name="T63" fmla="*/ 724 h 1206"/>
                      <a:gd name="T64" fmla="*/ 0 w 1206"/>
                      <a:gd name="T65" fmla="*/ 634 h 1206"/>
                      <a:gd name="T66" fmla="*/ 0 w 1206"/>
                      <a:gd name="T67" fmla="*/ 572 h 1206"/>
                      <a:gd name="T68" fmla="*/ 12 w 1206"/>
                      <a:gd name="T69" fmla="*/ 480 h 1206"/>
                      <a:gd name="T70" fmla="*/ 36 w 1206"/>
                      <a:gd name="T71" fmla="*/ 396 h 1206"/>
                      <a:gd name="T72" fmla="*/ 72 w 1206"/>
                      <a:gd name="T73" fmla="*/ 314 h 1206"/>
                      <a:gd name="T74" fmla="*/ 120 w 1206"/>
                      <a:gd name="T75" fmla="*/ 242 h 1206"/>
                      <a:gd name="T76" fmla="*/ 176 w 1206"/>
                      <a:gd name="T77" fmla="*/ 176 h 1206"/>
                      <a:gd name="T78" fmla="*/ 242 w 1206"/>
                      <a:gd name="T79" fmla="*/ 120 h 1206"/>
                      <a:gd name="T80" fmla="*/ 314 w 1206"/>
                      <a:gd name="T81" fmla="*/ 72 h 1206"/>
                      <a:gd name="T82" fmla="*/ 396 w 1206"/>
                      <a:gd name="T83" fmla="*/ 36 h 1206"/>
                      <a:gd name="T84" fmla="*/ 480 w 1206"/>
                      <a:gd name="T85" fmla="*/ 12 h 1206"/>
                      <a:gd name="T86" fmla="*/ 572 w 1206"/>
                      <a:gd name="T87" fmla="*/ 0 h 120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1206"/>
                      <a:gd name="T133" fmla="*/ 0 h 1206"/>
                      <a:gd name="T134" fmla="*/ 1206 w 1206"/>
                      <a:gd name="T135" fmla="*/ 1206 h 120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1206" h="1206">
                        <a:moveTo>
                          <a:pt x="602" y="0"/>
                        </a:moveTo>
                        <a:lnTo>
                          <a:pt x="602" y="0"/>
                        </a:lnTo>
                        <a:lnTo>
                          <a:pt x="634" y="0"/>
                        </a:lnTo>
                        <a:lnTo>
                          <a:pt x="664" y="2"/>
                        </a:lnTo>
                        <a:lnTo>
                          <a:pt x="694" y="6"/>
                        </a:lnTo>
                        <a:lnTo>
                          <a:pt x="724" y="12"/>
                        </a:lnTo>
                        <a:lnTo>
                          <a:pt x="754" y="18"/>
                        </a:lnTo>
                        <a:lnTo>
                          <a:pt x="782" y="26"/>
                        </a:lnTo>
                        <a:lnTo>
                          <a:pt x="810" y="36"/>
                        </a:lnTo>
                        <a:lnTo>
                          <a:pt x="838" y="46"/>
                        </a:lnTo>
                        <a:lnTo>
                          <a:pt x="864" y="58"/>
                        </a:lnTo>
                        <a:lnTo>
                          <a:pt x="890" y="72"/>
                        </a:lnTo>
                        <a:lnTo>
                          <a:pt x="916" y="86"/>
                        </a:lnTo>
                        <a:lnTo>
                          <a:pt x="940" y="102"/>
                        </a:lnTo>
                        <a:lnTo>
                          <a:pt x="964" y="120"/>
                        </a:lnTo>
                        <a:lnTo>
                          <a:pt x="986" y="138"/>
                        </a:lnTo>
                        <a:lnTo>
                          <a:pt x="1008" y="156"/>
                        </a:lnTo>
                        <a:lnTo>
                          <a:pt x="1028" y="176"/>
                        </a:lnTo>
                        <a:lnTo>
                          <a:pt x="1048" y="196"/>
                        </a:lnTo>
                        <a:lnTo>
                          <a:pt x="1068" y="218"/>
                        </a:lnTo>
                        <a:lnTo>
                          <a:pt x="1086" y="242"/>
                        </a:lnTo>
                        <a:lnTo>
                          <a:pt x="1102" y="266"/>
                        </a:lnTo>
                        <a:lnTo>
                          <a:pt x="1118" y="290"/>
                        </a:lnTo>
                        <a:lnTo>
                          <a:pt x="1132" y="314"/>
                        </a:lnTo>
                        <a:lnTo>
                          <a:pt x="1146" y="340"/>
                        </a:lnTo>
                        <a:lnTo>
                          <a:pt x="1158" y="368"/>
                        </a:lnTo>
                        <a:lnTo>
                          <a:pt x="1168" y="396"/>
                        </a:lnTo>
                        <a:lnTo>
                          <a:pt x="1178" y="424"/>
                        </a:lnTo>
                        <a:lnTo>
                          <a:pt x="1186" y="452"/>
                        </a:lnTo>
                        <a:lnTo>
                          <a:pt x="1194" y="480"/>
                        </a:lnTo>
                        <a:lnTo>
                          <a:pt x="1198" y="510"/>
                        </a:lnTo>
                        <a:lnTo>
                          <a:pt x="1202" y="540"/>
                        </a:lnTo>
                        <a:lnTo>
                          <a:pt x="1204" y="572"/>
                        </a:lnTo>
                        <a:lnTo>
                          <a:pt x="1206" y="602"/>
                        </a:lnTo>
                        <a:lnTo>
                          <a:pt x="1204" y="634"/>
                        </a:lnTo>
                        <a:lnTo>
                          <a:pt x="1202" y="664"/>
                        </a:lnTo>
                        <a:lnTo>
                          <a:pt x="1198" y="694"/>
                        </a:lnTo>
                        <a:lnTo>
                          <a:pt x="1194" y="724"/>
                        </a:lnTo>
                        <a:lnTo>
                          <a:pt x="1186" y="754"/>
                        </a:lnTo>
                        <a:lnTo>
                          <a:pt x="1178" y="782"/>
                        </a:lnTo>
                        <a:lnTo>
                          <a:pt x="1168" y="810"/>
                        </a:lnTo>
                        <a:lnTo>
                          <a:pt x="1158" y="838"/>
                        </a:lnTo>
                        <a:lnTo>
                          <a:pt x="1146" y="864"/>
                        </a:lnTo>
                        <a:lnTo>
                          <a:pt x="1132" y="890"/>
                        </a:lnTo>
                        <a:lnTo>
                          <a:pt x="1118" y="916"/>
                        </a:lnTo>
                        <a:lnTo>
                          <a:pt x="1102" y="940"/>
                        </a:lnTo>
                        <a:lnTo>
                          <a:pt x="1086" y="964"/>
                        </a:lnTo>
                        <a:lnTo>
                          <a:pt x="1068" y="986"/>
                        </a:lnTo>
                        <a:lnTo>
                          <a:pt x="1048" y="1008"/>
                        </a:lnTo>
                        <a:lnTo>
                          <a:pt x="1028" y="1028"/>
                        </a:lnTo>
                        <a:lnTo>
                          <a:pt x="1008" y="1048"/>
                        </a:lnTo>
                        <a:lnTo>
                          <a:pt x="986" y="1068"/>
                        </a:lnTo>
                        <a:lnTo>
                          <a:pt x="964" y="1086"/>
                        </a:lnTo>
                        <a:lnTo>
                          <a:pt x="940" y="1102"/>
                        </a:lnTo>
                        <a:lnTo>
                          <a:pt x="916" y="1118"/>
                        </a:lnTo>
                        <a:lnTo>
                          <a:pt x="890" y="1132"/>
                        </a:lnTo>
                        <a:lnTo>
                          <a:pt x="864" y="1146"/>
                        </a:lnTo>
                        <a:lnTo>
                          <a:pt x="838" y="1158"/>
                        </a:lnTo>
                        <a:lnTo>
                          <a:pt x="810" y="1168"/>
                        </a:lnTo>
                        <a:lnTo>
                          <a:pt x="782" y="1178"/>
                        </a:lnTo>
                        <a:lnTo>
                          <a:pt x="754" y="1186"/>
                        </a:lnTo>
                        <a:lnTo>
                          <a:pt x="724" y="1194"/>
                        </a:lnTo>
                        <a:lnTo>
                          <a:pt x="694" y="1198"/>
                        </a:lnTo>
                        <a:lnTo>
                          <a:pt x="664" y="1202"/>
                        </a:lnTo>
                        <a:lnTo>
                          <a:pt x="634" y="1204"/>
                        </a:lnTo>
                        <a:lnTo>
                          <a:pt x="602" y="1206"/>
                        </a:lnTo>
                        <a:lnTo>
                          <a:pt x="572" y="1204"/>
                        </a:lnTo>
                        <a:lnTo>
                          <a:pt x="540" y="1202"/>
                        </a:lnTo>
                        <a:lnTo>
                          <a:pt x="510" y="1198"/>
                        </a:lnTo>
                        <a:lnTo>
                          <a:pt x="480" y="1194"/>
                        </a:lnTo>
                        <a:lnTo>
                          <a:pt x="452" y="1186"/>
                        </a:lnTo>
                        <a:lnTo>
                          <a:pt x="424" y="1178"/>
                        </a:lnTo>
                        <a:lnTo>
                          <a:pt x="396" y="1168"/>
                        </a:lnTo>
                        <a:lnTo>
                          <a:pt x="368" y="1158"/>
                        </a:lnTo>
                        <a:lnTo>
                          <a:pt x="340" y="1146"/>
                        </a:lnTo>
                        <a:lnTo>
                          <a:pt x="314" y="1132"/>
                        </a:lnTo>
                        <a:lnTo>
                          <a:pt x="290" y="1118"/>
                        </a:lnTo>
                        <a:lnTo>
                          <a:pt x="266" y="1102"/>
                        </a:lnTo>
                        <a:lnTo>
                          <a:pt x="242" y="1086"/>
                        </a:lnTo>
                        <a:lnTo>
                          <a:pt x="218" y="1068"/>
                        </a:lnTo>
                        <a:lnTo>
                          <a:pt x="196" y="1048"/>
                        </a:lnTo>
                        <a:lnTo>
                          <a:pt x="176" y="1028"/>
                        </a:lnTo>
                        <a:lnTo>
                          <a:pt x="156" y="1008"/>
                        </a:lnTo>
                        <a:lnTo>
                          <a:pt x="138" y="986"/>
                        </a:lnTo>
                        <a:lnTo>
                          <a:pt x="120" y="964"/>
                        </a:lnTo>
                        <a:lnTo>
                          <a:pt x="102" y="940"/>
                        </a:lnTo>
                        <a:lnTo>
                          <a:pt x="86" y="916"/>
                        </a:lnTo>
                        <a:lnTo>
                          <a:pt x="72" y="890"/>
                        </a:lnTo>
                        <a:lnTo>
                          <a:pt x="58" y="864"/>
                        </a:lnTo>
                        <a:lnTo>
                          <a:pt x="46" y="838"/>
                        </a:lnTo>
                        <a:lnTo>
                          <a:pt x="36" y="810"/>
                        </a:lnTo>
                        <a:lnTo>
                          <a:pt x="26" y="782"/>
                        </a:lnTo>
                        <a:lnTo>
                          <a:pt x="18" y="754"/>
                        </a:lnTo>
                        <a:lnTo>
                          <a:pt x="12" y="724"/>
                        </a:lnTo>
                        <a:lnTo>
                          <a:pt x="6" y="694"/>
                        </a:lnTo>
                        <a:lnTo>
                          <a:pt x="2" y="664"/>
                        </a:lnTo>
                        <a:lnTo>
                          <a:pt x="0" y="634"/>
                        </a:lnTo>
                        <a:lnTo>
                          <a:pt x="0" y="602"/>
                        </a:lnTo>
                        <a:lnTo>
                          <a:pt x="0" y="572"/>
                        </a:lnTo>
                        <a:lnTo>
                          <a:pt x="2" y="540"/>
                        </a:lnTo>
                        <a:lnTo>
                          <a:pt x="6" y="510"/>
                        </a:lnTo>
                        <a:lnTo>
                          <a:pt x="12" y="480"/>
                        </a:lnTo>
                        <a:lnTo>
                          <a:pt x="18" y="452"/>
                        </a:lnTo>
                        <a:lnTo>
                          <a:pt x="26" y="424"/>
                        </a:lnTo>
                        <a:lnTo>
                          <a:pt x="36" y="396"/>
                        </a:lnTo>
                        <a:lnTo>
                          <a:pt x="46" y="368"/>
                        </a:lnTo>
                        <a:lnTo>
                          <a:pt x="58" y="340"/>
                        </a:lnTo>
                        <a:lnTo>
                          <a:pt x="72" y="314"/>
                        </a:lnTo>
                        <a:lnTo>
                          <a:pt x="86" y="290"/>
                        </a:lnTo>
                        <a:lnTo>
                          <a:pt x="102" y="266"/>
                        </a:lnTo>
                        <a:lnTo>
                          <a:pt x="120" y="242"/>
                        </a:lnTo>
                        <a:lnTo>
                          <a:pt x="138" y="218"/>
                        </a:lnTo>
                        <a:lnTo>
                          <a:pt x="156" y="196"/>
                        </a:lnTo>
                        <a:lnTo>
                          <a:pt x="176" y="176"/>
                        </a:lnTo>
                        <a:lnTo>
                          <a:pt x="196" y="156"/>
                        </a:lnTo>
                        <a:lnTo>
                          <a:pt x="218" y="138"/>
                        </a:lnTo>
                        <a:lnTo>
                          <a:pt x="242" y="120"/>
                        </a:lnTo>
                        <a:lnTo>
                          <a:pt x="266" y="102"/>
                        </a:lnTo>
                        <a:lnTo>
                          <a:pt x="290" y="86"/>
                        </a:lnTo>
                        <a:lnTo>
                          <a:pt x="314" y="72"/>
                        </a:lnTo>
                        <a:lnTo>
                          <a:pt x="340" y="58"/>
                        </a:lnTo>
                        <a:lnTo>
                          <a:pt x="368" y="46"/>
                        </a:lnTo>
                        <a:lnTo>
                          <a:pt x="396" y="36"/>
                        </a:lnTo>
                        <a:lnTo>
                          <a:pt x="424" y="26"/>
                        </a:lnTo>
                        <a:lnTo>
                          <a:pt x="452" y="18"/>
                        </a:lnTo>
                        <a:lnTo>
                          <a:pt x="480" y="12"/>
                        </a:lnTo>
                        <a:lnTo>
                          <a:pt x="510" y="6"/>
                        </a:lnTo>
                        <a:lnTo>
                          <a:pt x="540" y="2"/>
                        </a:lnTo>
                        <a:lnTo>
                          <a:pt x="572" y="0"/>
                        </a:lnTo>
                        <a:lnTo>
                          <a:pt x="602" y="0"/>
                        </a:lnTo>
                        <a:close/>
                      </a:path>
                    </a:pathLst>
                  </a:custGeom>
                  <a:solidFill>
                    <a:srgbClr val="D1D5E1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" name="Freeform 46"/>
                  <p:cNvSpPr>
                    <a:spLocks/>
                  </p:cNvSpPr>
                  <p:nvPr/>
                </p:nvSpPr>
                <p:spPr bwMode="auto">
                  <a:xfrm>
                    <a:off x="3521" y="2800"/>
                    <a:ext cx="628" cy="470"/>
                  </a:xfrm>
                  <a:custGeom>
                    <a:avLst/>
                    <a:gdLst>
                      <a:gd name="T0" fmla="*/ 419 w 584"/>
                      <a:gd name="T1" fmla="*/ 0 h 378"/>
                      <a:gd name="T2" fmla="*/ 502 w 584"/>
                      <a:gd name="T3" fmla="*/ 11 h 378"/>
                      <a:gd name="T4" fmla="*/ 584 w 584"/>
                      <a:gd name="T5" fmla="*/ 40 h 378"/>
                      <a:gd name="T6" fmla="*/ 654 w 584"/>
                      <a:gd name="T7" fmla="*/ 96 h 378"/>
                      <a:gd name="T8" fmla="*/ 716 w 584"/>
                      <a:gd name="T9" fmla="*/ 167 h 378"/>
                      <a:gd name="T10" fmla="*/ 767 w 584"/>
                      <a:gd name="T11" fmla="*/ 247 h 378"/>
                      <a:gd name="T12" fmla="*/ 804 w 584"/>
                      <a:gd name="T13" fmla="*/ 344 h 378"/>
                      <a:gd name="T14" fmla="*/ 831 w 584"/>
                      <a:gd name="T15" fmla="*/ 449 h 378"/>
                      <a:gd name="T16" fmla="*/ 840 w 584"/>
                      <a:gd name="T17" fmla="*/ 563 h 378"/>
                      <a:gd name="T18" fmla="*/ 838 w 584"/>
                      <a:gd name="T19" fmla="*/ 618 h 378"/>
                      <a:gd name="T20" fmla="*/ 819 w 584"/>
                      <a:gd name="T21" fmla="*/ 730 h 378"/>
                      <a:gd name="T22" fmla="*/ 787 w 584"/>
                      <a:gd name="T23" fmla="*/ 832 h 378"/>
                      <a:gd name="T24" fmla="*/ 742 w 584"/>
                      <a:gd name="T25" fmla="*/ 921 h 378"/>
                      <a:gd name="T26" fmla="*/ 688 w 584"/>
                      <a:gd name="T27" fmla="*/ 992 h 378"/>
                      <a:gd name="T28" fmla="*/ 617 w 584"/>
                      <a:gd name="T29" fmla="*/ 1059 h 378"/>
                      <a:gd name="T30" fmla="*/ 543 w 584"/>
                      <a:gd name="T31" fmla="*/ 1099 h 378"/>
                      <a:gd name="T32" fmla="*/ 462 w 584"/>
                      <a:gd name="T33" fmla="*/ 1123 h 378"/>
                      <a:gd name="T34" fmla="*/ 419 w 584"/>
                      <a:gd name="T35" fmla="*/ 1123 h 378"/>
                      <a:gd name="T36" fmla="*/ 333 w 584"/>
                      <a:gd name="T37" fmla="*/ 1112 h 378"/>
                      <a:gd name="T38" fmla="*/ 255 w 584"/>
                      <a:gd name="T39" fmla="*/ 1082 h 378"/>
                      <a:gd name="T40" fmla="*/ 184 w 584"/>
                      <a:gd name="T41" fmla="*/ 1028 h 378"/>
                      <a:gd name="T42" fmla="*/ 123 w 584"/>
                      <a:gd name="T43" fmla="*/ 955 h 378"/>
                      <a:gd name="T44" fmla="*/ 72 w 584"/>
                      <a:gd name="T45" fmla="*/ 875 h 378"/>
                      <a:gd name="T46" fmla="*/ 32 w 584"/>
                      <a:gd name="T47" fmla="*/ 780 h 378"/>
                      <a:gd name="T48" fmla="*/ 6 w 584"/>
                      <a:gd name="T49" fmla="*/ 678 h 378"/>
                      <a:gd name="T50" fmla="*/ 0 w 584"/>
                      <a:gd name="T51" fmla="*/ 563 h 378"/>
                      <a:gd name="T52" fmla="*/ 0 w 584"/>
                      <a:gd name="T53" fmla="*/ 504 h 378"/>
                      <a:gd name="T54" fmla="*/ 17 w 584"/>
                      <a:gd name="T55" fmla="*/ 393 h 378"/>
                      <a:gd name="T56" fmla="*/ 49 w 584"/>
                      <a:gd name="T57" fmla="*/ 292 h 378"/>
                      <a:gd name="T58" fmla="*/ 95 w 584"/>
                      <a:gd name="T59" fmla="*/ 204 h 378"/>
                      <a:gd name="T60" fmla="*/ 153 w 584"/>
                      <a:gd name="T61" fmla="*/ 132 h 378"/>
                      <a:gd name="T62" fmla="*/ 217 w 584"/>
                      <a:gd name="T63" fmla="*/ 65 h 378"/>
                      <a:gd name="T64" fmla="*/ 292 w 584"/>
                      <a:gd name="T65" fmla="*/ 24 h 378"/>
                      <a:gd name="T66" fmla="*/ 377 w 584"/>
                      <a:gd name="T67" fmla="*/ 0 h 378"/>
                      <a:gd name="T68" fmla="*/ 419 w 584"/>
                      <a:gd name="T69" fmla="*/ 0 h 378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584"/>
                      <a:gd name="T106" fmla="*/ 0 h 378"/>
                      <a:gd name="T107" fmla="*/ 584 w 584"/>
                      <a:gd name="T108" fmla="*/ 378 h 378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584" h="378">
                        <a:moveTo>
                          <a:pt x="292" y="0"/>
                        </a:moveTo>
                        <a:lnTo>
                          <a:pt x="292" y="0"/>
                        </a:lnTo>
                        <a:lnTo>
                          <a:pt x="322" y="0"/>
                        </a:lnTo>
                        <a:lnTo>
                          <a:pt x="350" y="4"/>
                        </a:lnTo>
                        <a:lnTo>
                          <a:pt x="378" y="8"/>
                        </a:lnTo>
                        <a:lnTo>
                          <a:pt x="406" y="14"/>
                        </a:lnTo>
                        <a:lnTo>
                          <a:pt x="430" y="22"/>
                        </a:lnTo>
                        <a:lnTo>
                          <a:pt x="454" y="32"/>
                        </a:lnTo>
                        <a:lnTo>
                          <a:pt x="478" y="44"/>
                        </a:lnTo>
                        <a:lnTo>
                          <a:pt x="498" y="56"/>
                        </a:lnTo>
                        <a:lnTo>
                          <a:pt x="516" y="68"/>
                        </a:lnTo>
                        <a:lnTo>
                          <a:pt x="534" y="84"/>
                        </a:lnTo>
                        <a:lnTo>
                          <a:pt x="548" y="98"/>
                        </a:lnTo>
                        <a:lnTo>
                          <a:pt x="560" y="116"/>
                        </a:lnTo>
                        <a:lnTo>
                          <a:pt x="570" y="132"/>
                        </a:lnTo>
                        <a:lnTo>
                          <a:pt x="578" y="150"/>
                        </a:lnTo>
                        <a:lnTo>
                          <a:pt x="582" y="170"/>
                        </a:lnTo>
                        <a:lnTo>
                          <a:pt x="584" y="190"/>
                        </a:lnTo>
                        <a:lnTo>
                          <a:pt x="582" y="208"/>
                        </a:lnTo>
                        <a:lnTo>
                          <a:pt x="578" y="228"/>
                        </a:lnTo>
                        <a:lnTo>
                          <a:pt x="570" y="246"/>
                        </a:lnTo>
                        <a:lnTo>
                          <a:pt x="560" y="262"/>
                        </a:lnTo>
                        <a:lnTo>
                          <a:pt x="548" y="280"/>
                        </a:lnTo>
                        <a:lnTo>
                          <a:pt x="534" y="294"/>
                        </a:lnTo>
                        <a:lnTo>
                          <a:pt x="516" y="310"/>
                        </a:lnTo>
                        <a:lnTo>
                          <a:pt x="498" y="322"/>
                        </a:lnTo>
                        <a:lnTo>
                          <a:pt x="478" y="334"/>
                        </a:lnTo>
                        <a:lnTo>
                          <a:pt x="454" y="346"/>
                        </a:lnTo>
                        <a:lnTo>
                          <a:pt x="430" y="356"/>
                        </a:lnTo>
                        <a:lnTo>
                          <a:pt x="406" y="364"/>
                        </a:lnTo>
                        <a:lnTo>
                          <a:pt x="378" y="370"/>
                        </a:lnTo>
                        <a:lnTo>
                          <a:pt x="350" y="374"/>
                        </a:lnTo>
                        <a:lnTo>
                          <a:pt x="322" y="378"/>
                        </a:lnTo>
                        <a:lnTo>
                          <a:pt x="292" y="378"/>
                        </a:lnTo>
                        <a:lnTo>
                          <a:pt x="262" y="378"/>
                        </a:lnTo>
                        <a:lnTo>
                          <a:pt x="232" y="374"/>
                        </a:lnTo>
                        <a:lnTo>
                          <a:pt x="204" y="370"/>
                        </a:lnTo>
                        <a:lnTo>
                          <a:pt x="178" y="364"/>
                        </a:lnTo>
                        <a:lnTo>
                          <a:pt x="152" y="356"/>
                        </a:lnTo>
                        <a:lnTo>
                          <a:pt x="128" y="346"/>
                        </a:lnTo>
                        <a:lnTo>
                          <a:pt x="106" y="334"/>
                        </a:lnTo>
                        <a:lnTo>
                          <a:pt x="86" y="322"/>
                        </a:lnTo>
                        <a:lnTo>
                          <a:pt x="66" y="310"/>
                        </a:lnTo>
                        <a:lnTo>
                          <a:pt x="50" y="294"/>
                        </a:lnTo>
                        <a:lnTo>
                          <a:pt x="34" y="280"/>
                        </a:lnTo>
                        <a:lnTo>
                          <a:pt x="22" y="262"/>
                        </a:lnTo>
                        <a:lnTo>
                          <a:pt x="12" y="246"/>
                        </a:lnTo>
                        <a:lnTo>
                          <a:pt x="6" y="228"/>
                        </a:lnTo>
                        <a:lnTo>
                          <a:pt x="0" y="208"/>
                        </a:lnTo>
                        <a:lnTo>
                          <a:pt x="0" y="190"/>
                        </a:lnTo>
                        <a:lnTo>
                          <a:pt x="0" y="170"/>
                        </a:lnTo>
                        <a:lnTo>
                          <a:pt x="6" y="150"/>
                        </a:lnTo>
                        <a:lnTo>
                          <a:pt x="12" y="132"/>
                        </a:lnTo>
                        <a:lnTo>
                          <a:pt x="22" y="116"/>
                        </a:lnTo>
                        <a:lnTo>
                          <a:pt x="34" y="98"/>
                        </a:lnTo>
                        <a:lnTo>
                          <a:pt x="50" y="84"/>
                        </a:lnTo>
                        <a:lnTo>
                          <a:pt x="66" y="68"/>
                        </a:lnTo>
                        <a:lnTo>
                          <a:pt x="86" y="56"/>
                        </a:lnTo>
                        <a:lnTo>
                          <a:pt x="106" y="44"/>
                        </a:lnTo>
                        <a:lnTo>
                          <a:pt x="128" y="32"/>
                        </a:lnTo>
                        <a:lnTo>
                          <a:pt x="152" y="22"/>
                        </a:lnTo>
                        <a:lnTo>
                          <a:pt x="178" y="14"/>
                        </a:lnTo>
                        <a:lnTo>
                          <a:pt x="204" y="8"/>
                        </a:lnTo>
                        <a:lnTo>
                          <a:pt x="232" y="4"/>
                        </a:lnTo>
                        <a:lnTo>
                          <a:pt x="262" y="0"/>
                        </a:lnTo>
                        <a:lnTo>
                          <a:pt x="29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" name="Freeform 47"/>
                  <p:cNvSpPr>
                    <a:spLocks/>
                  </p:cNvSpPr>
                  <p:nvPr/>
                </p:nvSpPr>
                <p:spPr bwMode="auto">
                  <a:xfrm>
                    <a:off x="3243" y="3475"/>
                    <a:ext cx="1166" cy="450"/>
                  </a:xfrm>
                  <a:custGeom>
                    <a:avLst/>
                    <a:gdLst>
                      <a:gd name="T0" fmla="*/ 584 w 1166"/>
                      <a:gd name="T1" fmla="*/ 450 h 450"/>
                      <a:gd name="T2" fmla="*/ 584 w 1166"/>
                      <a:gd name="T3" fmla="*/ 450 h 450"/>
                      <a:gd name="T4" fmla="*/ 634 w 1166"/>
                      <a:gd name="T5" fmla="*/ 448 h 450"/>
                      <a:gd name="T6" fmla="*/ 686 w 1166"/>
                      <a:gd name="T7" fmla="*/ 442 h 450"/>
                      <a:gd name="T8" fmla="*/ 736 w 1166"/>
                      <a:gd name="T9" fmla="*/ 430 h 450"/>
                      <a:gd name="T10" fmla="*/ 782 w 1166"/>
                      <a:gd name="T11" fmla="*/ 416 h 450"/>
                      <a:gd name="T12" fmla="*/ 828 w 1166"/>
                      <a:gd name="T13" fmla="*/ 398 h 450"/>
                      <a:gd name="T14" fmla="*/ 872 w 1166"/>
                      <a:gd name="T15" fmla="*/ 376 h 450"/>
                      <a:gd name="T16" fmla="*/ 914 w 1166"/>
                      <a:gd name="T17" fmla="*/ 350 h 450"/>
                      <a:gd name="T18" fmla="*/ 954 w 1166"/>
                      <a:gd name="T19" fmla="*/ 322 h 450"/>
                      <a:gd name="T20" fmla="*/ 992 w 1166"/>
                      <a:gd name="T21" fmla="*/ 290 h 450"/>
                      <a:gd name="T22" fmla="*/ 1026 w 1166"/>
                      <a:gd name="T23" fmla="*/ 256 h 450"/>
                      <a:gd name="T24" fmla="*/ 1058 w 1166"/>
                      <a:gd name="T25" fmla="*/ 220 h 450"/>
                      <a:gd name="T26" fmla="*/ 1086 w 1166"/>
                      <a:gd name="T27" fmla="*/ 180 h 450"/>
                      <a:gd name="T28" fmla="*/ 1112 w 1166"/>
                      <a:gd name="T29" fmla="*/ 138 h 450"/>
                      <a:gd name="T30" fmla="*/ 1134 w 1166"/>
                      <a:gd name="T31" fmla="*/ 94 h 450"/>
                      <a:gd name="T32" fmla="*/ 1152 w 1166"/>
                      <a:gd name="T33" fmla="*/ 48 h 450"/>
                      <a:gd name="T34" fmla="*/ 1166 w 1166"/>
                      <a:gd name="T35" fmla="*/ 0 h 450"/>
                      <a:gd name="T36" fmla="*/ 0 w 1166"/>
                      <a:gd name="T37" fmla="*/ 0 h 450"/>
                      <a:gd name="T38" fmla="*/ 0 w 1166"/>
                      <a:gd name="T39" fmla="*/ 0 h 450"/>
                      <a:gd name="T40" fmla="*/ 14 w 1166"/>
                      <a:gd name="T41" fmla="*/ 48 h 450"/>
                      <a:gd name="T42" fmla="*/ 32 w 1166"/>
                      <a:gd name="T43" fmla="*/ 94 h 450"/>
                      <a:gd name="T44" fmla="*/ 54 w 1166"/>
                      <a:gd name="T45" fmla="*/ 138 h 450"/>
                      <a:gd name="T46" fmla="*/ 80 w 1166"/>
                      <a:gd name="T47" fmla="*/ 180 h 450"/>
                      <a:gd name="T48" fmla="*/ 108 w 1166"/>
                      <a:gd name="T49" fmla="*/ 220 h 450"/>
                      <a:gd name="T50" fmla="*/ 140 w 1166"/>
                      <a:gd name="T51" fmla="*/ 256 h 450"/>
                      <a:gd name="T52" fmla="*/ 174 w 1166"/>
                      <a:gd name="T53" fmla="*/ 290 h 450"/>
                      <a:gd name="T54" fmla="*/ 212 w 1166"/>
                      <a:gd name="T55" fmla="*/ 322 h 450"/>
                      <a:gd name="T56" fmla="*/ 252 w 1166"/>
                      <a:gd name="T57" fmla="*/ 350 h 450"/>
                      <a:gd name="T58" fmla="*/ 294 w 1166"/>
                      <a:gd name="T59" fmla="*/ 376 h 450"/>
                      <a:gd name="T60" fmla="*/ 338 w 1166"/>
                      <a:gd name="T61" fmla="*/ 398 h 450"/>
                      <a:gd name="T62" fmla="*/ 384 w 1166"/>
                      <a:gd name="T63" fmla="*/ 416 h 450"/>
                      <a:gd name="T64" fmla="*/ 432 w 1166"/>
                      <a:gd name="T65" fmla="*/ 430 h 450"/>
                      <a:gd name="T66" fmla="*/ 480 w 1166"/>
                      <a:gd name="T67" fmla="*/ 442 h 450"/>
                      <a:gd name="T68" fmla="*/ 532 w 1166"/>
                      <a:gd name="T69" fmla="*/ 448 h 450"/>
                      <a:gd name="T70" fmla="*/ 584 w 1166"/>
                      <a:gd name="T71" fmla="*/ 450 h 450"/>
                      <a:gd name="T72" fmla="*/ 584 w 1166"/>
                      <a:gd name="T73" fmla="*/ 450 h 45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166"/>
                      <a:gd name="T112" fmla="*/ 0 h 450"/>
                      <a:gd name="T113" fmla="*/ 1166 w 1166"/>
                      <a:gd name="T114" fmla="*/ 450 h 45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166" h="450">
                        <a:moveTo>
                          <a:pt x="584" y="450"/>
                        </a:moveTo>
                        <a:lnTo>
                          <a:pt x="584" y="450"/>
                        </a:lnTo>
                        <a:lnTo>
                          <a:pt x="634" y="448"/>
                        </a:lnTo>
                        <a:lnTo>
                          <a:pt x="686" y="442"/>
                        </a:lnTo>
                        <a:lnTo>
                          <a:pt x="736" y="430"/>
                        </a:lnTo>
                        <a:lnTo>
                          <a:pt x="782" y="416"/>
                        </a:lnTo>
                        <a:lnTo>
                          <a:pt x="828" y="398"/>
                        </a:lnTo>
                        <a:lnTo>
                          <a:pt x="872" y="376"/>
                        </a:lnTo>
                        <a:lnTo>
                          <a:pt x="914" y="350"/>
                        </a:lnTo>
                        <a:lnTo>
                          <a:pt x="954" y="322"/>
                        </a:lnTo>
                        <a:lnTo>
                          <a:pt x="992" y="290"/>
                        </a:lnTo>
                        <a:lnTo>
                          <a:pt x="1026" y="256"/>
                        </a:lnTo>
                        <a:lnTo>
                          <a:pt x="1058" y="220"/>
                        </a:lnTo>
                        <a:lnTo>
                          <a:pt x="1086" y="180"/>
                        </a:lnTo>
                        <a:lnTo>
                          <a:pt x="1112" y="138"/>
                        </a:lnTo>
                        <a:lnTo>
                          <a:pt x="1134" y="94"/>
                        </a:lnTo>
                        <a:lnTo>
                          <a:pt x="1152" y="48"/>
                        </a:lnTo>
                        <a:lnTo>
                          <a:pt x="1166" y="0"/>
                        </a:lnTo>
                        <a:lnTo>
                          <a:pt x="0" y="0"/>
                        </a:lnTo>
                        <a:lnTo>
                          <a:pt x="14" y="48"/>
                        </a:lnTo>
                        <a:lnTo>
                          <a:pt x="32" y="94"/>
                        </a:lnTo>
                        <a:lnTo>
                          <a:pt x="54" y="138"/>
                        </a:lnTo>
                        <a:lnTo>
                          <a:pt x="80" y="180"/>
                        </a:lnTo>
                        <a:lnTo>
                          <a:pt x="108" y="220"/>
                        </a:lnTo>
                        <a:lnTo>
                          <a:pt x="140" y="256"/>
                        </a:lnTo>
                        <a:lnTo>
                          <a:pt x="174" y="290"/>
                        </a:lnTo>
                        <a:lnTo>
                          <a:pt x="212" y="322"/>
                        </a:lnTo>
                        <a:lnTo>
                          <a:pt x="252" y="350"/>
                        </a:lnTo>
                        <a:lnTo>
                          <a:pt x="294" y="376"/>
                        </a:lnTo>
                        <a:lnTo>
                          <a:pt x="338" y="398"/>
                        </a:lnTo>
                        <a:lnTo>
                          <a:pt x="384" y="416"/>
                        </a:lnTo>
                        <a:lnTo>
                          <a:pt x="432" y="430"/>
                        </a:lnTo>
                        <a:lnTo>
                          <a:pt x="480" y="442"/>
                        </a:lnTo>
                        <a:lnTo>
                          <a:pt x="532" y="448"/>
                        </a:lnTo>
                        <a:lnTo>
                          <a:pt x="584" y="45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B9C2D6">
                          <a:alpha val="0"/>
                        </a:srgbClr>
                      </a:gs>
                      <a:gs pos="100000">
                        <a:srgbClr val="A5ACBB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9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6" y="2785"/>
                  <a:ext cx="784" cy="215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>
                    <a:defRPr/>
                  </a:pPr>
                  <a:r>
                    <a:rPr lang="en-US" altLang="ko-KR" sz="800" b="1" kern="10" spc="-40" dirty="0">
                      <a:ln w="9525">
                        <a:noFill/>
                        <a:round/>
                        <a:headEnd/>
                        <a:tailEnd/>
                      </a:ln>
                      <a:latin typeface="Arial"/>
                      <a:cs typeface="Arial"/>
                    </a:rPr>
                    <a:t>2026</a:t>
                  </a:r>
                  <a:r>
                    <a:rPr lang="ko-KR" altLang="en-US" sz="800" b="1" kern="10" spc="-40" dirty="0">
                      <a:ln w="9525">
                        <a:noFill/>
                        <a:round/>
                        <a:headEnd/>
                        <a:tailEnd/>
                      </a:ln>
                      <a:latin typeface="Arial"/>
                      <a:cs typeface="Arial"/>
                    </a:rPr>
                    <a:t>년</a:t>
                  </a:r>
                </a:p>
              </p:txBody>
            </p:sp>
          </p:grpSp>
          <p:sp>
            <p:nvSpPr>
              <p:cNvPr id="27" name="Freeform 49"/>
              <p:cNvSpPr>
                <a:spLocks/>
              </p:cNvSpPr>
              <p:nvPr/>
            </p:nvSpPr>
            <p:spPr bwMode="auto">
              <a:xfrm flipV="1">
                <a:off x="1940" y="2050"/>
                <a:ext cx="647" cy="200"/>
              </a:xfrm>
              <a:custGeom>
                <a:avLst/>
                <a:gdLst/>
                <a:ahLst/>
                <a:cxnLst>
                  <a:cxn ang="0">
                    <a:pos x="584" y="450"/>
                  </a:cxn>
                  <a:cxn ang="0">
                    <a:pos x="584" y="450"/>
                  </a:cxn>
                  <a:cxn ang="0">
                    <a:pos x="634" y="448"/>
                  </a:cxn>
                  <a:cxn ang="0">
                    <a:pos x="686" y="442"/>
                  </a:cxn>
                  <a:cxn ang="0">
                    <a:pos x="736" y="430"/>
                  </a:cxn>
                  <a:cxn ang="0">
                    <a:pos x="782" y="416"/>
                  </a:cxn>
                  <a:cxn ang="0">
                    <a:pos x="828" y="398"/>
                  </a:cxn>
                  <a:cxn ang="0">
                    <a:pos x="872" y="376"/>
                  </a:cxn>
                  <a:cxn ang="0">
                    <a:pos x="914" y="350"/>
                  </a:cxn>
                  <a:cxn ang="0">
                    <a:pos x="954" y="322"/>
                  </a:cxn>
                  <a:cxn ang="0">
                    <a:pos x="992" y="290"/>
                  </a:cxn>
                  <a:cxn ang="0">
                    <a:pos x="1026" y="256"/>
                  </a:cxn>
                  <a:cxn ang="0">
                    <a:pos x="1058" y="220"/>
                  </a:cxn>
                  <a:cxn ang="0">
                    <a:pos x="1086" y="180"/>
                  </a:cxn>
                  <a:cxn ang="0">
                    <a:pos x="1112" y="138"/>
                  </a:cxn>
                  <a:cxn ang="0">
                    <a:pos x="1134" y="94"/>
                  </a:cxn>
                  <a:cxn ang="0">
                    <a:pos x="1152" y="48"/>
                  </a:cxn>
                  <a:cxn ang="0">
                    <a:pos x="116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4" y="48"/>
                  </a:cxn>
                  <a:cxn ang="0">
                    <a:pos x="32" y="94"/>
                  </a:cxn>
                  <a:cxn ang="0">
                    <a:pos x="54" y="138"/>
                  </a:cxn>
                  <a:cxn ang="0">
                    <a:pos x="80" y="180"/>
                  </a:cxn>
                  <a:cxn ang="0">
                    <a:pos x="108" y="220"/>
                  </a:cxn>
                  <a:cxn ang="0">
                    <a:pos x="140" y="256"/>
                  </a:cxn>
                  <a:cxn ang="0">
                    <a:pos x="174" y="290"/>
                  </a:cxn>
                  <a:cxn ang="0">
                    <a:pos x="212" y="322"/>
                  </a:cxn>
                  <a:cxn ang="0">
                    <a:pos x="252" y="350"/>
                  </a:cxn>
                  <a:cxn ang="0">
                    <a:pos x="294" y="376"/>
                  </a:cxn>
                  <a:cxn ang="0">
                    <a:pos x="338" y="398"/>
                  </a:cxn>
                  <a:cxn ang="0">
                    <a:pos x="384" y="416"/>
                  </a:cxn>
                  <a:cxn ang="0">
                    <a:pos x="432" y="430"/>
                  </a:cxn>
                  <a:cxn ang="0">
                    <a:pos x="480" y="442"/>
                  </a:cxn>
                  <a:cxn ang="0">
                    <a:pos x="532" y="448"/>
                  </a:cxn>
                  <a:cxn ang="0">
                    <a:pos x="584" y="450"/>
                  </a:cxn>
                  <a:cxn ang="0">
                    <a:pos x="584" y="450"/>
                  </a:cxn>
                </a:cxnLst>
                <a:rect l="0" t="0" r="r" b="b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tint val="8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/>
              </a:p>
            </p:txBody>
          </p:sp>
        </p:grpSp>
        <p:grpSp>
          <p:nvGrpSpPr>
            <p:cNvPr id="34" name="Group 6"/>
            <p:cNvGrpSpPr>
              <a:grpSpLocks/>
            </p:cNvGrpSpPr>
            <p:nvPr/>
          </p:nvGrpSpPr>
          <p:grpSpPr bwMode="auto">
            <a:xfrm>
              <a:off x="3287713" y="3643313"/>
              <a:ext cx="2857500" cy="1784350"/>
              <a:chOff x="4333" y="2153"/>
              <a:chExt cx="1423" cy="417"/>
            </a:xfrm>
          </p:grpSpPr>
          <p:grpSp>
            <p:nvGrpSpPr>
              <p:cNvPr id="35" name="Group 7"/>
              <p:cNvGrpSpPr>
                <a:grpSpLocks/>
              </p:cNvGrpSpPr>
              <p:nvPr/>
            </p:nvGrpSpPr>
            <p:grpSpPr bwMode="auto">
              <a:xfrm>
                <a:off x="4333" y="2153"/>
                <a:ext cx="1309" cy="417"/>
                <a:chOff x="3923" y="935"/>
                <a:chExt cx="2187" cy="617"/>
              </a:xfrm>
            </p:grpSpPr>
            <p:sp>
              <p:nvSpPr>
                <p:cNvPr id="38" name="AutoShape 8"/>
                <p:cNvSpPr>
                  <a:spLocks noChangeArrowheads="1"/>
                </p:cNvSpPr>
                <p:nvPr/>
              </p:nvSpPr>
              <p:spPr bwMode="auto">
                <a:xfrm>
                  <a:off x="3923" y="935"/>
                  <a:ext cx="2063" cy="59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9" name="AutoShape 9"/>
                <p:cNvSpPr>
                  <a:spLocks noChangeArrowheads="1"/>
                </p:cNvSpPr>
                <p:nvPr/>
              </p:nvSpPr>
              <p:spPr bwMode="auto">
                <a:xfrm>
                  <a:off x="4159" y="935"/>
                  <a:ext cx="1951" cy="56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40" name="AutoShape 9"/>
                <p:cNvSpPr>
                  <a:spLocks noChangeArrowheads="1"/>
                </p:cNvSpPr>
                <p:nvPr/>
              </p:nvSpPr>
              <p:spPr bwMode="auto">
                <a:xfrm>
                  <a:off x="4041" y="984"/>
                  <a:ext cx="1891" cy="568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>
                    <a:buFont typeface="Wingdings" pitchFamily="2" charset="2"/>
                    <a:buChar char="v"/>
                    <a:defRPr/>
                  </a:pPr>
                  <a:r>
                    <a:rPr lang="ko-KR" altLang="en-US" sz="1800" b="1" dirty="0"/>
                    <a:t>제</a:t>
                  </a:r>
                  <a:r>
                    <a:rPr lang="en-US" altLang="ko-KR" sz="1800" b="1" dirty="0"/>
                    <a:t>2</a:t>
                  </a:r>
                  <a:r>
                    <a:rPr lang="ko-KR" altLang="en-US" sz="1800" b="1" dirty="0"/>
                    <a:t>차 </a:t>
                  </a:r>
                  <a:r>
                    <a:rPr lang="ko-KR" altLang="en-US" sz="1800" b="1" dirty="0" err="1"/>
                    <a:t>베이비부머세대</a:t>
                  </a:r>
                  <a:endParaRPr lang="en-US" altLang="ko-KR" sz="1800" b="1" dirty="0"/>
                </a:p>
                <a:p>
                  <a:pPr>
                    <a:defRPr/>
                  </a:pPr>
                  <a:r>
                    <a:rPr lang="ko-KR" altLang="en-US" sz="1800" b="1" dirty="0" err="1"/>
                    <a:t>쓰나미처럼</a:t>
                  </a:r>
                  <a:r>
                    <a:rPr lang="ko-KR" altLang="en-US" sz="1800" b="1" dirty="0"/>
                    <a:t> 몰려와</a:t>
                  </a:r>
                  <a:endParaRPr lang="en-US" altLang="ko-KR" sz="1800" b="1" dirty="0"/>
                </a:p>
                <a:p>
                  <a:pPr>
                    <a:defRPr/>
                  </a:pPr>
                  <a:r>
                    <a:rPr lang="ko-KR" altLang="en-US" sz="1800" b="1" dirty="0"/>
                    <a:t> </a:t>
                  </a:r>
                  <a:r>
                    <a:rPr lang="en-US" altLang="ko-KR" sz="1800" b="1" dirty="0"/>
                    <a:t>OECD </a:t>
                  </a:r>
                  <a:r>
                    <a:rPr lang="ko-KR" altLang="en-US" sz="1800" b="1" dirty="0"/>
                    <a:t>평균을 초과</a:t>
                  </a:r>
                </a:p>
              </p:txBody>
            </p:sp>
          </p:grpSp>
          <p:sp>
            <p:nvSpPr>
              <p:cNvPr id="36" name="Text Box 10"/>
              <p:cNvSpPr txBox="1">
                <a:spLocks noChangeArrowheads="1"/>
              </p:cNvSpPr>
              <p:nvPr/>
            </p:nvSpPr>
            <p:spPr bwMode="auto">
              <a:xfrm>
                <a:off x="4368" y="2186"/>
                <a:ext cx="135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altLang="ko-KR" b="1">
                  <a:solidFill>
                    <a:srgbClr val="333333"/>
                  </a:solidFill>
                  <a:latin typeface="Arial" charset="0"/>
                </a:endParaRPr>
              </a:p>
            </p:txBody>
          </p:sp>
          <p:sp>
            <p:nvSpPr>
              <p:cNvPr id="37" name="Text Box 10"/>
              <p:cNvSpPr txBox="1">
                <a:spLocks noChangeArrowheads="1"/>
              </p:cNvSpPr>
              <p:nvPr/>
            </p:nvSpPr>
            <p:spPr bwMode="auto">
              <a:xfrm>
                <a:off x="4404" y="2186"/>
                <a:ext cx="135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 altLang="ko-KR" b="1">
                  <a:solidFill>
                    <a:srgbClr val="333333"/>
                  </a:solidFill>
                  <a:latin typeface="Arial" charset="0"/>
                </a:endParaRPr>
              </a:p>
            </p:txBody>
          </p:sp>
        </p:grpSp>
        <p:grpSp>
          <p:nvGrpSpPr>
            <p:cNvPr id="41" name="Group 6"/>
            <p:cNvGrpSpPr>
              <a:grpSpLocks/>
            </p:cNvGrpSpPr>
            <p:nvPr/>
          </p:nvGrpSpPr>
          <p:grpSpPr bwMode="auto">
            <a:xfrm>
              <a:off x="6203950" y="2844800"/>
              <a:ext cx="2940050" cy="1857375"/>
              <a:chOff x="4332" y="2153"/>
              <a:chExt cx="1388" cy="417"/>
            </a:xfrm>
          </p:grpSpPr>
          <p:grpSp>
            <p:nvGrpSpPr>
              <p:cNvPr id="42" name="Group 7"/>
              <p:cNvGrpSpPr>
                <a:grpSpLocks/>
              </p:cNvGrpSpPr>
              <p:nvPr/>
            </p:nvGrpSpPr>
            <p:grpSpPr bwMode="auto">
              <a:xfrm>
                <a:off x="4332" y="2153"/>
                <a:ext cx="1236" cy="417"/>
                <a:chOff x="3921" y="935"/>
                <a:chExt cx="2065" cy="617"/>
              </a:xfrm>
            </p:grpSpPr>
            <p:sp>
              <p:nvSpPr>
                <p:cNvPr id="44" name="AutoShape 8"/>
                <p:cNvSpPr>
                  <a:spLocks noChangeArrowheads="1"/>
                </p:cNvSpPr>
                <p:nvPr/>
              </p:nvSpPr>
              <p:spPr bwMode="auto">
                <a:xfrm>
                  <a:off x="3923" y="935"/>
                  <a:ext cx="2063" cy="59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alpha val="50000"/>
                      </a:schemeClr>
                    </a:gs>
                    <a:gs pos="100000">
                      <a:srgbClr val="848E98"/>
                    </a:gs>
                  </a:gsLst>
                  <a:lin ang="2700000" scaled="1"/>
                </a:gradFill>
                <a:ln w="9525">
                  <a:round/>
                  <a:headEnd/>
                  <a:tailEnd/>
                </a:ln>
                <a:scene3d>
                  <a:camera prst="legacyPerspectiveBottomRight">
                    <a:rot lat="21299989" lon="0" rev="0"/>
                  </a:camera>
                  <a:lightRig rig="legacyFlat2" dir="t"/>
                </a:scene3d>
                <a:sp3d extrusionH="227000"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5" name="AutoShape 9"/>
                <p:cNvSpPr>
                  <a:spLocks noChangeArrowheads="1"/>
                </p:cNvSpPr>
                <p:nvPr/>
              </p:nvSpPr>
              <p:spPr bwMode="auto">
                <a:xfrm>
                  <a:off x="3921" y="939"/>
                  <a:ext cx="1951" cy="6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46" name="AutoShape 9"/>
                <p:cNvSpPr>
                  <a:spLocks noChangeArrowheads="1"/>
                </p:cNvSpPr>
                <p:nvPr/>
              </p:nvSpPr>
              <p:spPr bwMode="auto">
                <a:xfrm>
                  <a:off x="3930" y="939"/>
                  <a:ext cx="1951" cy="613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>
                        <a:gamma/>
                        <a:tint val="0"/>
                        <a:invGamma/>
                        <a:alpha val="28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  <a:scene3d>
                  <a:camera prst="legacyPerspectiveBottomRight">
                    <a:rot lat="21299999" lon="0" rev="0"/>
                  </a:camera>
                  <a:lightRig rig="legacyFlat2" dir="t"/>
                </a:scene3d>
                <a:sp3d prstMaterial="legacyMetal">
                  <a:bevelT w="13500" h="13500" prst="angle"/>
                  <a:bevelB w="13500" h="13500" prst="angle"/>
                  <a:extrusionClr>
                    <a:srgbClr val="E3E5E9"/>
                  </a:extrusionClr>
                </a:sp3d>
              </p:spPr>
              <p:txBody>
                <a:bodyPr wrap="none" anchor="ctr">
                  <a:flatTx/>
                </a:bodyPr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</p:grpSp>
          <p:sp>
            <p:nvSpPr>
              <p:cNvPr id="43" name="Text Box 10"/>
              <p:cNvSpPr txBox="1">
                <a:spLocks noChangeArrowheads="1"/>
              </p:cNvSpPr>
              <p:nvPr/>
            </p:nvSpPr>
            <p:spPr bwMode="auto">
              <a:xfrm>
                <a:off x="4365" y="2222"/>
                <a:ext cx="1355" cy="2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buFont typeface="Wingdings" pitchFamily="2" charset="2"/>
                  <a:buChar char="v"/>
                </a:pPr>
                <a:r>
                  <a:rPr lang="en-US" altLang="ko-KR" b="1" dirty="0">
                    <a:solidFill>
                      <a:srgbClr val="333333"/>
                    </a:solidFill>
                    <a:latin typeface="Arial" charset="0"/>
                  </a:rPr>
                  <a:t>38.2%</a:t>
                </a:r>
                <a:r>
                  <a:rPr lang="ko-KR" altLang="en-US" b="1" dirty="0">
                    <a:solidFill>
                      <a:srgbClr val="333333"/>
                    </a:solidFill>
                    <a:latin typeface="Arial" charset="0"/>
                  </a:rPr>
                  <a:t> 노인인구 비율 일본보다  높은 나라 </a:t>
                </a:r>
                <a:endParaRPr lang="en-US" altLang="ko-KR" b="1" dirty="0">
                  <a:solidFill>
                    <a:srgbClr val="333333"/>
                  </a:solidFill>
                  <a:latin typeface="Arial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ko-KR" altLang="en-US" b="1" dirty="0">
                    <a:solidFill>
                      <a:srgbClr val="333333"/>
                    </a:solidFill>
                    <a:latin typeface="Arial" charset="0"/>
                  </a:rPr>
                  <a:t> 노인이  노인을  책임지는 시대</a:t>
                </a:r>
                <a:endParaRPr lang="en-US" altLang="ko-KR" b="1" dirty="0">
                  <a:solidFill>
                    <a:srgbClr val="333333"/>
                  </a:solidFill>
                  <a:latin typeface="Arial" charset="0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3786188" y="5286375"/>
              <a:ext cx="5643562" cy="20002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42900" indent="-342900">
                <a:buFont typeface="Wingdings" pitchFamily="2" charset="2"/>
                <a:buChar char="Ø"/>
                <a:defRPr/>
              </a:pPr>
              <a:endParaRPr lang="en-US" altLang="ko-KR" b="1" dirty="0">
                <a:latin typeface="돋움" pitchFamily="50" charset="-127"/>
                <a:ea typeface="돋움" pitchFamily="50" charset="-127"/>
              </a:endParaRPr>
            </a:p>
            <a:p>
              <a:pPr marL="342900" indent="-342900">
                <a:buFont typeface="Wingdings" pitchFamily="2" charset="2"/>
                <a:buChar char="Ø"/>
                <a:defRPr/>
              </a:pP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영국 </a:t>
              </a:r>
              <a:r>
                <a:rPr lang="ko-KR" altLang="ko-KR" b="1" dirty="0" err="1">
                  <a:latin typeface="돋움" pitchFamily="50" charset="-127"/>
                  <a:ea typeface="돋움" pitchFamily="50" charset="-127"/>
                </a:rPr>
                <a:t>옥스퍼드대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ko-KR" b="1" dirty="0" err="1">
                  <a:latin typeface="돋움" pitchFamily="50" charset="-127"/>
                  <a:ea typeface="돋움" pitchFamily="50" charset="-127"/>
                </a:rPr>
                <a:t>데이비드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 교수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</a:p>
            <a:p>
              <a:pPr marL="342900" indent="-342900"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 2006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년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'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세계인구포럼‘에서  </a:t>
              </a:r>
              <a:endParaRPr lang="en-US" altLang="ko-KR" b="1" dirty="0">
                <a:latin typeface="돋움" pitchFamily="50" charset="-127"/>
                <a:ea typeface="돋움" pitchFamily="50" charset="-127"/>
              </a:endParaRPr>
            </a:p>
            <a:p>
              <a:pPr>
                <a:buFont typeface="Wingdings" pitchFamily="2" charset="2"/>
                <a:buNone/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“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이대로라면 한국은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300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년 뒤에는 </a:t>
              </a:r>
              <a:endParaRPr lang="en-US" altLang="ko-KR" b="1" dirty="0">
                <a:latin typeface="돋움" pitchFamily="50" charset="-127"/>
                <a:ea typeface="돋움" pitchFamily="50" charset="-127"/>
              </a:endParaRPr>
            </a:p>
            <a:p>
              <a:pPr>
                <a:buFont typeface="Wingdings" pitchFamily="2" charset="2"/>
                <a:buNone/>
                <a:defRPr/>
              </a:pP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  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역사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b="1" dirty="0">
                  <a:latin typeface="돋움" pitchFamily="50" charset="-127"/>
                  <a:ea typeface="돋움" pitchFamily="50" charset="-127"/>
                </a:rPr>
                <a:t>뒤편으로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 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사라지는 국가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 1</a:t>
              </a:r>
              <a:r>
                <a:rPr lang="ko-KR" altLang="ko-KR" b="1" dirty="0">
                  <a:latin typeface="돋움" pitchFamily="50" charset="-127"/>
                  <a:ea typeface="돋움" pitchFamily="50" charset="-127"/>
                </a:rPr>
                <a:t>호가 될 것</a:t>
              </a:r>
              <a:r>
                <a:rPr lang="en-US" altLang="ko-KR" b="1" dirty="0">
                  <a:latin typeface="돋움" pitchFamily="50" charset="-127"/>
                  <a:ea typeface="돋움" pitchFamily="50" charset="-127"/>
                </a:rPr>
                <a:t>” </a:t>
              </a:r>
            </a:p>
            <a:p>
              <a:pPr algn="ctr">
                <a:defRPr/>
              </a:pPr>
              <a:endParaRPr lang="ko-KR" alt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898</TotalTime>
  <Words>612</Words>
  <Application>Microsoft Office PowerPoint</Application>
  <PresentationFormat>화면 슬라이드 쇼(4:3)</PresentationFormat>
  <Paragraphs>127</Paragraphs>
  <Slides>40</Slides>
  <Notes>16</Notes>
  <HiddenSlides>0</HiddenSlides>
  <MMClips>1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2" baseType="lpstr">
      <vt:lpstr>광장</vt:lpstr>
      <vt:lpstr>워크시트</vt:lpstr>
      <vt:lpstr>저출산·고령화 인구정책에 대한 이해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한국여성정책연구원(KWDI) 저출산 의식 조사 (2011)</vt:lpstr>
      <vt:lpstr>슬라이드 14</vt:lpstr>
      <vt:lpstr>슬라이드 15</vt:lpstr>
      <vt:lpstr>결혼 및 출산동향조사, 보사연, ’05, ’09</vt:lpstr>
      <vt:lpstr>슬라이드 17</vt:lpstr>
      <vt:lpstr>이구 백, 삼초땡, 삼팔선, 삼포시대</vt:lpstr>
      <vt:lpstr>저출산고령화 관련 심각성,  본인 연관성 국민인식도 조사 ’08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“복지는 우리의 작은 사랑과 관심에서 시작됩니다!     우리의 관심과 참여가 대한민국을                           선진복지국가로 만듭니다.”</vt:lpstr>
    </vt:vector>
  </TitlesOfParts>
  <Company>1971 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저출산 .고령화 인구정책에 대한 이해</dc:title>
  <dc:creator>HSC</dc:creator>
  <cp:lastModifiedBy>삼성</cp:lastModifiedBy>
  <cp:revision>81</cp:revision>
  <dcterms:created xsi:type="dcterms:W3CDTF">2014-10-30T09:50:48Z</dcterms:created>
  <dcterms:modified xsi:type="dcterms:W3CDTF">2014-11-02T15:43:08Z</dcterms:modified>
</cp:coreProperties>
</file>