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50" autoAdjust="0"/>
  </p:normalViewPr>
  <p:slideViewPr>
    <p:cSldViewPr>
      <p:cViewPr varScale="1">
        <p:scale>
          <a:sx n="73" d="100"/>
          <a:sy n="73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302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3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1282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317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93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5189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02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024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6989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8968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495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1105D-1B47-4072-8A90-9895ABC5BA13}" type="datetimeFigureOut">
              <a:rPr lang="ko-KR" altLang="en-US" smtClean="0"/>
              <a:t>2013-03-06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5F5AF-4C6C-4C30-BBC4-76F916D3C1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763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새 정부 복지정책의 과제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중앙일보 신성식 선임기자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3141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맞춤형</a:t>
            </a:r>
            <a:r>
              <a:rPr lang="en-US" altLang="ko-KR" dirty="0" smtClean="0"/>
              <a:t>/4</a:t>
            </a:r>
            <a:r>
              <a:rPr lang="ko-KR" altLang="en-US" dirty="0" err="1" smtClean="0"/>
              <a:t>대중증의료보장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암 심장병 </a:t>
            </a:r>
            <a:r>
              <a:rPr lang="ko-KR" altLang="en-US" dirty="0" err="1" smtClean="0"/>
              <a:t>뇌질환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희귀난치성질환만</a:t>
            </a:r>
            <a:r>
              <a:rPr lang="ko-KR" altLang="en-US" dirty="0" smtClean="0"/>
              <a:t> 중증</a:t>
            </a:r>
            <a:r>
              <a:rPr lang="en-US" altLang="ko-KR" dirty="0" smtClean="0"/>
              <a:t>?</a:t>
            </a:r>
          </a:p>
          <a:p>
            <a:r>
              <a:rPr lang="ko-KR" altLang="en-US" dirty="0" smtClean="0"/>
              <a:t>사회보험의 원리는 의료비 부담크기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</a:t>
            </a:r>
            <a:r>
              <a:rPr lang="ko-KR" altLang="en-US" dirty="0" smtClean="0"/>
              <a:t>재난적 의료비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소득의 </a:t>
            </a:r>
            <a:r>
              <a:rPr lang="en-US" altLang="ko-KR" dirty="0" smtClean="0"/>
              <a:t>10% </a:t>
            </a:r>
            <a:r>
              <a:rPr lang="ko-KR" altLang="en-US" dirty="0" smtClean="0"/>
              <a:t>이상</a:t>
            </a:r>
            <a:r>
              <a:rPr lang="en-US" altLang="ko-KR" dirty="0" smtClean="0"/>
              <a:t>) 308</a:t>
            </a:r>
            <a:r>
              <a:rPr lang="ko-KR" altLang="en-US" dirty="0" smtClean="0"/>
              <a:t>만가구로 전체의 </a:t>
            </a:r>
            <a:r>
              <a:rPr lang="en-US" altLang="ko-KR" dirty="0" smtClean="0"/>
              <a:t>20.6</a:t>
            </a:r>
            <a:r>
              <a:rPr lang="en-US" altLang="ko-KR" dirty="0" smtClean="0"/>
              <a:t>%(</a:t>
            </a:r>
            <a:r>
              <a:rPr lang="ko-KR" altLang="en-US" dirty="0" err="1" smtClean="0"/>
              <a:t>건보공단</a:t>
            </a:r>
            <a:r>
              <a:rPr lang="ko-KR" altLang="en-US" dirty="0" smtClean="0"/>
              <a:t> 자료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</a:t>
            </a:r>
            <a:r>
              <a:rPr lang="ko-KR" altLang="en-US" dirty="0" smtClean="0"/>
              <a:t>신부전증 </a:t>
            </a:r>
            <a:r>
              <a:rPr lang="ko-KR" altLang="en-US" dirty="0" err="1" smtClean="0"/>
              <a:t>뇌경색</a:t>
            </a:r>
            <a:r>
              <a:rPr lang="ko-KR" altLang="en-US" dirty="0" smtClean="0"/>
              <a:t> 일부 환자만 해당</a:t>
            </a:r>
            <a:r>
              <a:rPr lang="en-US" altLang="ko-KR" dirty="0" smtClean="0"/>
              <a:t>. 9</a:t>
            </a:r>
            <a:r>
              <a:rPr lang="ko-KR" altLang="en-US" dirty="0" smtClean="0"/>
              <a:t>년째 중풍 남편 돌보는 손 할머니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골절 </a:t>
            </a:r>
            <a:r>
              <a:rPr lang="ko-KR" altLang="en-US" dirty="0" smtClean="0"/>
              <a:t>치매는</a:t>
            </a:r>
            <a:r>
              <a:rPr lang="en-US" altLang="ko-KR" dirty="0" smtClean="0"/>
              <a:t>?</a:t>
            </a:r>
            <a:endParaRPr lang="en-US" altLang="ko-KR" dirty="0" smtClean="0"/>
          </a:p>
          <a:p>
            <a:r>
              <a:rPr lang="ko-KR" altLang="en-US" dirty="0" err="1" smtClean="0"/>
              <a:t>전체보장률</a:t>
            </a:r>
            <a:r>
              <a:rPr lang="ko-KR" altLang="en-US" dirty="0" smtClean="0"/>
              <a:t> </a:t>
            </a:r>
            <a:r>
              <a:rPr lang="en-US" altLang="ko-KR" dirty="0" smtClean="0"/>
              <a:t>63% </a:t>
            </a:r>
            <a:r>
              <a:rPr lang="ko-KR" altLang="en-US" dirty="0" smtClean="0"/>
              <a:t>대 </a:t>
            </a:r>
            <a:r>
              <a:rPr lang="ko-KR" altLang="en-US" dirty="0" smtClean="0"/>
              <a:t>암 </a:t>
            </a:r>
            <a:r>
              <a:rPr lang="ko-KR" altLang="en-US" dirty="0" err="1" smtClean="0"/>
              <a:t>보장률</a:t>
            </a:r>
            <a:r>
              <a:rPr lang="ko-KR" altLang="en-US" dirty="0" smtClean="0"/>
              <a:t> </a:t>
            </a:r>
            <a:r>
              <a:rPr lang="en-US" altLang="ko-KR" dirty="0" smtClean="0"/>
              <a:t>76</a:t>
            </a:r>
            <a:r>
              <a:rPr lang="en-US" altLang="ko-KR" dirty="0" smtClean="0"/>
              <a:t>%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6427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맞춤형</a:t>
            </a:r>
            <a:r>
              <a:rPr lang="en-US" altLang="ko-KR" dirty="0" smtClean="0"/>
              <a:t>/</a:t>
            </a:r>
            <a:r>
              <a:rPr lang="ko-KR" altLang="en-US" dirty="0" smtClean="0"/>
              <a:t>진료비 </a:t>
            </a:r>
            <a:r>
              <a:rPr lang="ko-KR" altLang="en-US" dirty="0" err="1" smtClean="0"/>
              <a:t>상한제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현재 </a:t>
            </a:r>
            <a:r>
              <a:rPr lang="en-US" altLang="ko-KR" dirty="0" smtClean="0"/>
              <a:t>200, 300, 400</a:t>
            </a:r>
            <a:r>
              <a:rPr lang="ko-KR" altLang="en-US" dirty="0" smtClean="0"/>
              <a:t>만원 </a:t>
            </a:r>
            <a:r>
              <a:rPr lang="en-US" altLang="ko-KR" dirty="0" smtClean="0"/>
              <a:t>3</a:t>
            </a:r>
            <a:r>
              <a:rPr lang="ko-KR" altLang="en-US" dirty="0" smtClean="0"/>
              <a:t>단계</a:t>
            </a:r>
            <a:r>
              <a:rPr lang="en-US" altLang="ko-KR" dirty="0" smtClean="0">
                <a:sym typeface="Wingdings" pitchFamily="2" charset="2"/>
              </a:rPr>
              <a:t>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최저 </a:t>
            </a:r>
            <a:r>
              <a:rPr lang="en-US" altLang="ko-KR" dirty="0" smtClean="0"/>
              <a:t>120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최고 </a:t>
            </a:r>
            <a:r>
              <a:rPr lang="en-US" altLang="ko-KR" dirty="0" smtClean="0"/>
              <a:t>500</a:t>
            </a:r>
            <a:r>
              <a:rPr lang="ko-KR" altLang="en-US" dirty="0" smtClean="0"/>
              <a:t>만원 </a:t>
            </a:r>
            <a:r>
              <a:rPr lang="en-US" altLang="ko-KR" dirty="0" smtClean="0"/>
              <a:t>7</a:t>
            </a:r>
            <a:r>
              <a:rPr lang="ko-KR" altLang="en-US" dirty="0" smtClean="0"/>
              <a:t>단계로</a:t>
            </a:r>
            <a:endParaRPr lang="en-US" altLang="ko-KR" dirty="0" smtClean="0"/>
          </a:p>
          <a:p>
            <a:r>
              <a:rPr lang="ko-KR" altLang="en-US" dirty="0" smtClean="0"/>
              <a:t>암 혜택은 고소득층이 많아</a:t>
            </a:r>
            <a:r>
              <a:rPr lang="en-US" altLang="ko-KR" dirty="0" smtClean="0"/>
              <a:t>. </a:t>
            </a:r>
            <a:r>
              <a:rPr lang="ko-KR" altLang="en-US" dirty="0" smtClean="0"/>
              <a:t>최고액 상한선을 올릴 경우 소득역진 우려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건보료</a:t>
            </a:r>
            <a:r>
              <a:rPr lang="ko-KR" altLang="en-US" dirty="0" smtClean="0"/>
              <a:t> 기준 </a:t>
            </a:r>
            <a:r>
              <a:rPr lang="en-US" altLang="ko-KR" dirty="0" smtClean="0"/>
              <a:t>1~10</a:t>
            </a:r>
            <a:r>
              <a:rPr lang="ko-KR" altLang="en-US" dirty="0" err="1" smtClean="0"/>
              <a:t>분위</a:t>
            </a:r>
            <a:r>
              <a:rPr lang="ko-KR" altLang="en-US" dirty="0" smtClean="0"/>
              <a:t> 중 </a:t>
            </a:r>
            <a:r>
              <a:rPr lang="en-US" altLang="ko-KR" dirty="0" smtClean="0"/>
              <a:t>1,10</a:t>
            </a:r>
            <a:r>
              <a:rPr lang="ko-KR" altLang="en-US" dirty="0" err="1" smtClean="0"/>
              <a:t>분위</a:t>
            </a:r>
            <a:r>
              <a:rPr lang="ko-KR" altLang="en-US" dirty="0" smtClean="0"/>
              <a:t> 순으로 재정 많이 사용</a:t>
            </a:r>
            <a:endParaRPr lang="en-US" altLang="ko-KR" dirty="0" smtClean="0"/>
          </a:p>
          <a:p>
            <a:r>
              <a:rPr lang="ko-KR" altLang="en-US" dirty="0" err="1" smtClean="0"/>
              <a:t>임플란트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건보적용</a:t>
            </a:r>
            <a:r>
              <a:rPr lang="en-US" altLang="ko-KR" dirty="0" smtClean="0"/>
              <a:t>: 2016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65</a:t>
            </a:r>
            <a:r>
              <a:rPr lang="ko-KR" altLang="en-US" dirty="0" smtClean="0"/>
              <a:t>세로 확대</a:t>
            </a:r>
            <a:r>
              <a:rPr lang="en-US" altLang="ko-KR" dirty="0" smtClean="0"/>
              <a:t>. </a:t>
            </a:r>
            <a:r>
              <a:rPr lang="ko-KR" altLang="en-US" dirty="0" smtClean="0"/>
              <a:t>틀니도 연령 확대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6188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맞춤형</a:t>
            </a:r>
            <a:r>
              <a:rPr lang="en-US" altLang="ko-KR" dirty="0" smtClean="0"/>
              <a:t>/</a:t>
            </a:r>
            <a:r>
              <a:rPr lang="ko-KR" altLang="en-US" dirty="0" smtClean="0"/>
              <a:t>무상보육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0~5</a:t>
            </a:r>
            <a:r>
              <a:rPr lang="ko-KR" altLang="en-US" dirty="0" smtClean="0"/>
              <a:t>세 무상보육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교육</a:t>
            </a:r>
            <a:endParaRPr lang="en-US" altLang="ko-KR" dirty="0" smtClean="0"/>
          </a:p>
          <a:p>
            <a:r>
              <a:rPr lang="en-US" altLang="ko-KR" dirty="0" smtClean="0"/>
              <a:t>0~5</a:t>
            </a:r>
            <a:r>
              <a:rPr lang="ko-KR" altLang="en-US" dirty="0" smtClean="0"/>
              <a:t>세 무상양육</a:t>
            </a:r>
            <a:endParaRPr lang="en-US" altLang="ko-KR" dirty="0" smtClean="0"/>
          </a:p>
          <a:p>
            <a:r>
              <a:rPr lang="ko-KR" altLang="en-US" dirty="0" smtClean="0"/>
              <a:t>전일제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반일제</a:t>
            </a:r>
            <a:r>
              <a:rPr lang="ko-KR" altLang="en-US" dirty="0" smtClean="0"/>
              <a:t> 구분 없어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-</a:t>
            </a:r>
            <a:r>
              <a:rPr lang="en-US" altLang="ko-KR" dirty="0" smtClean="0"/>
              <a:t>0~2</a:t>
            </a:r>
            <a:r>
              <a:rPr lang="ko-KR" altLang="en-US" dirty="0" smtClean="0"/>
              <a:t>세 </a:t>
            </a:r>
            <a:r>
              <a:rPr lang="ko-KR" altLang="en-US" dirty="0" err="1" smtClean="0"/>
              <a:t>어린이집</a:t>
            </a:r>
            <a:r>
              <a:rPr lang="ko-KR" altLang="en-US" dirty="0" smtClean="0"/>
              <a:t> 이용자 중 </a:t>
            </a:r>
            <a:r>
              <a:rPr lang="en-US" altLang="ko-KR" dirty="0" smtClean="0"/>
              <a:t>7</a:t>
            </a:r>
            <a:r>
              <a:rPr lang="ko-KR" altLang="en-US" dirty="0" smtClean="0"/>
              <a:t>시간 미만 </a:t>
            </a:r>
            <a:r>
              <a:rPr lang="en-US" altLang="ko-KR" dirty="0" smtClean="0"/>
              <a:t>39</a:t>
            </a:r>
            <a:r>
              <a:rPr lang="ko-KR" altLang="en-US" dirty="0" smtClean="0"/>
              <a:t>만</a:t>
            </a:r>
            <a:r>
              <a:rPr lang="en-US" altLang="ko-KR" dirty="0" smtClean="0"/>
              <a:t>5959</a:t>
            </a:r>
            <a:r>
              <a:rPr lang="ko-KR" altLang="en-US" dirty="0" smtClean="0"/>
              <a:t>명</a:t>
            </a:r>
            <a:r>
              <a:rPr lang="en-US" altLang="ko-KR" dirty="0" smtClean="0"/>
              <a:t>(2009</a:t>
            </a:r>
            <a:r>
              <a:rPr lang="ko-KR" altLang="en-US" dirty="0" smtClean="0"/>
              <a:t>년</a:t>
            </a:r>
            <a:r>
              <a:rPr lang="en-US" altLang="ko-KR" dirty="0" smtClean="0"/>
              <a:t>) 7000</a:t>
            </a:r>
            <a:r>
              <a:rPr lang="ko-KR" altLang="en-US" dirty="0" err="1" smtClean="0"/>
              <a:t>억원</a:t>
            </a:r>
            <a:r>
              <a:rPr lang="ko-KR" altLang="en-US" dirty="0" smtClean="0"/>
              <a:t> 낭비</a:t>
            </a: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3296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고용연계</a:t>
            </a:r>
            <a:r>
              <a:rPr lang="en-US" altLang="ko-KR" dirty="0" smtClean="0"/>
              <a:t>/</a:t>
            </a:r>
            <a:r>
              <a:rPr lang="ko-KR" altLang="en-US" dirty="0" smtClean="0"/>
              <a:t>일자리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EITC </a:t>
            </a:r>
            <a:r>
              <a:rPr lang="ko-KR" altLang="en-US" dirty="0" smtClean="0"/>
              <a:t>대상을 중위소득의 </a:t>
            </a:r>
            <a:r>
              <a:rPr lang="en-US" altLang="ko-KR" dirty="0" smtClean="0"/>
              <a:t>50%</a:t>
            </a:r>
            <a:r>
              <a:rPr lang="ko-KR" altLang="en-US" dirty="0" smtClean="0"/>
              <a:t>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점증구간 </a:t>
            </a:r>
            <a:r>
              <a:rPr lang="ko-KR" altLang="en-US" dirty="0" err="1" smtClean="0"/>
              <a:t>점증률</a:t>
            </a:r>
            <a:r>
              <a:rPr lang="ko-KR" altLang="en-US" dirty="0" smtClean="0"/>
              <a:t> 확대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기초수급자</a:t>
            </a:r>
            <a:r>
              <a:rPr lang="ko-KR" altLang="en-US" dirty="0" smtClean="0"/>
              <a:t> 전면 적용</a:t>
            </a:r>
            <a:endParaRPr lang="en-US" altLang="ko-KR" dirty="0" smtClean="0"/>
          </a:p>
          <a:p>
            <a:r>
              <a:rPr lang="ko-KR" altLang="en-US" dirty="0" smtClean="0"/>
              <a:t>취업성공패키지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희망리본 이원 체계 유지</a:t>
            </a:r>
            <a:endParaRPr lang="en-US" altLang="ko-KR" dirty="0" smtClean="0"/>
          </a:p>
          <a:p>
            <a:r>
              <a:rPr lang="ko-KR" altLang="en-US" dirty="0" smtClean="0"/>
              <a:t>구인</a:t>
            </a:r>
            <a:r>
              <a:rPr lang="en-US" altLang="ko-KR" dirty="0" smtClean="0"/>
              <a:t>-</a:t>
            </a:r>
            <a:r>
              <a:rPr lang="ko-KR" altLang="en-US" dirty="0" smtClean="0"/>
              <a:t>구직자 </a:t>
            </a:r>
            <a:r>
              <a:rPr lang="ko-KR" altLang="en-US" dirty="0" err="1" smtClean="0"/>
              <a:t>매칭</a:t>
            </a:r>
            <a:r>
              <a:rPr lang="ko-KR" altLang="en-US" dirty="0" smtClean="0"/>
              <a:t> 시스템 구축</a:t>
            </a:r>
            <a:endParaRPr lang="en-US" altLang="ko-KR" dirty="0" smtClean="0"/>
          </a:p>
          <a:p>
            <a:r>
              <a:rPr lang="ko-KR" altLang="en-US" dirty="0" smtClean="0"/>
              <a:t>사회복지 인력 확충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시설종사자 임금 인상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돌봄근로자</a:t>
            </a:r>
            <a:r>
              <a:rPr lang="ko-KR" altLang="en-US" dirty="0" smtClean="0"/>
              <a:t> 처우개선 </a:t>
            </a:r>
            <a:endParaRPr lang="en-US" altLang="ko-KR" dirty="0"/>
          </a:p>
          <a:p>
            <a:r>
              <a:rPr lang="ko-KR" altLang="en-US" dirty="0" err="1" smtClean="0"/>
              <a:t>소셜벤처</a:t>
            </a:r>
            <a:r>
              <a:rPr lang="ko-KR" altLang="en-US" dirty="0" smtClean="0"/>
              <a:t> 창업 지원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3341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사회안전망</a:t>
            </a:r>
            <a:r>
              <a:rPr lang="ko-KR" altLang="en-US" dirty="0" smtClean="0"/>
              <a:t> 확충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국민연금 고용보험료 </a:t>
            </a:r>
            <a:r>
              <a:rPr lang="en-US" altLang="ko-KR" dirty="0" smtClean="0"/>
              <a:t>125</a:t>
            </a:r>
            <a:r>
              <a:rPr lang="ko-KR" altLang="en-US" dirty="0" smtClean="0"/>
              <a:t>만원 미만</a:t>
            </a:r>
            <a:r>
              <a:rPr lang="en-US" altLang="ko-KR" dirty="0" smtClean="0">
                <a:sym typeface="Wingdings" pitchFamily="2" charset="2"/>
              </a:rPr>
              <a:t>130</a:t>
            </a:r>
            <a:r>
              <a:rPr lang="ko-KR" altLang="en-US" dirty="0" smtClean="0">
                <a:sym typeface="Wingdings" pitchFamily="2" charset="2"/>
              </a:rPr>
              <a:t>만원</a:t>
            </a:r>
            <a:r>
              <a:rPr lang="en-US" altLang="ko-KR" dirty="0" smtClean="0">
                <a:sym typeface="Wingdings" pitchFamily="2" charset="2"/>
              </a:rPr>
              <a:t>, </a:t>
            </a:r>
            <a:r>
              <a:rPr lang="ko-KR" altLang="en-US" dirty="0" smtClean="0">
                <a:sym typeface="Wingdings" pitchFamily="2" charset="2"/>
              </a:rPr>
              <a:t>지원금 </a:t>
            </a:r>
            <a:r>
              <a:rPr lang="en-US" altLang="ko-KR" dirty="0" smtClean="0">
                <a:sym typeface="Wingdings" pitchFamily="2" charset="2"/>
              </a:rPr>
              <a:t>3</a:t>
            </a:r>
            <a:r>
              <a:rPr lang="ko-KR" altLang="en-US" dirty="0" smtClean="0">
                <a:sym typeface="Wingdings" pitchFamily="2" charset="2"/>
              </a:rPr>
              <a:t>분의</a:t>
            </a:r>
            <a:r>
              <a:rPr lang="en-US" altLang="ko-KR" dirty="0" smtClean="0">
                <a:sym typeface="Wingdings" pitchFamily="2" charset="2"/>
              </a:rPr>
              <a:t>1~2</a:t>
            </a:r>
            <a:r>
              <a:rPr lang="ko-KR" altLang="en-US" dirty="0" smtClean="0">
                <a:sym typeface="Wingdings" pitchFamily="2" charset="2"/>
              </a:rPr>
              <a:t>분의</a:t>
            </a:r>
            <a:r>
              <a:rPr lang="en-US" altLang="ko-KR" dirty="0" smtClean="0">
                <a:sym typeface="Wingdings" pitchFamily="2" charset="2"/>
              </a:rPr>
              <a:t>12</a:t>
            </a:r>
            <a:r>
              <a:rPr lang="ko-KR" altLang="en-US" dirty="0" smtClean="0">
                <a:sym typeface="Wingdings" pitchFamily="2" charset="2"/>
              </a:rPr>
              <a:t>분의</a:t>
            </a:r>
            <a:r>
              <a:rPr lang="en-US" altLang="ko-KR" dirty="0" smtClean="0">
                <a:sym typeface="Wingdings" pitchFamily="2" charset="2"/>
              </a:rPr>
              <a:t>1</a:t>
            </a:r>
            <a:r>
              <a:rPr lang="ko-KR" altLang="en-US" dirty="0" smtClean="0">
                <a:sym typeface="Wingdings" pitchFamily="2" charset="2"/>
              </a:rPr>
              <a:t>로 </a:t>
            </a:r>
            <a:endParaRPr lang="en-US" altLang="ko-KR" dirty="0" smtClean="0"/>
          </a:p>
          <a:p>
            <a:r>
              <a:rPr lang="en-US" altLang="ko-KR" dirty="0" smtClean="0"/>
              <a:t>10~30</a:t>
            </a:r>
            <a:r>
              <a:rPr lang="ko-KR" altLang="en-US" dirty="0" smtClean="0"/>
              <a:t>인 사업장에도 </a:t>
            </a:r>
            <a:r>
              <a:rPr lang="en-US" altLang="ko-KR" dirty="0" smtClean="0"/>
              <a:t>130</a:t>
            </a:r>
            <a:r>
              <a:rPr lang="ko-KR" altLang="en-US" dirty="0" smtClean="0"/>
              <a:t>만원 미만 근로자 상당수 존재</a:t>
            </a:r>
            <a:endParaRPr lang="en-US" altLang="ko-KR" dirty="0"/>
          </a:p>
          <a:p>
            <a:r>
              <a:rPr lang="ko-KR" altLang="en-US" dirty="0" smtClean="0"/>
              <a:t>영세 </a:t>
            </a:r>
            <a:r>
              <a:rPr lang="ko-KR" altLang="ko-KR" dirty="0" smtClean="0"/>
              <a:t>자영업자</a:t>
            </a:r>
            <a:r>
              <a:rPr lang="ko-KR" altLang="en-US" dirty="0" smtClean="0"/>
              <a:t>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978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재원마련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예산 삭감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세출 구조조정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지하경제 양성화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비과세 감면 축소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복지행정개</a:t>
            </a:r>
            <a:r>
              <a:rPr lang="ko-KR" altLang="en-US" dirty="0"/>
              <a:t>혁</a:t>
            </a:r>
            <a:r>
              <a:rPr lang="ko-KR" altLang="en-US" dirty="0" smtClean="0"/>
              <a:t> 등으로 </a:t>
            </a:r>
            <a:r>
              <a:rPr lang="en-US" altLang="ko-KR" dirty="0" smtClean="0"/>
              <a:t>131</a:t>
            </a:r>
            <a:r>
              <a:rPr lang="ko-KR" altLang="en-US" dirty="0" smtClean="0"/>
              <a:t>조원 마련</a:t>
            </a:r>
            <a:endParaRPr lang="en-US" altLang="ko-KR" dirty="0" smtClean="0"/>
          </a:p>
          <a:p>
            <a:r>
              <a:rPr lang="ko-KR" altLang="en-US" dirty="0" smtClean="0"/>
              <a:t>기초연금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조원 증가</a:t>
            </a:r>
            <a:r>
              <a:rPr lang="en-US" altLang="ko-KR" dirty="0" smtClean="0"/>
              <a:t>, 4</a:t>
            </a:r>
            <a:r>
              <a:rPr lang="ko-KR" altLang="en-US" dirty="0" smtClean="0"/>
              <a:t>대 중증질환도 </a:t>
            </a:r>
            <a:r>
              <a:rPr lang="en-US" altLang="ko-KR" dirty="0" smtClean="0"/>
              <a:t>1</a:t>
            </a:r>
            <a:r>
              <a:rPr lang="ko-KR" altLang="en-US" dirty="0" smtClean="0"/>
              <a:t>조원 정도 증가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노인틀니 증가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2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취임사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altLang="ko-KR" dirty="0" smtClean="0"/>
              <a:t>“</a:t>
            </a:r>
            <a:r>
              <a:rPr lang="ko-KR" altLang="en-US" dirty="0" smtClean="0">
                <a:solidFill>
                  <a:srgbClr val="FF0000"/>
                </a:solidFill>
              </a:rPr>
              <a:t>노후가 </a:t>
            </a:r>
            <a:r>
              <a:rPr lang="ko-KR" altLang="en-US" dirty="0">
                <a:solidFill>
                  <a:srgbClr val="FF0000"/>
                </a:solidFill>
              </a:rPr>
              <a:t>불안하지 않고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endParaRPr lang="ko-KR" altLang="en-US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ko-KR" altLang="en-US" dirty="0">
                <a:solidFill>
                  <a:srgbClr val="FF0000"/>
                </a:solidFill>
              </a:rPr>
              <a:t>아이를 낳고 기르는 것이 진정한 축복이 될 때 </a:t>
            </a:r>
          </a:p>
          <a:p>
            <a:pPr marL="0" indent="0" fontAlgn="base">
              <a:buNone/>
            </a:pPr>
            <a:r>
              <a:rPr lang="ko-KR" altLang="en-US" dirty="0"/>
              <a:t>국민 행복시대는 만들어지는 것입니다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0" indent="0" fontAlgn="base">
              <a:buNone/>
            </a:pPr>
            <a:r>
              <a:rPr lang="ko-KR" altLang="en-US" dirty="0"/>
              <a:t>어떤 국민도 기초적인 삶을 영위할 수 없을지 </a:t>
            </a:r>
            <a:r>
              <a:rPr lang="ko-KR" altLang="en-US" dirty="0" smtClean="0"/>
              <a:t>모른다는 두려움이 </a:t>
            </a:r>
            <a:r>
              <a:rPr lang="ko-KR" altLang="en-US" dirty="0"/>
              <a:t>있어서는 안됩니다</a:t>
            </a:r>
            <a:r>
              <a:rPr lang="en-US" altLang="ko-KR" dirty="0"/>
              <a:t>. </a:t>
            </a:r>
            <a:endParaRPr lang="ko-KR" altLang="en-US" dirty="0"/>
          </a:p>
          <a:p>
            <a:pPr marL="0" indent="0" fontAlgn="base">
              <a:buNone/>
            </a:pPr>
            <a:r>
              <a:rPr lang="ko-KR" altLang="en-US" dirty="0">
                <a:solidFill>
                  <a:srgbClr val="FF0000"/>
                </a:solidFill>
              </a:rPr>
              <a:t>국민맞춤형의 새로운 복지패러다임</a:t>
            </a:r>
            <a:r>
              <a:rPr lang="ko-KR" altLang="en-US" dirty="0"/>
              <a:t>으로 </a:t>
            </a:r>
            <a:r>
              <a:rPr lang="ko-KR" altLang="en-US" dirty="0" smtClean="0"/>
              <a:t>국민들이 근심 없이 </a:t>
            </a:r>
            <a:r>
              <a:rPr lang="ko-KR" altLang="en-US" dirty="0"/>
              <a:t>각자의 일에 즐겁게 종사하면서 </a:t>
            </a:r>
            <a:r>
              <a:rPr lang="ko-KR" altLang="en-US" dirty="0" smtClean="0"/>
              <a:t>자신의 </a:t>
            </a:r>
            <a:r>
              <a:rPr lang="ko-KR" altLang="en-US" dirty="0"/>
              <a:t>역량을 발휘하고</a:t>
            </a:r>
            <a:r>
              <a:rPr lang="en-US" altLang="ko-KR" dirty="0"/>
              <a:t>, </a:t>
            </a:r>
            <a:r>
              <a:rPr lang="ko-KR" altLang="en-US" dirty="0" smtClean="0"/>
              <a:t>국가발전에 </a:t>
            </a:r>
            <a:r>
              <a:rPr lang="ko-KR" altLang="en-US" dirty="0"/>
              <a:t>기여할 수 있도록 할 </a:t>
            </a:r>
            <a:r>
              <a:rPr lang="ko-KR" altLang="en-US" dirty="0" smtClean="0"/>
              <a:t>것</a:t>
            </a:r>
            <a:r>
              <a:rPr lang="en-US" altLang="ko-KR" dirty="0" smtClean="0"/>
              <a:t>”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4388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국정과제</a:t>
            </a:r>
            <a:r>
              <a:rPr lang="en-US" altLang="ko-KR" dirty="0" smtClean="0"/>
              <a:t>(</a:t>
            </a:r>
            <a:r>
              <a:rPr lang="ko-KR" altLang="en-US" dirty="0" smtClean="0"/>
              <a:t>보도자료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맞춤형 고용</a:t>
            </a:r>
            <a:r>
              <a:rPr lang="en-US" altLang="ko-KR" dirty="0"/>
              <a:t>․</a:t>
            </a:r>
            <a:r>
              <a:rPr lang="ko-KR" altLang="en-US" dirty="0" smtClean="0"/>
              <a:t>복지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</a:t>
            </a:r>
            <a:r>
              <a:rPr lang="ko-KR" altLang="en-US" dirty="0" smtClean="0"/>
              <a:t>출산에서 </a:t>
            </a:r>
            <a:r>
              <a:rPr lang="ko-KR" altLang="en-US" dirty="0"/>
              <a:t>노령층이 될 때까지 </a:t>
            </a:r>
            <a:r>
              <a:rPr lang="ko-KR" altLang="en-US" dirty="0" err="1"/>
              <a:t>생애주기별</a:t>
            </a:r>
            <a:r>
              <a:rPr lang="ko-KR" altLang="en-US" dirty="0"/>
              <a:t> 다양한 복지수요에 능동적으로 대응하면서도</a:t>
            </a:r>
            <a:r>
              <a:rPr lang="en-US" altLang="ko-KR" dirty="0"/>
              <a:t>, </a:t>
            </a:r>
            <a:r>
              <a:rPr lang="ko-KR" altLang="en-US" dirty="0"/>
              <a:t>국민들이 근로를 통해 자립할 수 있도록 유도하고 지원하는 한편</a:t>
            </a:r>
            <a:r>
              <a:rPr lang="en-US" altLang="ko-KR" dirty="0"/>
              <a:t>, </a:t>
            </a:r>
            <a:r>
              <a:rPr lang="ko-KR" altLang="en-US" dirty="0"/>
              <a:t>고용과 복지가 긴밀히 연계되는 맞춤형 통합서비스를 </a:t>
            </a:r>
            <a:r>
              <a:rPr lang="ko-KR" altLang="en-US" dirty="0" smtClean="0"/>
              <a:t>제공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9933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맞춤형 복지</a:t>
            </a:r>
            <a:r>
              <a:rPr lang="en-US" altLang="ko-KR" dirty="0" smtClean="0"/>
              <a:t>/</a:t>
            </a:r>
            <a:r>
              <a:rPr lang="ko-KR" altLang="en-US" dirty="0" smtClean="0"/>
              <a:t>빈곤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상대빈곤 도입</a:t>
            </a:r>
            <a:r>
              <a:rPr lang="en-US" altLang="ko-KR" dirty="0" smtClean="0"/>
              <a:t>: </a:t>
            </a:r>
            <a:r>
              <a:rPr lang="ko-KR" altLang="en-US" dirty="0" smtClean="0"/>
              <a:t>최저생계비</a:t>
            </a:r>
            <a:r>
              <a:rPr lang="en-US" altLang="ko-KR" dirty="0" smtClean="0"/>
              <a:t>(</a:t>
            </a:r>
            <a:r>
              <a:rPr lang="ko-KR" altLang="en-US" dirty="0" smtClean="0"/>
              <a:t>중위소득의 </a:t>
            </a:r>
            <a:r>
              <a:rPr lang="en-US" altLang="ko-KR" dirty="0" smtClean="0"/>
              <a:t>38%)</a:t>
            </a:r>
            <a:r>
              <a:rPr lang="ko-KR" altLang="en-US" dirty="0" smtClean="0"/>
              <a:t>에서 중위소득</a:t>
            </a:r>
            <a:r>
              <a:rPr lang="en-US" altLang="ko-KR" dirty="0" smtClean="0"/>
              <a:t>(4</a:t>
            </a:r>
            <a:r>
              <a:rPr lang="ko-KR" altLang="en-US" dirty="0" err="1" smtClean="0"/>
              <a:t>인가구</a:t>
            </a:r>
            <a:r>
              <a:rPr lang="ko-KR" altLang="en-US" dirty="0" smtClean="0"/>
              <a:t> </a:t>
            </a:r>
            <a:r>
              <a:rPr lang="en-US" altLang="ko-KR" dirty="0" smtClean="0"/>
              <a:t>397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,2011)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50% </a:t>
            </a:r>
            <a:r>
              <a:rPr lang="ko-KR" altLang="en-US" dirty="0" smtClean="0"/>
              <a:t>이하로 변경</a:t>
            </a:r>
            <a:r>
              <a:rPr lang="en-US" altLang="ko-KR" dirty="0" smtClean="0"/>
              <a:t>. 155</a:t>
            </a:r>
            <a:r>
              <a:rPr lang="ko-KR" altLang="en-US" dirty="0" smtClean="0"/>
              <a:t>만원</a:t>
            </a:r>
            <a:r>
              <a:rPr lang="en-US" altLang="ko-KR" dirty="0" smtClean="0">
                <a:sym typeface="Wingdings" pitchFamily="2" charset="2"/>
              </a:rPr>
              <a:t>200</a:t>
            </a:r>
            <a:r>
              <a:rPr lang="ko-KR" altLang="en-US" dirty="0" smtClean="0">
                <a:sym typeface="Wingdings" pitchFamily="2" charset="2"/>
              </a:rPr>
              <a:t>만원</a:t>
            </a:r>
            <a:r>
              <a:rPr lang="en-US" altLang="ko-KR" dirty="0" smtClean="0">
                <a:sym typeface="Wingdings" pitchFamily="2" charset="2"/>
              </a:rPr>
              <a:t>, </a:t>
            </a:r>
            <a:r>
              <a:rPr lang="ko-KR" altLang="en-US" dirty="0" smtClean="0">
                <a:sym typeface="Wingdings" pitchFamily="2" charset="2"/>
              </a:rPr>
              <a:t>긴급복지 등 지원 확대 효과</a:t>
            </a:r>
            <a:endParaRPr lang="en-US" altLang="ko-KR" dirty="0" smtClean="0"/>
          </a:p>
          <a:p>
            <a:r>
              <a:rPr lang="ko-KR" altLang="en-US" dirty="0" smtClean="0"/>
              <a:t>개별급여화</a:t>
            </a:r>
            <a:r>
              <a:rPr lang="en-US" altLang="ko-KR" dirty="0" smtClean="0"/>
              <a:t>: </a:t>
            </a:r>
            <a:r>
              <a:rPr lang="ko-KR" altLang="en-US" dirty="0" smtClean="0"/>
              <a:t>생계비는 중위소득의 </a:t>
            </a:r>
            <a:r>
              <a:rPr lang="en-US" altLang="ko-KR" dirty="0" smtClean="0"/>
              <a:t>30%, </a:t>
            </a:r>
            <a:r>
              <a:rPr lang="ko-KR" altLang="en-US" dirty="0" smtClean="0"/>
              <a:t>의료는 그대로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주거</a:t>
            </a:r>
            <a:r>
              <a:rPr lang="en-US" altLang="ko-KR" dirty="0" smtClean="0"/>
              <a:t>(25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,4</a:t>
            </a:r>
            <a:r>
              <a:rPr lang="ko-KR" altLang="en-US" dirty="0" smtClean="0"/>
              <a:t>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40~50%</a:t>
            </a:r>
            <a:r>
              <a:rPr lang="ko-KR" altLang="en-US" dirty="0" smtClean="0"/>
              <a:t>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교육 자활은 </a:t>
            </a:r>
            <a:r>
              <a:rPr lang="en-US" altLang="ko-KR" dirty="0" smtClean="0"/>
              <a:t>50%</a:t>
            </a:r>
            <a:r>
              <a:rPr lang="ko-KR" altLang="en-US" dirty="0" smtClean="0"/>
              <a:t>로 조정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주거바우처</a:t>
            </a:r>
            <a:endParaRPr lang="en-US" altLang="ko-KR" dirty="0"/>
          </a:p>
          <a:p>
            <a:r>
              <a:rPr lang="ko-KR" altLang="en-US" dirty="0" smtClean="0"/>
              <a:t>부양의무자가 </a:t>
            </a:r>
            <a:r>
              <a:rPr lang="ko-KR" altLang="en-US" dirty="0" err="1" smtClean="0"/>
              <a:t>수급자</a:t>
            </a:r>
            <a:r>
              <a:rPr lang="ko-KR" altLang="en-US" dirty="0" smtClean="0"/>
              <a:t> 부양 후 중위소득 생활 유지하도록 완화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7665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맞춤형</a:t>
            </a:r>
            <a:r>
              <a:rPr lang="en-US" altLang="ko-KR" dirty="0" smtClean="0"/>
              <a:t>/</a:t>
            </a:r>
            <a:r>
              <a:rPr lang="ko-KR" altLang="en-US" dirty="0" smtClean="0"/>
              <a:t>기초연금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소득하위 </a:t>
            </a:r>
            <a:r>
              <a:rPr lang="en-US" altLang="ko-KR" dirty="0" smtClean="0"/>
              <a:t>70%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20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-0.2(40-n), n</a:t>
            </a:r>
            <a:r>
              <a:rPr lang="ko-KR" altLang="en-US" dirty="0" smtClean="0"/>
              <a:t>은</a:t>
            </a:r>
            <a:r>
              <a:rPr lang="en-US" altLang="ko-KR" dirty="0"/>
              <a:t> </a:t>
            </a:r>
            <a:r>
              <a:rPr lang="ko-KR" altLang="en-US" dirty="0" smtClean="0"/>
              <a:t>가입연수</a:t>
            </a:r>
            <a:endParaRPr lang="en-US" altLang="ko-KR" dirty="0" smtClean="0"/>
          </a:p>
          <a:p>
            <a:r>
              <a:rPr lang="ko-KR" altLang="en-US" dirty="0" smtClean="0"/>
              <a:t>상위 </a:t>
            </a:r>
            <a:r>
              <a:rPr lang="en-US" altLang="ko-KR" dirty="0" smtClean="0"/>
              <a:t>30%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10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-0.2(40-n)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092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얼</a:t>
            </a:r>
            <a:r>
              <a:rPr lang="ko-KR" altLang="en-US" dirty="0"/>
              <a:t>마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1518156"/>
            <a:ext cx="11089232" cy="384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98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평가할 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316</a:t>
            </a:r>
            <a:r>
              <a:rPr lang="ko-KR" altLang="en-US" dirty="0" smtClean="0"/>
              <a:t>만 명 </a:t>
            </a:r>
            <a:r>
              <a:rPr lang="en-US" altLang="ko-KR" dirty="0" smtClean="0"/>
              <a:t>20</a:t>
            </a:r>
            <a:r>
              <a:rPr lang="ko-KR" altLang="en-US" dirty="0" smtClean="0"/>
              <a:t>만원</a:t>
            </a:r>
            <a:endParaRPr lang="en-US" altLang="ko-KR" dirty="0" smtClean="0"/>
          </a:p>
          <a:p>
            <a:r>
              <a:rPr lang="ko-KR" altLang="en-US" dirty="0" smtClean="0"/>
              <a:t>국민연금 장기가입 우대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8198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추가 논의</a:t>
            </a:r>
            <a:r>
              <a:rPr lang="en-US" altLang="ko-KR" dirty="0" smtClean="0"/>
              <a:t>/</a:t>
            </a:r>
            <a:r>
              <a:rPr lang="ko-KR" altLang="en-US" dirty="0" smtClean="0"/>
              <a:t>국민연금 연계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소득하위 </a:t>
            </a:r>
            <a:r>
              <a:rPr lang="en-US" altLang="ko-KR" dirty="0" smtClean="0"/>
              <a:t>70% </a:t>
            </a:r>
            <a:r>
              <a:rPr lang="ko-KR" altLang="en-US" dirty="0" smtClean="0"/>
              <a:t>임의가입자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자영업자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</a:t>
            </a:r>
            <a:r>
              <a:rPr lang="ko-KR" altLang="en-US" dirty="0" smtClean="0"/>
              <a:t>국민연금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년 가입</a:t>
            </a:r>
            <a:r>
              <a:rPr lang="en-US" altLang="ko-KR" dirty="0" smtClean="0"/>
              <a:t>=16</a:t>
            </a:r>
            <a:r>
              <a:rPr lang="ko-KR" altLang="en-US" dirty="0" smtClean="0"/>
              <a:t>만</a:t>
            </a:r>
            <a:r>
              <a:rPr lang="en-US" altLang="ko-KR" dirty="0" smtClean="0"/>
              <a:t>4800</a:t>
            </a:r>
            <a:r>
              <a:rPr lang="ko-KR" altLang="en-US" dirty="0" smtClean="0"/>
              <a:t>원</a:t>
            </a:r>
            <a:r>
              <a:rPr lang="en-US" altLang="ko-KR" dirty="0"/>
              <a:t>+</a:t>
            </a:r>
            <a:r>
              <a:rPr lang="ko-KR" altLang="en-US" dirty="0" smtClean="0"/>
              <a:t>기초연금 </a:t>
            </a:r>
            <a:r>
              <a:rPr lang="en-US" altLang="ko-KR" dirty="0" smtClean="0"/>
              <a:t>14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미가입</a:t>
            </a:r>
            <a:r>
              <a:rPr lang="ko-KR" altLang="en-US" dirty="0" smtClean="0"/>
              <a:t> </a:t>
            </a:r>
            <a:r>
              <a:rPr lang="en-US" altLang="ko-KR" dirty="0" smtClean="0"/>
              <a:t>20</a:t>
            </a:r>
            <a:r>
              <a:rPr lang="ko-KR" altLang="en-US" dirty="0" smtClean="0"/>
              <a:t>만원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-10</a:t>
            </a:r>
            <a:r>
              <a:rPr lang="ko-KR" altLang="en-US" dirty="0" smtClean="0"/>
              <a:t>만</a:t>
            </a:r>
            <a:r>
              <a:rPr lang="en-US" altLang="ko-KR" dirty="0" smtClean="0"/>
              <a:t>4800</a:t>
            </a:r>
            <a:r>
              <a:rPr lang="ko-KR" altLang="en-US" dirty="0" smtClean="0"/>
              <a:t>원 많아</a:t>
            </a:r>
            <a:r>
              <a:rPr lang="en-US" altLang="ko-KR" dirty="0" smtClean="0"/>
              <a:t>/10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8</a:t>
            </a:r>
            <a:r>
              <a:rPr lang="ko-KR" altLang="en-US" dirty="0" smtClean="0"/>
              <a:t>만</a:t>
            </a:r>
            <a:r>
              <a:rPr lang="en-US" altLang="ko-KR" dirty="0" smtClean="0"/>
              <a:t>9000</a:t>
            </a:r>
            <a:r>
              <a:rPr lang="ko-KR" altLang="en-US" dirty="0" smtClean="0"/>
              <a:t>원 불입</a:t>
            </a:r>
            <a:endParaRPr lang="en-US" altLang="ko-KR" dirty="0" smtClean="0"/>
          </a:p>
          <a:p>
            <a:r>
              <a:rPr lang="ko-KR" altLang="en-US" dirty="0" smtClean="0"/>
              <a:t>일관성 결여</a:t>
            </a:r>
            <a:endParaRPr lang="en-US" altLang="ko-KR" dirty="0" smtClean="0"/>
          </a:p>
          <a:p>
            <a:r>
              <a:rPr lang="ko-KR" altLang="en-US" dirty="0" smtClean="0"/>
              <a:t>재정통합의 불신</a:t>
            </a:r>
            <a:endParaRPr lang="en-US" altLang="ko-KR" dirty="0" smtClean="0"/>
          </a:p>
          <a:p>
            <a:r>
              <a:rPr lang="ko-KR" altLang="en-US" dirty="0" smtClean="0"/>
              <a:t>국민연금 흔들기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7236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추가논의</a:t>
            </a:r>
            <a:r>
              <a:rPr lang="en-US" altLang="ko-KR" dirty="0" smtClean="0"/>
              <a:t>/</a:t>
            </a:r>
            <a:r>
              <a:rPr lang="ko-KR" altLang="en-US" dirty="0" smtClean="0"/>
              <a:t>차등</a:t>
            </a:r>
            <a:r>
              <a:rPr lang="ko-KR" altLang="en-US" dirty="0"/>
              <a:t>화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상위 </a:t>
            </a:r>
            <a:r>
              <a:rPr lang="en-US" altLang="ko-KR" dirty="0" smtClean="0"/>
              <a:t>30% 4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?</a:t>
            </a:r>
          </a:p>
          <a:p>
            <a:r>
              <a:rPr lang="en-US" altLang="ko-KR" dirty="0" smtClean="0"/>
              <a:t>10</a:t>
            </a:r>
            <a:r>
              <a:rPr lang="ko-KR" altLang="en-US" dirty="0" smtClean="0"/>
              <a:t>년은 </a:t>
            </a:r>
            <a:r>
              <a:rPr lang="en-US" altLang="ko-KR" dirty="0" smtClean="0"/>
              <a:t>14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, 40</a:t>
            </a:r>
            <a:r>
              <a:rPr lang="ko-KR" altLang="en-US" dirty="0" smtClean="0"/>
              <a:t>년은 </a:t>
            </a:r>
            <a:r>
              <a:rPr lang="en-US" altLang="ko-KR" dirty="0" smtClean="0"/>
              <a:t>20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빈곤해결에 역행</a:t>
            </a:r>
            <a:endParaRPr lang="en-US" altLang="ko-KR" dirty="0" smtClean="0"/>
          </a:p>
          <a:p>
            <a:r>
              <a:rPr lang="ko-KR" altLang="en-US" dirty="0" smtClean="0"/>
              <a:t>두 달 만에 확정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6030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542</Words>
  <Application>Microsoft Office PowerPoint</Application>
  <PresentationFormat>화면 슬라이드 쇼(4:3)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Office 테마</vt:lpstr>
      <vt:lpstr>새 정부 복지정책의 과제</vt:lpstr>
      <vt:lpstr>취임사</vt:lpstr>
      <vt:lpstr>국정과제(보도자료)</vt:lpstr>
      <vt:lpstr>맞춤형 복지/빈곤</vt:lpstr>
      <vt:lpstr>맞춤형/기초연금</vt:lpstr>
      <vt:lpstr>얼마</vt:lpstr>
      <vt:lpstr>평가할 점</vt:lpstr>
      <vt:lpstr>추가 논의/국민연금 연계</vt:lpstr>
      <vt:lpstr>추가논의/차등화</vt:lpstr>
      <vt:lpstr>맞춤형/4대중증의료보장</vt:lpstr>
      <vt:lpstr>맞춤형/진료비 상한제</vt:lpstr>
      <vt:lpstr>맞춤형/무상보육</vt:lpstr>
      <vt:lpstr>고용연계/일자리</vt:lpstr>
      <vt:lpstr>사회안전망 확충</vt:lpstr>
      <vt:lpstr>재원마련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새 정부 복지정책의 과제</dc:title>
  <dc:creator>X421</dc:creator>
  <cp:lastModifiedBy>X421</cp:lastModifiedBy>
  <cp:revision>12</cp:revision>
  <dcterms:created xsi:type="dcterms:W3CDTF">2013-03-05T08:56:35Z</dcterms:created>
  <dcterms:modified xsi:type="dcterms:W3CDTF">2013-03-06T02:37:35Z</dcterms:modified>
</cp:coreProperties>
</file>