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8.xml" ContentType="application/vnd.openxmlformats-officedocument.drawingml.chart+xml"/>
  <Default Extension="wdp" ContentType="image/vnd.ms-photo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368" r:id="rId3"/>
    <p:sldId id="314" r:id="rId4"/>
    <p:sldId id="311" r:id="rId5"/>
    <p:sldId id="348" r:id="rId6"/>
    <p:sldId id="353" r:id="rId7"/>
    <p:sldId id="340" r:id="rId8"/>
    <p:sldId id="359" r:id="rId9"/>
    <p:sldId id="364" r:id="rId10"/>
    <p:sldId id="351" r:id="rId11"/>
    <p:sldId id="349" r:id="rId12"/>
    <p:sldId id="357" r:id="rId13"/>
    <p:sldId id="358" r:id="rId14"/>
    <p:sldId id="355" r:id="rId15"/>
    <p:sldId id="356" r:id="rId16"/>
    <p:sldId id="345" r:id="rId17"/>
    <p:sldId id="366" r:id="rId18"/>
    <p:sldId id="370" r:id="rId19"/>
    <p:sldId id="369" r:id="rId20"/>
    <p:sldId id="347" r:id="rId21"/>
    <p:sldId id="278" r:id="rId22"/>
  </p:sldIdLst>
  <p:sldSz cx="9144000" cy="6858000" type="screen4x3"/>
  <p:notesSz cx="6797675" cy="9928225"/>
  <p:embeddedFontLst>
    <p:embeddedFont>
      <p:font typeface="YGO540" charset="-127"/>
      <p:regular r:id="rId25"/>
    </p:embeddedFont>
    <p:embeddedFont>
      <p:font typeface="YGO550" charset="-127"/>
      <p:regular r:id="rId26"/>
    </p:embeddedFont>
    <p:embeddedFont>
      <p:font typeface="Tahoma" pitchFamily="34" charset="0"/>
      <p:regular r:id="rId27"/>
      <p:bold r:id="rId28"/>
    </p:embeddedFont>
    <p:embeddedFont>
      <p:font typeface="맑은 고딕" pitchFamily="50" charset="-127"/>
      <p:regular r:id="rId29"/>
      <p:bold r:id="rId3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A5A5A5"/>
    <a:srgbClr val="5A2373"/>
    <a:srgbClr val="6BD303"/>
    <a:srgbClr val="25AAE1"/>
    <a:srgbClr val="002D86"/>
    <a:srgbClr val="924104"/>
    <a:srgbClr val="008200"/>
    <a:srgbClr val="006600"/>
    <a:srgbClr val="004C0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0" autoAdjust="0"/>
    <p:restoredTop sz="99424" autoAdjust="0"/>
  </p:normalViewPr>
  <p:slideViewPr>
    <p:cSldViewPr>
      <p:cViewPr varScale="1">
        <p:scale>
          <a:sx n="91" d="100"/>
          <a:sy n="91" d="100"/>
        </p:scale>
        <p:origin x="-960" y="-108"/>
      </p:cViewPr>
      <p:guideLst>
        <p:guide orient="horz" pos="2160"/>
        <p:guide pos="2880"/>
        <p:guide pos="190"/>
        <p:guide pos="5575"/>
        <p:guide/>
        <p:guide pos="236"/>
        <p:guide pos="552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964" y="-11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ayee\Dropbox\&#48373;&#51648;&#51116;&#51221;\&#48372;&#44148;&#48373;&#51648;&#51116;&#51221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style val="45"/>
  <c:chart>
    <c:plotArea>
      <c:layout>
        <c:manualLayout>
          <c:layoutTarget val="inner"/>
          <c:xMode val="edge"/>
          <c:yMode val="edge"/>
          <c:x val="8.7783491228247371E-2"/>
          <c:y val="9.8981324212944047E-2"/>
          <c:w val="0.78922119764470666"/>
          <c:h val="0.8422764534099386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계열 3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계열 4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axId val="88027136"/>
        <c:axId val="88028672"/>
      </c:barChart>
      <c:catAx>
        <c:axId val="88027136"/>
        <c:scaling>
          <c:orientation val="minMax"/>
        </c:scaling>
        <c:delete val="1"/>
        <c:axPos val="b"/>
        <c:tickLblPos val="none"/>
        <c:crossAx val="88028672"/>
        <c:crosses val="autoZero"/>
        <c:auto val="1"/>
        <c:lblAlgn val="ctr"/>
        <c:lblOffset val="100"/>
      </c:catAx>
      <c:valAx>
        <c:axId val="88028672"/>
        <c:scaling>
          <c:orientation val="minMax"/>
        </c:scaling>
        <c:delete val="1"/>
        <c:axPos val="l"/>
        <c:numFmt formatCode="General" sourceLinked="1"/>
        <c:tickLblPos val="none"/>
        <c:crossAx val="88027136"/>
        <c:crosses val="autoZero"/>
        <c:crossBetween val="between"/>
      </c:valAx>
      <c:spPr>
        <a:noFill/>
      </c:spPr>
    </c:plotArea>
    <c:plotVisOnly val="1"/>
    <c:dispBlanksAs val="gap"/>
  </c:chart>
  <c:spPr>
    <a:noFill/>
  </c:spPr>
  <c:txPr>
    <a:bodyPr/>
    <a:lstStyle/>
    <a:p>
      <a:pPr>
        <a:defRPr sz="1800"/>
      </a:pPr>
      <a:endParaRPr lang="ko-K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style val="45"/>
  <c:chart>
    <c:plotArea>
      <c:layout>
        <c:manualLayout>
          <c:layoutTarget val="inner"/>
          <c:xMode val="edge"/>
          <c:yMode val="edge"/>
          <c:x val="8.7783491228247371E-2"/>
          <c:y val="9.8981324212944033E-2"/>
          <c:w val="0.78922119764470666"/>
          <c:h val="0.8422764534099386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계열 3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axId val="94133248"/>
        <c:axId val="94143232"/>
      </c:barChart>
      <c:catAx>
        <c:axId val="94133248"/>
        <c:scaling>
          <c:orientation val="minMax"/>
        </c:scaling>
        <c:delete val="1"/>
        <c:axPos val="b"/>
        <c:tickLblPos val="none"/>
        <c:crossAx val="94143232"/>
        <c:crosses val="autoZero"/>
        <c:auto val="1"/>
        <c:lblAlgn val="ctr"/>
        <c:lblOffset val="100"/>
      </c:catAx>
      <c:valAx>
        <c:axId val="94143232"/>
        <c:scaling>
          <c:orientation val="minMax"/>
        </c:scaling>
        <c:delete val="1"/>
        <c:axPos val="l"/>
        <c:numFmt formatCode="General" sourceLinked="1"/>
        <c:tickLblPos val="none"/>
        <c:crossAx val="94133248"/>
        <c:crosses val="autoZero"/>
        <c:crossBetween val="between"/>
      </c:valAx>
      <c:spPr>
        <a:noFill/>
      </c:spPr>
    </c:plotArea>
    <c:plotVisOnly val="1"/>
    <c:dispBlanksAs val="gap"/>
  </c:chart>
  <c:spPr>
    <a:noFill/>
  </c:spPr>
  <c:txPr>
    <a:bodyPr/>
    <a:lstStyle/>
    <a:p>
      <a:pPr>
        <a:defRPr sz="1800"/>
      </a:pPr>
      <a:endParaRPr lang="ko-K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style val="45"/>
  <c:chart>
    <c:plotArea>
      <c:layout>
        <c:manualLayout>
          <c:layoutTarget val="inner"/>
          <c:xMode val="edge"/>
          <c:yMode val="edge"/>
          <c:x val="8.7783491228247371E-2"/>
          <c:y val="9.8981324212944033E-2"/>
          <c:w val="0.78922119764470666"/>
          <c:h val="0.8422764534099386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axId val="94171904"/>
        <c:axId val="94173440"/>
      </c:barChart>
      <c:catAx>
        <c:axId val="94171904"/>
        <c:scaling>
          <c:orientation val="minMax"/>
        </c:scaling>
        <c:delete val="1"/>
        <c:axPos val="b"/>
        <c:tickLblPos val="none"/>
        <c:crossAx val="94173440"/>
        <c:crosses val="autoZero"/>
        <c:auto val="1"/>
        <c:lblAlgn val="ctr"/>
        <c:lblOffset val="100"/>
      </c:catAx>
      <c:valAx>
        <c:axId val="94173440"/>
        <c:scaling>
          <c:orientation val="minMax"/>
        </c:scaling>
        <c:delete val="1"/>
        <c:axPos val="l"/>
        <c:numFmt formatCode="General" sourceLinked="1"/>
        <c:tickLblPos val="none"/>
        <c:crossAx val="94171904"/>
        <c:crosses val="autoZero"/>
        <c:crossBetween val="between"/>
      </c:valAx>
      <c:spPr>
        <a:noFill/>
      </c:spPr>
    </c:plotArea>
    <c:plotVisOnly val="1"/>
    <c:dispBlanksAs val="gap"/>
  </c:chart>
  <c:spPr>
    <a:noFill/>
  </c:spPr>
  <c:txPr>
    <a:bodyPr/>
    <a:lstStyle/>
    <a:p>
      <a:pPr>
        <a:defRPr sz="1800"/>
      </a:pPr>
      <a:endParaRPr lang="ko-K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style val="45"/>
  <c:chart>
    <c:plotArea>
      <c:layout>
        <c:manualLayout>
          <c:layoutTarget val="inner"/>
          <c:xMode val="edge"/>
          <c:yMode val="edge"/>
          <c:x val="0.14657399177869126"/>
          <c:y val="0"/>
          <c:w val="0.78922119764470666"/>
          <c:h val="0.8422764534099386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계열 3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axId val="94216192"/>
        <c:axId val="94217728"/>
      </c:barChart>
      <c:catAx>
        <c:axId val="94216192"/>
        <c:scaling>
          <c:orientation val="minMax"/>
        </c:scaling>
        <c:delete val="1"/>
        <c:axPos val="b"/>
        <c:tickLblPos val="none"/>
        <c:crossAx val="94217728"/>
        <c:crosses val="autoZero"/>
        <c:auto val="1"/>
        <c:lblAlgn val="ctr"/>
        <c:lblOffset val="100"/>
      </c:catAx>
      <c:valAx>
        <c:axId val="94217728"/>
        <c:scaling>
          <c:orientation val="minMax"/>
        </c:scaling>
        <c:delete val="1"/>
        <c:axPos val="l"/>
        <c:numFmt formatCode="General" sourceLinked="1"/>
        <c:tickLblPos val="none"/>
        <c:crossAx val="94216192"/>
        <c:crosses val="autoZero"/>
        <c:crossBetween val="between"/>
      </c:valAx>
      <c:spPr>
        <a:noFill/>
      </c:spPr>
    </c:plotArea>
    <c:plotVisOnly val="1"/>
    <c:dispBlanksAs val="gap"/>
  </c:chart>
  <c:spPr>
    <a:noFill/>
  </c:spPr>
  <c:txPr>
    <a:bodyPr/>
    <a:lstStyle/>
    <a:p>
      <a:pPr>
        <a:defRPr sz="1800"/>
      </a:pPr>
      <a:endParaRPr lang="ko-K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style val="45"/>
  <c:chart>
    <c:plotArea>
      <c:layout>
        <c:manualLayout>
          <c:layoutTarget val="inner"/>
          <c:xMode val="edge"/>
          <c:yMode val="edge"/>
          <c:x val="8.7783491228247371E-2"/>
          <c:y val="9.8981324212944033E-2"/>
          <c:w val="0.78922119764470666"/>
          <c:h val="0.8422764534099386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axId val="94353280"/>
        <c:axId val="94354816"/>
      </c:barChart>
      <c:catAx>
        <c:axId val="94353280"/>
        <c:scaling>
          <c:orientation val="minMax"/>
        </c:scaling>
        <c:delete val="1"/>
        <c:axPos val="b"/>
        <c:tickLblPos val="none"/>
        <c:crossAx val="94354816"/>
        <c:crosses val="autoZero"/>
        <c:auto val="1"/>
        <c:lblAlgn val="ctr"/>
        <c:lblOffset val="100"/>
      </c:catAx>
      <c:valAx>
        <c:axId val="94354816"/>
        <c:scaling>
          <c:orientation val="minMax"/>
        </c:scaling>
        <c:delete val="1"/>
        <c:axPos val="l"/>
        <c:numFmt formatCode="General" sourceLinked="1"/>
        <c:tickLblPos val="none"/>
        <c:crossAx val="94353280"/>
        <c:crosses val="autoZero"/>
        <c:crossBetween val="between"/>
      </c:valAx>
      <c:spPr>
        <a:noFill/>
      </c:spPr>
    </c:plotArea>
    <c:plotVisOnly val="1"/>
    <c:dispBlanksAs val="gap"/>
  </c:chart>
  <c:spPr>
    <a:noFill/>
  </c:spPr>
  <c:txPr>
    <a:bodyPr/>
    <a:lstStyle/>
    <a:p>
      <a:pPr>
        <a:defRPr sz="1800"/>
      </a:pPr>
      <a:endParaRPr lang="ko-K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style val="45"/>
  <c:chart>
    <c:plotArea>
      <c:layout>
        <c:manualLayout>
          <c:layoutTarget val="inner"/>
          <c:xMode val="edge"/>
          <c:yMode val="edge"/>
          <c:x val="8.7783491228247371E-2"/>
          <c:y val="9.8981324212944033E-2"/>
          <c:w val="0.78922119764470666"/>
          <c:h val="0.8422764534099386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계열 3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계열 4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axId val="94591232"/>
        <c:axId val="94597120"/>
      </c:barChart>
      <c:catAx>
        <c:axId val="94591232"/>
        <c:scaling>
          <c:orientation val="minMax"/>
        </c:scaling>
        <c:delete val="1"/>
        <c:axPos val="b"/>
        <c:tickLblPos val="none"/>
        <c:crossAx val="94597120"/>
        <c:crosses val="autoZero"/>
        <c:auto val="1"/>
        <c:lblAlgn val="ctr"/>
        <c:lblOffset val="100"/>
      </c:catAx>
      <c:valAx>
        <c:axId val="94597120"/>
        <c:scaling>
          <c:orientation val="minMax"/>
        </c:scaling>
        <c:delete val="1"/>
        <c:axPos val="l"/>
        <c:numFmt formatCode="General" sourceLinked="1"/>
        <c:tickLblPos val="none"/>
        <c:crossAx val="94591232"/>
        <c:crosses val="autoZero"/>
        <c:crossBetween val="between"/>
      </c:valAx>
      <c:spPr>
        <a:noFill/>
      </c:spPr>
    </c:plotArea>
    <c:plotVisOnly val="1"/>
    <c:dispBlanksAs val="gap"/>
  </c:chart>
  <c:spPr>
    <a:noFill/>
  </c:spPr>
  <c:txPr>
    <a:bodyPr/>
    <a:lstStyle/>
    <a:p>
      <a:pPr>
        <a:defRPr sz="1800"/>
      </a:pPr>
      <a:endParaRPr lang="ko-K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style val="18"/>
  <c:chart>
    <c:autoTitleDeleted val="1"/>
    <c:plotArea>
      <c:layout>
        <c:manualLayout>
          <c:layoutTarget val="inner"/>
          <c:xMode val="edge"/>
          <c:yMode val="edge"/>
          <c:x val="0.10736846307184103"/>
          <c:y val="0.14952523400467421"/>
          <c:w val="0.845406405301384"/>
          <c:h val="0.6637580151521002"/>
        </c:manualLayout>
      </c:layout>
      <c:barChart>
        <c:barDir val="col"/>
        <c:grouping val="stacked"/>
        <c:ser>
          <c:idx val="0"/>
          <c:order val="0"/>
          <c:tx>
            <c:strRef>
              <c:f>'총괄자료(최종 정확함)'!$DR$113</c:f>
              <c:strCache>
                <c:ptCount val="1"/>
                <c:pt idx="0">
                  <c:v>부가가치세법 개정</c:v>
                </c:pt>
              </c:strCache>
            </c:strRef>
          </c:tx>
          <c:dLbls>
            <c:showVal val="1"/>
          </c:dLbls>
          <c:cat>
            <c:numRef>
              <c:f>'총괄자료(최종 정확함)'!$DS$112:$DV$112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'총괄자료(최종 정확함)'!$DS$113:$DV$113</c:f>
              <c:numCache>
                <c:formatCode>#,##0.0_ </c:formatCode>
                <c:ptCount val="4"/>
                <c:pt idx="0">
                  <c:v>11.7</c:v>
                </c:pt>
                <c:pt idx="1">
                  <c:v>12.3</c:v>
                </c:pt>
                <c:pt idx="2">
                  <c:v>12.7</c:v>
                </c:pt>
                <c:pt idx="3">
                  <c:v>13.1</c:v>
                </c:pt>
              </c:numCache>
            </c:numRef>
          </c:val>
        </c:ser>
        <c:ser>
          <c:idx val="1"/>
          <c:order val="1"/>
          <c:tx>
            <c:strRef>
              <c:f>'총괄자료(최종 정확함)'!$DR$114</c:f>
              <c:strCache>
                <c:ptCount val="1"/>
                <c:pt idx="0">
                  <c:v>과세형평성 제고</c:v>
                </c:pt>
              </c:strCache>
            </c:strRef>
          </c:tx>
          <c:dLbls>
            <c:showVal val="1"/>
          </c:dLbls>
          <c:cat>
            <c:numRef>
              <c:f>'총괄자료(최종 정확함)'!$DS$112:$DV$112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'총괄자료(최종 정확함)'!$DS$114:$DV$114</c:f>
              <c:numCache>
                <c:formatCode>#,##0.0_ </c:formatCode>
                <c:ptCount val="4"/>
                <c:pt idx="0">
                  <c:v>0.30000000000000027</c:v>
                </c:pt>
                <c:pt idx="1">
                  <c:v>0.32412000000000041</c:v>
                </c:pt>
                <c:pt idx="2">
                  <c:v>0.35017924800000005</c:v>
                </c:pt>
                <c:pt idx="3">
                  <c:v>0.3783336595392004</c:v>
                </c:pt>
              </c:numCache>
            </c:numRef>
          </c:val>
        </c:ser>
        <c:ser>
          <c:idx val="2"/>
          <c:order val="2"/>
          <c:tx>
            <c:strRef>
              <c:f>'총괄자료(최종 정확함)'!$DR$115</c:f>
              <c:strCache>
                <c:ptCount val="1"/>
                <c:pt idx="0">
                  <c:v>세원의 투명성 확보</c:v>
                </c:pt>
              </c:strCache>
            </c:strRef>
          </c:tx>
          <c:dLbls>
            <c:showVal val="1"/>
          </c:dLbls>
          <c:cat>
            <c:numRef>
              <c:f>'총괄자료(최종 정확함)'!$DS$112:$DV$112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'총괄자료(최종 정확함)'!$DS$115:$DV$115</c:f>
              <c:numCache>
                <c:formatCode>#,##0.0_ </c:formatCode>
                <c:ptCount val="4"/>
                <c:pt idx="0">
                  <c:v>6.5</c:v>
                </c:pt>
                <c:pt idx="1">
                  <c:v>8.2000000000000011</c:v>
                </c:pt>
                <c:pt idx="2">
                  <c:v>9.1</c:v>
                </c:pt>
                <c:pt idx="3">
                  <c:v>10.16</c:v>
                </c:pt>
              </c:numCache>
            </c:numRef>
          </c:val>
        </c:ser>
        <c:ser>
          <c:idx val="3"/>
          <c:order val="3"/>
          <c:tx>
            <c:strRef>
              <c:f>'총괄자료(최종 정확함)'!$DR$116</c:f>
              <c:strCache>
                <c:ptCount val="1"/>
                <c:pt idx="0">
                  <c:v>비과세․감면항목 정비</c:v>
                </c:pt>
              </c:strCache>
            </c:strRef>
          </c:tx>
          <c:dLbls>
            <c:showVal val="1"/>
          </c:dLbls>
          <c:cat>
            <c:numRef>
              <c:f>'총괄자료(최종 정확함)'!$DS$112:$DV$112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'총괄자료(최종 정확함)'!$DS$116:$DV$116</c:f>
              <c:numCache>
                <c:formatCode>#,##0.0_ </c:formatCode>
                <c:ptCount val="4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8.2000000000000011</c:v>
                </c:pt>
              </c:numCache>
            </c:numRef>
          </c:val>
        </c:ser>
        <c:ser>
          <c:idx val="4"/>
          <c:order val="4"/>
          <c:tx>
            <c:strRef>
              <c:f>'총괄자료(최종 정확함)'!$DR$117</c:f>
              <c:strCache>
                <c:ptCount val="1"/>
                <c:pt idx="0">
                  <c:v>재정운용 효율성 제고</c:v>
                </c:pt>
              </c:strCache>
            </c:strRef>
          </c:tx>
          <c:dLbls>
            <c:showVal val="1"/>
          </c:dLbls>
          <c:cat>
            <c:numRef>
              <c:f>'총괄자료(최종 정확함)'!$DS$112:$DV$112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'총괄자료(최종 정확함)'!$DS$117:$DV$117</c:f>
              <c:numCache>
                <c:formatCode>#,##0.0_ </c:formatCode>
                <c:ptCount val="4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</c:numCache>
            </c:numRef>
          </c:val>
        </c:ser>
        <c:gapWidth val="75"/>
        <c:overlap val="100"/>
        <c:axId val="88592384"/>
        <c:axId val="88594304"/>
      </c:barChart>
      <c:catAx>
        <c:axId val="885923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ko-KR"/>
                  <a:t>연도</a:t>
                </a:r>
                <a:endParaRPr lang="en-US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 algn="ctr" rtl="0">
              <a:defRPr/>
            </a:pPr>
            <a:endParaRPr lang="ko-KR"/>
          </a:p>
        </c:txPr>
        <c:crossAx val="88594304"/>
        <c:crosses val="autoZero"/>
        <c:auto val="1"/>
        <c:lblAlgn val="ctr"/>
        <c:lblOffset val="100"/>
      </c:catAx>
      <c:valAx>
        <c:axId val="88594304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 algn="ctr" rtl="0">
                  <a:defRPr/>
                </a:pPr>
                <a:r>
                  <a:rPr lang="ko-KR"/>
                  <a:t>단위</a:t>
                </a:r>
                <a:r>
                  <a:rPr lang="en-US"/>
                  <a:t>:</a:t>
                </a:r>
                <a:r>
                  <a:rPr lang="ko-KR"/>
                  <a:t>조원</a:t>
                </a:r>
              </a:p>
            </c:rich>
          </c:tx>
          <c:layout>
            <c:manualLayout>
              <c:xMode val="edge"/>
              <c:yMode val="edge"/>
              <c:x val="4.7449584816132914E-3"/>
              <c:y val="1.0712942770566446E-6"/>
            </c:manualLayout>
          </c:layout>
        </c:title>
        <c:numFmt formatCode="#,##0.0_ " sourceLinked="1"/>
        <c:tickLblPos val="nextTo"/>
        <c:crossAx val="88592384"/>
        <c:crosses val="autoZero"/>
        <c:crossBetween val="between"/>
      </c:valAx>
    </c:plotArea>
    <c:plotVisOnly val="1"/>
    <c:dispBlanksAs val="gap"/>
  </c:chart>
  <c:txPr>
    <a:bodyPr/>
    <a:lstStyle/>
    <a:p>
      <a:pPr algn="ctr" rtl="0">
        <a:defRPr lang="ko-KR" altLang="en-US" sz="1200" b="0" i="0" u="none" strike="noStrike" kern="1200" baseline="0">
          <a:gradFill>
            <a:gsLst>
              <a:gs pos="0">
                <a:prstClr val="black"/>
              </a:gs>
              <a:gs pos="100000">
                <a:prstClr val="black"/>
              </a:gs>
            </a:gsLst>
            <a:lin ang="5400000" scaled="0"/>
          </a:gradFill>
          <a:latin typeface="YGO540" pitchFamily="18" charset="-127"/>
          <a:ea typeface="YGO540" pitchFamily="18" charset="-127"/>
          <a:cs typeface="+mn-cs"/>
        </a:defRPr>
      </a:pPr>
      <a:endParaRPr lang="ko-K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style val="45"/>
  <c:chart>
    <c:plotArea>
      <c:layout>
        <c:manualLayout>
          <c:layoutTarget val="inner"/>
          <c:xMode val="edge"/>
          <c:yMode val="edge"/>
          <c:x val="8.7783491228247371E-2"/>
          <c:y val="9.8981324212944033E-2"/>
          <c:w val="0.78922119764470666"/>
          <c:h val="0.8422764534099386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계열 3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계열 4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항목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axId val="94733440"/>
        <c:axId val="94734976"/>
      </c:barChart>
      <c:catAx>
        <c:axId val="94733440"/>
        <c:scaling>
          <c:orientation val="minMax"/>
        </c:scaling>
        <c:delete val="1"/>
        <c:axPos val="b"/>
        <c:tickLblPos val="none"/>
        <c:crossAx val="94734976"/>
        <c:crosses val="autoZero"/>
        <c:auto val="1"/>
        <c:lblAlgn val="ctr"/>
        <c:lblOffset val="100"/>
      </c:catAx>
      <c:valAx>
        <c:axId val="94734976"/>
        <c:scaling>
          <c:orientation val="minMax"/>
        </c:scaling>
        <c:delete val="1"/>
        <c:axPos val="l"/>
        <c:numFmt formatCode="General" sourceLinked="1"/>
        <c:tickLblPos val="none"/>
        <c:crossAx val="94733440"/>
        <c:crosses val="autoZero"/>
        <c:crossBetween val="between"/>
      </c:valAx>
      <c:spPr>
        <a:noFill/>
      </c:spPr>
    </c:plotArea>
    <c:plotVisOnly val="1"/>
    <c:dispBlanksAs val="gap"/>
  </c:chart>
  <c:spPr>
    <a:noFill/>
  </c:spPr>
  <c:txPr>
    <a:bodyPr/>
    <a:lstStyle/>
    <a:p>
      <a:pPr>
        <a:defRPr sz="1800"/>
      </a:pPr>
      <a:endParaRPr lang="ko-KR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483B7170-B5AC-4F11-8566-EFD98B16343A}" type="datetimeFigureOut">
              <a:rPr lang="ko-KR" altLang="en-US" smtClean="0"/>
              <a:pPr/>
              <a:t>2013-01-17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161931C5-9983-4BD3-8D87-8DE7792D21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307299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72235049-1044-4CE9-913B-7F0CA0EF27AB}" type="datetimeFigureOut">
              <a:rPr lang="ko-KR" altLang="en-US" smtClean="0"/>
              <a:pPr/>
              <a:t>2013-01-17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16E0DCEE-D81C-423B-B861-1F82EA2F21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295279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4606" y="294036"/>
            <a:ext cx="7057347" cy="57849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kern="1200" spc="-150" dirty="0">
                <a:gradFill>
                  <a:gsLst>
                    <a:gs pos="0">
                      <a:srgbClr val="07317F"/>
                    </a:gs>
                    <a:gs pos="50000">
                      <a:srgbClr val="104B9B"/>
                    </a:gs>
                  </a:gsLst>
                  <a:lin ang="5400000" scaled="0"/>
                </a:gradFill>
                <a:latin typeface="YGO550" pitchFamily="18" charset="-127"/>
                <a:ea typeface="YGO550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  <p:grpSp>
        <p:nvGrpSpPr>
          <p:cNvPr id="8" name="그룹 7"/>
          <p:cNvGrpSpPr/>
          <p:nvPr userDrawn="1"/>
        </p:nvGrpSpPr>
        <p:grpSpPr>
          <a:xfrm>
            <a:off x="342900" y="370905"/>
            <a:ext cx="28800" cy="362683"/>
            <a:chOff x="683568" y="1628800"/>
            <a:chExt cx="36000" cy="362683"/>
          </a:xfrm>
        </p:grpSpPr>
        <p:sp>
          <p:nvSpPr>
            <p:cNvPr id="6" name="직사각형 5"/>
            <p:cNvSpPr/>
            <p:nvPr userDrawn="1"/>
          </p:nvSpPr>
          <p:spPr>
            <a:xfrm>
              <a:off x="683568" y="1628800"/>
              <a:ext cx="36000" cy="18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 userDrawn="1"/>
          </p:nvSpPr>
          <p:spPr>
            <a:xfrm>
              <a:off x="683568" y="1811483"/>
              <a:ext cx="36000" cy="180000"/>
            </a:xfrm>
            <a:prstGeom prst="rect">
              <a:avLst/>
            </a:prstGeom>
            <a:solidFill>
              <a:srgbClr val="25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슬라이드 번호 개체 틀 2"/>
          <p:cNvSpPr>
            <a:spLocks noGrp="1"/>
          </p:cNvSpPr>
          <p:nvPr>
            <p:ph type="sldNum" sz="quarter" idx="4"/>
          </p:nvPr>
        </p:nvSpPr>
        <p:spPr>
          <a:xfrm>
            <a:off x="8579047" y="6532498"/>
            <a:ext cx="4360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ko-KR" altLang="en-US" sz="11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rgbClr val="A5A5A5"/>
                    </a:gs>
                    <a:gs pos="50000">
                      <a:srgbClr val="A5A5A5"/>
                    </a:gs>
                  </a:gsLst>
                  <a:lin ang="5400000" scaled="0"/>
                </a:gradFill>
                <a:effectLst/>
                <a:uLnTx/>
                <a:uFillTx/>
                <a:latin typeface="Arial" pitchFamily="34" charset="0"/>
                <a:ea typeface="YGO550" pitchFamily="18" charset="-127"/>
                <a:cs typeface="Arial" pitchFamily="34" charset="0"/>
              </a:defRPr>
            </a:lvl1pPr>
          </a:lstStyle>
          <a:p>
            <a:pPr>
              <a:spcBef>
                <a:spcPct val="0"/>
              </a:spcBef>
            </a:pPr>
            <a:fld id="{C42F75F3-790E-4B57-A71B-62B73105A056}" type="slidenum">
              <a:rPr lang="en-US" altLang="ko-KR" smtClean="0"/>
              <a:pPr>
                <a:spcBef>
                  <a:spcPct val="0"/>
                </a:spcBef>
              </a:pPr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8020411" y="6575788"/>
            <a:ext cx="8212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1" hangingPunct="1">
              <a:spcBef>
                <a:spcPct val="0"/>
              </a:spcBef>
            </a:pPr>
            <a:r>
              <a:rPr kumimoji="0" lang="en-US" altLang="ko-KR" sz="11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rgbClr val="A5A5A5"/>
                    </a:gs>
                    <a:gs pos="50000">
                      <a:srgbClr val="A5A5A5"/>
                    </a:gs>
                  </a:gsLst>
                  <a:lin ang="5400000" scaled="0"/>
                </a:gradFill>
                <a:effectLst/>
                <a:uLnTx/>
                <a:uFillTx/>
                <a:latin typeface="Arial" pitchFamily="34" charset="0"/>
                <a:ea typeface="YGO550" pitchFamily="18" charset="-127"/>
                <a:cs typeface="Arial" pitchFamily="34" charset="0"/>
              </a:rPr>
              <a:t>page -</a:t>
            </a:r>
            <a:endParaRPr kumimoji="0" lang="ko-KR" altLang="en-US" sz="1100" b="1" i="0" u="none" strike="noStrike" kern="1200" cap="none" spc="0" normalizeH="0" baseline="0" noProof="0" dirty="0" smtClean="0">
              <a:ln>
                <a:noFill/>
              </a:ln>
              <a:gradFill>
                <a:gsLst>
                  <a:gs pos="0">
                    <a:srgbClr val="A5A5A5"/>
                  </a:gs>
                  <a:gs pos="50000">
                    <a:srgbClr val="A5A5A5"/>
                  </a:gs>
                </a:gsLst>
                <a:lin ang="5400000" scaled="0"/>
              </a:gradFill>
              <a:effectLst/>
              <a:uLnTx/>
              <a:uFillTx/>
              <a:latin typeface="Arial" pitchFamily="34" charset="0"/>
              <a:ea typeface="YGO550" pitchFamily="18" charset="-127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4606" y="294036"/>
            <a:ext cx="7057347" cy="57849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kern="1200" spc="-150" dirty="0">
                <a:gradFill>
                  <a:gsLst>
                    <a:gs pos="0">
                      <a:srgbClr val="07317F"/>
                    </a:gs>
                    <a:gs pos="50000">
                      <a:srgbClr val="104B9B"/>
                    </a:gs>
                  </a:gsLst>
                  <a:lin ang="5400000" scaled="0"/>
                </a:gradFill>
                <a:latin typeface="YGO550" pitchFamily="18" charset="-127"/>
                <a:ea typeface="YGO550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  <p:grpSp>
        <p:nvGrpSpPr>
          <p:cNvPr id="3" name="그룹 7"/>
          <p:cNvGrpSpPr/>
          <p:nvPr userDrawn="1"/>
        </p:nvGrpSpPr>
        <p:grpSpPr>
          <a:xfrm>
            <a:off x="342900" y="370905"/>
            <a:ext cx="28800" cy="362683"/>
            <a:chOff x="683568" y="1628800"/>
            <a:chExt cx="36000" cy="362683"/>
          </a:xfrm>
        </p:grpSpPr>
        <p:sp>
          <p:nvSpPr>
            <p:cNvPr id="6" name="직사각형 5"/>
            <p:cNvSpPr/>
            <p:nvPr userDrawn="1"/>
          </p:nvSpPr>
          <p:spPr>
            <a:xfrm>
              <a:off x="683568" y="1628800"/>
              <a:ext cx="36000" cy="18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 userDrawn="1"/>
          </p:nvSpPr>
          <p:spPr>
            <a:xfrm>
              <a:off x="683568" y="1811483"/>
              <a:ext cx="36000" cy="180000"/>
            </a:xfrm>
            <a:prstGeom prst="rect">
              <a:avLst/>
            </a:prstGeom>
            <a:solidFill>
              <a:srgbClr val="25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슬라이드 번호 개체 틀 2"/>
          <p:cNvSpPr>
            <a:spLocks noGrp="1"/>
          </p:cNvSpPr>
          <p:nvPr>
            <p:ph type="sldNum" sz="quarter" idx="4"/>
          </p:nvPr>
        </p:nvSpPr>
        <p:spPr>
          <a:xfrm>
            <a:off x="8579047" y="6532498"/>
            <a:ext cx="4360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ko-KR" altLang="en-US" sz="11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rgbClr val="A5A5A5"/>
                    </a:gs>
                    <a:gs pos="50000">
                      <a:srgbClr val="A5A5A5"/>
                    </a:gs>
                  </a:gsLst>
                  <a:lin ang="5400000" scaled="0"/>
                </a:gradFill>
                <a:effectLst/>
                <a:uLnTx/>
                <a:uFillTx/>
                <a:latin typeface="Arial" pitchFamily="34" charset="0"/>
                <a:ea typeface="YGO550" pitchFamily="18" charset="-127"/>
                <a:cs typeface="Arial" pitchFamily="34" charset="0"/>
              </a:defRPr>
            </a:lvl1pPr>
          </a:lstStyle>
          <a:p>
            <a:pPr>
              <a:spcBef>
                <a:spcPct val="0"/>
              </a:spcBef>
            </a:pPr>
            <a:fld id="{C42F75F3-790E-4B57-A71B-62B73105A056}" type="slidenum">
              <a:rPr lang="en-US" altLang="ko-KR" smtClean="0"/>
              <a:pPr>
                <a:spcBef>
                  <a:spcPct val="0"/>
                </a:spcBef>
              </a:pPr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8020411" y="6575788"/>
            <a:ext cx="8212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1" hangingPunct="1">
              <a:spcBef>
                <a:spcPct val="0"/>
              </a:spcBef>
            </a:pPr>
            <a:r>
              <a:rPr kumimoji="0" lang="en-US" altLang="ko-KR" sz="11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rgbClr val="A5A5A5"/>
                    </a:gs>
                    <a:gs pos="50000">
                      <a:srgbClr val="A5A5A5"/>
                    </a:gs>
                  </a:gsLst>
                  <a:lin ang="5400000" scaled="0"/>
                </a:gradFill>
                <a:effectLst/>
                <a:uLnTx/>
                <a:uFillTx/>
                <a:latin typeface="Arial" pitchFamily="34" charset="0"/>
                <a:ea typeface="YGO550" pitchFamily="18" charset="-127"/>
                <a:cs typeface="Arial" pitchFamily="34" charset="0"/>
              </a:rPr>
              <a:t>page -</a:t>
            </a:r>
            <a:endParaRPr kumimoji="0" lang="ko-KR" altLang="en-US" sz="1100" b="1" i="0" u="none" strike="noStrike" kern="1200" cap="none" spc="0" normalizeH="0" baseline="0" noProof="0" dirty="0" smtClean="0">
              <a:ln>
                <a:noFill/>
              </a:ln>
              <a:gradFill>
                <a:gsLst>
                  <a:gs pos="0">
                    <a:srgbClr val="A5A5A5"/>
                  </a:gs>
                  <a:gs pos="50000">
                    <a:srgbClr val="A5A5A5"/>
                  </a:gs>
                </a:gsLst>
                <a:lin ang="5400000" scaled="0"/>
              </a:gradFill>
              <a:effectLst/>
              <a:uLnTx/>
              <a:uFillTx/>
              <a:latin typeface="Arial" pitchFamily="34" charset="0"/>
              <a:ea typeface="YGO550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6113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4606" y="294036"/>
            <a:ext cx="7057347" cy="57849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kern="1200" spc="-150" dirty="0">
                <a:gradFill>
                  <a:gsLst>
                    <a:gs pos="0">
                      <a:srgbClr val="07317F"/>
                    </a:gs>
                    <a:gs pos="50000">
                      <a:srgbClr val="104B9B"/>
                    </a:gs>
                  </a:gsLst>
                  <a:lin ang="5400000" scaled="0"/>
                </a:gradFill>
                <a:latin typeface="YGO550" pitchFamily="18" charset="-127"/>
                <a:ea typeface="YGO550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  <p:grpSp>
        <p:nvGrpSpPr>
          <p:cNvPr id="3" name="그룹 7"/>
          <p:cNvGrpSpPr/>
          <p:nvPr userDrawn="1"/>
        </p:nvGrpSpPr>
        <p:grpSpPr>
          <a:xfrm>
            <a:off x="342900" y="370905"/>
            <a:ext cx="28800" cy="362683"/>
            <a:chOff x="683568" y="1628800"/>
            <a:chExt cx="36000" cy="362683"/>
          </a:xfrm>
        </p:grpSpPr>
        <p:sp>
          <p:nvSpPr>
            <p:cNvPr id="6" name="직사각형 5"/>
            <p:cNvSpPr/>
            <p:nvPr userDrawn="1"/>
          </p:nvSpPr>
          <p:spPr>
            <a:xfrm>
              <a:off x="683568" y="1628800"/>
              <a:ext cx="36000" cy="18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 userDrawn="1"/>
          </p:nvSpPr>
          <p:spPr>
            <a:xfrm>
              <a:off x="683568" y="1811483"/>
              <a:ext cx="36000" cy="180000"/>
            </a:xfrm>
            <a:prstGeom prst="rect">
              <a:avLst/>
            </a:prstGeom>
            <a:solidFill>
              <a:srgbClr val="25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슬라이드 번호 개체 틀 2"/>
          <p:cNvSpPr>
            <a:spLocks noGrp="1"/>
          </p:cNvSpPr>
          <p:nvPr>
            <p:ph type="sldNum" sz="quarter" idx="4"/>
          </p:nvPr>
        </p:nvSpPr>
        <p:spPr>
          <a:xfrm>
            <a:off x="8579047" y="6532498"/>
            <a:ext cx="4360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ko-KR" altLang="en-US" sz="11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rgbClr val="A5A5A5"/>
                    </a:gs>
                    <a:gs pos="50000">
                      <a:srgbClr val="A5A5A5"/>
                    </a:gs>
                  </a:gsLst>
                  <a:lin ang="5400000" scaled="0"/>
                </a:gradFill>
                <a:effectLst/>
                <a:uLnTx/>
                <a:uFillTx/>
                <a:latin typeface="Arial" pitchFamily="34" charset="0"/>
                <a:ea typeface="YGO550" pitchFamily="18" charset="-127"/>
                <a:cs typeface="Arial" pitchFamily="34" charset="0"/>
              </a:defRPr>
            </a:lvl1pPr>
          </a:lstStyle>
          <a:p>
            <a:pPr>
              <a:spcBef>
                <a:spcPct val="0"/>
              </a:spcBef>
            </a:pPr>
            <a:fld id="{C42F75F3-790E-4B57-A71B-62B73105A056}" type="slidenum">
              <a:rPr lang="en-US" altLang="ko-KR" smtClean="0"/>
              <a:pPr>
                <a:spcBef>
                  <a:spcPct val="0"/>
                </a:spcBef>
              </a:pPr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8020411" y="6575788"/>
            <a:ext cx="8212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1" hangingPunct="1">
              <a:spcBef>
                <a:spcPct val="0"/>
              </a:spcBef>
            </a:pPr>
            <a:r>
              <a:rPr kumimoji="0" lang="en-US" altLang="ko-KR" sz="11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rgbClr val="A5A5A5"/>
                    </a:gs>
                    <a:gs pos="50000">
                      <a:srgbClr val="A5A5A5"/>
                    </a:gs>
                  </a:gsLst>
                  <a:lin ang="5400000" scaled="0"/>
                </a:gradFill>
                <a:effectLst/>
                <a:uLnTx/>
                <a:uFillTx/>
                <a:latin typeface="Arial" pitchFamily="34" charset="0"/>
                <a:ea typeface="YGO550" pitchFamily="18" charset="-127"/>
                <a:cs typeface="Arial" pitchFamily="34" charset="0"/>
              </a:rPr>
              <a:t>page -</a:t>
            </a:r>
            <a:endParaRPr kumimoji="0" lang="ko-KR" altLang="en-US" sz="1100" b="1" i="0" u="none" strike="noStrike" kern="1200" cap="none" spc="0" normalizeH="0" baseline="0" noProof="0" dirty="0" smtClean="0">
              <a:ln>
                <a:noFill/>
              </a:ln>
              <a:gradFill>
                <a:gsLst>
                  <a:gs pos="0">
                    <a:srgbClr val="A5A5A5"/>
                  </a:gs>
                  <a:gs pos="50000">
                    <a:srgbClr val="A5A5A5"/>
                  </a:gs>
                </a:gsLst>
                <a:lin ang="5400000" scaled="0"/>
              </a:gradFill>
              <a:effectLst/>
              <a:uLnTx/>
              <a:uFillTx/>
              <a:latin typeface="Arial" pitchFamily="34" charset="0"/>
              <a:ea typeface="YGO550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5342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MYONG\Desktop\3월 15일_보건사회연구원(서식2종)\PNG\05.pn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3380" y="313127"/>
            <a:ext cx="1185863" cy="48101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15.png"/><Relationship Id="rId7" Type="http://schemas.openxmlformats.org/officeDocument/2006/relationships/image" Target="../media/image26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gif"/><Relationship Id="rId5" Type="http://schemas.openxmlformats.org/officeDocument/2006/relationships/image" Target="../media/image16.png"/><Relationship Id="rId4" Type="http://schemas.openxmlformats.org/officeDocument/2006/relationships/image" Target="../media/image24.png"/><Relationship Id="rId9" Type="http://schemas.openxmlformats.org/officeDocument/2006/relationships/image" Target="../media/image28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4.png"/><Relationship Id="rId7" Type="http://schemas.openxmlformats.org/officeDocument/2006/relationships/image" Target="../media/image28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wmf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10" Type="http://schemas.openxmlformats.org/officeDocument/2006/relationships/image" Target="../media/image9.png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1110281" y="3050292"/>
            <a:ext cx="7136817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buNone/>
            </a:pPr>
            <a:r>
              <a:rPr lang="ko-KR" altLang="en-US" sz="2100" spc="-100" dirty="0" smtClean="0">
                <a:solidFill>
                  <a:srgbClr val="636363"/>
                </a:solidFill>
                <a:latin typeface="YGO540" pitchFamily="18" charset="-127"/>
                <a:ea typeface="YGO540" pitchFamily="18" charset="-127"/>
              </a:rPr>
              <a:t>한국보건사회연구원장 최병호</a:t>
            </a:r>
            <a:endParaRPr lang="en-US" altLang="ko-KR" sz="2100" spc="-100" dirty="0" smtClean="0">
              <a:solidFill>
                <a:srgbClr val="636363"/>
              </a:soli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1078547" y="1476745"/>
            <a:ext cx="7143001" cy="872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ko-KR" altLang="en-US" sz="4400" spc="-250" dirty="0" err="1" smtClean="0">
                <a:gradFill>
                  <a:gsLst>
                    <a:gs pos="0">
                      <a:srgbClr val="07317F"/>
                    </a:gs>
                    <a:gs pos="50000">
                      <a:srgbClr val="104B9B"/>
                    </a:gs>
                  </a:gsLst>
                  <a:lin ang="5400000" scaled="0"/>
                </a:gradFill>
                <a:latin typeface="YGO550" pitchFamily="18" charset="-127"/>
                <a:ea typeface="YGO550" pitchFamily="18" charset="-127"/>
                <a:cs typeface="+mj-cs"/>
              </a:rPr>
              <a:t>신정부</a:t>
            </a:r>
            <a:r>
              <a:rPr lang="ko-KR" altLang="en-US" sz="4400" spc="-250" dirty="0" smtClean="0">
                <a:gradFill>
                  <a:gsLst>
                    <a:gs pos="0">
                      <a:srgbClr val="07317F"/>
                    </a:gs>
                    <a:gs pos="50000">
                      <a:srgbClr val="104B9B"/>
                    </a:gs>
                  </a:gsLst>
                  <a:lin ang="5400000" scaled="0"/>
                </a:gradFill>
                <a:latin typeface="YGO550" pitchFamily="18" charset="-127"/>
                <a:ea typeface="YGO550" pitchFamily="18" charset="-127"/>
                <a:cs typeface="+mj-cs"/>
              </a:rPr>
              <a:t> 복지정책 추진방향</a:t>
            </a:r>
            <a:endParaRPr lang="ko-KR" altLang="en-US" sz="4400" spc="-250" dirty="0">
              <a:gradFill>
                <a:gsLst>
                  <a:gs pos="0">
                    <a:srgbClr val="07317F"/>
                  </a:gs>
                  <a:gs pos="50000">
                    <a:srgbClr val="104B9B"/>
                  </a:gs>
                </a:gsLst>
                <a:lin ang="5400000" scaled="0"/>
              </a:gradFill>
              <a:latin typeface="YGO550" pitchFamily="18" charset="-127"/>
              <a:ea typeface="YGO550" pitchFamily="18" charset="-127"/>
              <a:cs typeface="+mj-cs"/>
            </a:endParaRPr>
          </a:p>
        </p:txBody>
      </p:sp>
      <p:sp>
        <p:nvSpPr>
          <p:cNvPr id="7" name="부제목 2"/>
          <p:cNvSpPr txBox="1">
            <a:spLocks/>
          </p:cNvSpPr>
          <p:nvPr/>
        </p:nvSpPr>
        <p:spPr>
          <a:xfrm>
            <a:off x="1110281" y="3471838"/>
            <a:ext cx="7136817" cy="415498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US" altLang="ko-KR" sz="2100" b="1" spc="-100" dirty="0">
                <a:solidFill>
                  <a:srgbClr val="A1A1A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2012. </a:t>
            </a:r>
            <a:r>
              <a:rPr lang="en-US" altLang="ko-KR" sz="2100" b="1" spc="-100" dirty="0" smtClean="0">
                <a:solidFill>
                  <a:srgbClr val="A1A1A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1. 16</a:t>
            </a:r>
            <a:endParaRPr lang="en-US" altLang="ko-KR" sz="2100" b="1" spc="-100" dirty="0">
              <a:solidFill>
                <a:srgbClr val="A1A1A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2" name="Picture 4" descr="C:\Users\MYONG\Desktop\3월 15일_보건사회연구원(서식2종)\PNG\0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2018" y="5629030"/>
            <a:ext cx="1452563" cy="585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2800" dirty="0" smtClean="0"/>
              <a:t>2. </a:t>
            </a:r>
            <a:r>
              <a:rPr lang="ko-KR" altLang="en-US" sz="2800" dirty="0" smtClean="0"/>
              <a:t>복지정책의 패러다임 </a:t>
            </a:r>
            <a:r>
              <a:rPr lang="en-US" altLang="ko-KR" sz="2800" dirty="0"/>
              <a:t>: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거시적 접근</a:t>
            </a:r>
            <a:endParaRPr lang="ko-KR" altLang="en-US" sz="2800" dirty="0"/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10</a:t>
            </a:fld>
            <a:endParaRPr lang="en-US" dirty="0"/>
          </a:p>
        </p:txBody>
      </p:sp>
      <p:grpSp>
        <p:nvGrpSpPr>
          <p:cNvPr id="61" name="그룹 6"/>
          <p:cNvGrpSpPr/>
          <p:nvPr/>
        </p:nvGrpSpPr>
        <p:grpSpPr>
          <a:xfrm>
            <a:off x="240630" y="1340768"/>
            <a:ext cx="7391465" cy="431978"/>
            <a:chOff x="217770" y="1694725"/>
            <a:chExt cx="7391465" cy="431978"/>
          </a:xfrm>
        </p:grpSpPr>
        <p:sp>
          <p:nvSpPr>
            <p:cNvPr id="62" name="TextBox 61"/>
            <p:cNvSpPr txBox="1"/>
            <p:nvPr/>
          </p:nvSpPr>
          <p:spPr>
            <a:xfrm>
              <a:off x="546083" y="1694725"/>
              <a:ext cx="7063152" cy="431978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사회적 자본과 </a:t>
              </a:r>
              <a:r>
                <a:rPr lang="ko-KR" altLang="en-US" sz="2200" spc="-50" dirty="0" err="1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물적자본</a:t>
              </a:r>
              <a:r>
                <a:rPr lang="en-US" altLang="ko-KR" sz="2200" spc="-50" dirty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, 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인적자본 수준을 제고할 수 있는 정책</a:t>
              </a:r>
              <a:endParaRPr lang="en-US" altLang="ko-KR" sz="2200" spc="-50" dirty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63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7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8" name="Rectangle 18"/>
          <p:cNvSpPr>
            <a:spLocks noChangeArrowheads="1"/>
          </p:cNvSpPr>
          <p:nvPr/>
        </p:nvSpPr>
        <p:spPr bwMode="auto">
          <a:xfrm>
            <a:off x="403746" y="1960141"/>
            <a:ext cx="8560742" cy="17568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marL="288000" indent="-216000">
              <a:lnSpc>
                <a:spcPct val="2500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5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사회적 </a:t>
            </a:r>
            <a:r>
              <a:rPr lang="ko-KR" altLang="en-US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자본</a:t>
            </a:r>
            <a:r>
              <a:rPr lang="en-US" altLang="ko-KR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(A): </a:t>
            </a:r>
            <a:r>
              <a:rPr lang="ko-KR" altLang="en-US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양극화 완화와 사회불안 해소로 계층갈등 치유와 사회적 신뢰 형성</a:t>
            </a:r>
          </a:p>
          <a:p>
            <a:pPr marL="288000" indent="-216000">
              <a:lnSpc>
                <a:spcPct val="2500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5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인적자본</a:t>
            </a:r>
            <a:r>
              <a:rPr lang="en-US" altLang="ko-KR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(L): </a:t>
            </a:r>
            <a:r>
              <a:rPr lang="ko-KR" altLang="en-US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사회 일자리 창출</a:t>
            </a:r>
            <a:r>
              <a:rPr lang="en-US" altLang="ko-KR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교육</a:t>
            </a:r>
            <a:r>
              <a:rPr lang="en-US" altLang="ko-KR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·</a:t>
            </a:r>
            <a:r>
              <a:rPr lang="ko-KR" altLang="en-US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훈련을 통한 생산성 향상</a:t>
            </a:r>
            <a:r>
              <a:rPr lang="en-US" altLang="ko-KR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출산율 제고</a:t>
            </a:r>
            <a:r>
              <a:rPr lang="en-US" altLang="ko-KR" sz="15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여성의 경제활동 참가율 제고</a:t>
            </a:r>
          </a:p>
          <a:p>
            <a:pPr marL="288000" indent="-216000">
              <a:lnSpc>
                <a:spcPct val="2500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5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물적 </a:t>
            </a:r>
            <a:r>
              <a:rPr lang="ko-KR" altLang="en-US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자본</a:t>
            </a:r>
            <a:r>
              <a:rPr lang="en-US" altLang="ko-KR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en-US" altLang="ko-KR" sz="15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K): </a:t>
            </a:r>
            <a:r>
              <a:rPr lang="ko-KR" altLang="en-US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복지지출을 통한 내수 진작 → 투자 증대 → 자본 증대</a:t>
            </a:r>
            <a:endParaRPr lang="ko-KR" altLang="en-US" sz="15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37426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2800" dirty="0"/>
              <a:t>2. </a:t>
            </a:r>
            <a:r>
              <a:rPr lang="ko-KR" altLang="en-US" sz="2800" dirty="0" smtClean="0"/>
              <a:t>복지정책의 패러다임 </a:t>
            </a:r>
            <a:r>
              <a:rPr lang="en-US" altLang="ko-KR" sz="2800" dirty="0" smtClean="0"/>
              <a:t>: </a:t>
            </a:r>
            <a:r>
              <a:rPr lang="ko-KR" altLang="en-US" sz="2800" dirty="0" err="1" smtClean="0"/>
              <a:t>선순환</a:t>
            </a:r>
            <a:r>
              <a:rPr lang="ko-KR" altLang="en-US" sz="2800" dirty="0" smtClean="0"/>
              <a:t> 구조로 전환</a:t>
            </a:r>
            <a:endParaRPr lang="ko-KR" altLang="en-US" sz="2800" dirty="0"/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11</a:t>
            </a:fld>
            <a:endParaRPr lang="en-US" dirty="0"/>
          </a:p>
        </p:txBody>
      </p:sp>
      <p:grpSp>
        <p:nvGrpSpPr>
          <p:cNvPr id="49" name="그룹 6"/>
          <p:cNvGrpSpPr/>
          <p:nvPr/>
        </p:nvGrpSpPr>
        <p:grpSpPr>
          <a:xfrm>
            <a:off x="345730" y="1321310"/>
            <a:ext cx="8114701" cy="431978"/>
            <a:chOff x="322870" y="1675267"/>
            <a:chExt cx="8114701" cy="431978"/>
          </a:xfrm>
        </p:grpSpPr>
        <p:sp>
          <p:nvSpPr>
            <p:cNvPr id="50" name="TextBox 49"/>
            <p:cNvSpPr txBox="1"/>
            <p:nvPr/>
          </p:nvSpPr>
          <p:spPr>
            <a:xfrm>
              <a:off x="651182" y="1675267"/>
              <a:ext cx="7786389" cy="431978"/>
            </a:xfrm>
            <a:prstGeom prst="rect">
              <a:avLst/>
            </a:prstGeom>
            <a:noFill/>
          </p:spPr>
          <p:txBody>
            <a:bodyPr wrap="squar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 err="1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신정부</a:t>
              </a:r>
              <a:r>
                <a:rPr lang="ko-KR" altLang="en-US" sz="2200" spc="-50" dirty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 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복지정책은 </a:t>
              </a:r>
              <a:r>
                <a:rPr lang="ko-KR" altLang="en-US" sz="2200" spc="-50" dirty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악순환을 </a:t>
              </a:r>
              <a:r>
                <a:rPr lang="ko-KR" altLang="en-US" sz="2200" spc="-50" dirty="0" err="1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선순환으로</a:t>
              </a:r>
              <a:r>
                <a:rPr lang="en-US" altLang="ko-KR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 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전환할 </a:t>
              </a:r>
              <a:r>
                <a:rPr lang="ko-KR" altLang="en-US" sz="2200" spc="-50" dirty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수 있도록 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추진</a:t>
              </a:r>
              <a:endParaRPr lang="en-US" altLang="ko-KR" sz="2200" spc="-50" dirty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51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grpSp>
        <p:nvGrpSpPr>
          <p:cNvPr id="27" name="그룹 26"/>
          <p:cNvGrpSpPr/>
          <p:nvPr/>
        </p:nvGrpSpPr>
        <p:grpSpPr>
          <a:xfrm>
            <a:off x="1779388" y="2492896"/>
            <a:ext cx="5744940" cy="3080106"/>
            <a:chOff x="2556325" y="3137508"/>
            <a:chExt cx="4781550" cy="3080106"/>
          </a:xfrm>
        </p:grpSpPr>
        <p:sp>
          <p:nvSpPr>
            <p:cNvPr id="4" name="자유형 3"/>
            <p:cNvSpPr/>
            <p:nvPr/>
          </p:nvSpPr>
          <p:spPr>
            <a:xfrm>
              <a:off x="4700835" y="3137508"/>
              <a:ext cx="1974832" cy="441055"/>
            </a:xfrm>
            <a:custGeom>
              <a:avLst/>
              <a:gdLst>
                <a:gd name="connsiteX0" fmla="*/ 0 w 1974832"/>
                <a:gd name="connsiteY0" fmla="*/ 0 h 441055"/>
                <a:gd name="connsiteX1" fmla="*/ 1974832 w 1974832"/>
                <a:gd name="connsiteY1" fmla="*/ 0 h 441055"/>
                <a:gd name="connsiteX2" fmla="*/ 1974832 w 1974832"/>
                <a:gd name="connsiteY2" fmla="*/ 441055 h 441055"/>
                <a:gd name="connsiteX3" fmla="*/ 0 w 1974832"/>
                <a:gd name="connsiteY3" fmla="*/ 441055 h 441055"/>
                <a:gd name="connsiteX4" fmla="*/ 0 w 1974832"/>
                <a:gd name="connsiteY4" fmla="*/ 0 h 441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4832" h="441055">
                  <a:moveTo>
                    <a:pt x="0" y="0"/>
                  </a:moveTo>
                  <a:lnTo>
                    <a:pt x="1974832" y="0"/>
                  </a:lnTo>
                  <a:lnTo>
                    <a:pt x="1974832" y="441055"/>
                  </a:lnTo>
                  <a:lnTo>
                    <a:pt x="0" y="44105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적정 출산</a:t>
              </a:r>
              <a:r>
                <a:rPr lang="en-US" altLang="ko-KR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·</a:t>
              </a:r>
            </a:p>
            <a:p>
              <a:pPr lvl="0"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노후 안정</a:t>
              </a:r>
              <a:endPara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  <p:sp>
          <p:nvSpPr>
            <p:cNvPr id="6" name="자유형 5"/>
            <p:cNvSpPr/>
            <p:nvPr/>
          </p:nvSpPr>
          <p:spPr>
            <a:xfrm>
              <a:off x="6003116" y="4289158"/>
              <a:ext cx="1334759" cy="580002"/>
            </a:xfrm>
            <a:custGeom>
              <a:avLst/>
              <a:gdLst>
                <a:gd name="connsiteX0" fmla="*/ 0 w 936920"/>
                <a:gd name="connsiteY0" fmla="*/ 0 h 376597"/>
                <a:gd name="connsiteX1" fmla="*/ 936920 w 936920"/>
                <a:gd name="connsiteY1" fmla="*/ 0 h 376597"/>
                <a:gd name="connsiteX2" fmla="*/ 936920 w 936920"/>
                <a:gd name="connsiteY2" fmla="*/ 376597 h 376597"/>
                <a:gd name="connsiteX3" fmla="*/ 0 w 936920"/>
                <a:gd name="connsiteY3" fmla="*/ 376597 h 376597"/>
                <a:gd name="connsiteX4" fmla="*/ 0 w 936920"/>
                <a:gd name="connsiteY4" fmla="*/ 0 h 37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920" h="376597">
                  <a:moveTo>
                    <a:pt x="0" y="0"/>
                  </a:moveTo>
                  <a:lnTo>
                    <a:pt x="936920" y="0"/>
                  </a:lnTo>
                  <a:lnTo>
                    <a:pt x="936920" y="376597"/>
                  </a:lnTo>
                  <a:lnTo>
                    <a:pt x="0" y="37659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성장 잠재력 확충</a:t>
              </a:r>
              <a:endPara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  <p:sp>
          <p:nvSpPr>
            <p:cNvPr id="8" name="자유형 7"/>
            <p:cNvSpPr/>
            <p:nvPr/>
          </p:nvSpPr>
          <p:spPr>
            <a:xfrm>
              <a:off x="4928357" y="5661330"/>
              <a:ext cx="2289652" cy="428506"/>
            </a:xfrm>
            <a:custGeom>
              <a:avLst/>
              <a:gdLst>
                <a:gd name="connsiteX0" fmla="*/ 0 w 2289652"/>
                <a:gd name="connsiteY0" fmla="*/ 0 h 428506"/>
                <a:gd name="connsiteX1" fmla="*/ 2289652 w 2289652"/>
                <a:gd name="connsiteY1" fmla="*/ 0 h 428506"/>
                <a:gd name="connsiteX2" fmla="*/ 2289652 w 2289652"/>
                <a:gd name="connsiteY2" fmla="*/ 428506 h 428506"/>
                <a:gd name="connsiteX3" fmla="*/ 0 w 2289652"/>
                <a:gd name="connsiteY3" fmla="*/ 428506 h 428506"/>
                <a:gd name="connsiteX4" fmla="*/ 0 w 2289652"/>
                <a:gd name="connsiteY4" fmla="*/ 0 h 42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9652" h="428506">
                  <a:moveTo>
                    <a:pt x="0" y="0"/>
                  </a:moveTo>
                  <a:lnTo>
                    <a:pt x="2289652" y="0"/>
                  </a:lnTo>
                  <a:lnTo>
                    <a:pt x="2289652" y="428506"/>
                  </a:lnTo>
                  <a:lnTo>
                    <a:pt x="0" y="4285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중소기업</a:t>
              </a:r>
              <a:r>
                <a:rPr lang="en-US" altLang="ko-KR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, 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자영업 </a:t>
              </a: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활성화</a:t>
              </a:r>
              <a:endPara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lvl="0"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(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대기업 집중 산업구조 개선</a:t>
              </a:r>
              <a:r>
                <a:rPr lang="en-US" altLang="ko-KR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)</a:t>
              </a:r>
              <a:endPara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  <p:sp>
          <p:nvSpPr>
            <p:cNvPr id="10" name="자유형 9"/>
            <p:cNvSpPr/>
            <p:nvPr/>
          </p:nvSpPr>
          <p:spPr>
            <a:xfrm>
              <a:off x="2842921" y="5513772"/>
              <a:ext cx="1635641" cy="703842"/>
            </a:xfrm>
            <a:custGeom>
              <a:avLst/>
              <a:gdLst>
                <a:gd name="connsiteX0" fmla="*/ 0 w 1191075"/>
                <a:gd name="connsiteY0" fmla="*/ 0 h 703842"/>
                <a:gd name="connsiteX1" fmla="*/ 1191075 w 1191075"/>
                <a:gd name="connsiteY1" fmla="*/ 0 h 703842"/>
                <a:gd name="connsiteX2" fmla="*/ 1191075 w 1191075"/>
                <a:gd name="connsiteY2" fmla="*/ 703842 h 703842"/>
                <a:gd name="connsiteX3" fmla="*/ 0 w 1191075"/>
                <a:gd name="connsiteY3" fmla="*/ 703842 h 703842"/>
                <a:gd name="connsiteX4" fmla="*/ 0 w 1191075"/>
                <a:gd name="connsiteY4" fmla="*/ 0 h 70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1075" h="703842">
                  <a:moveTo>
                    <a:pt x="0" y="0"/>
                  </a:moveTo>
                  <a:lnTo>
                    <a:pt x="1191075" y="0"/>
                  </a:lnTo>
                  <a:lnTo>
                    <a:pt x="1191075" y="703842"/>
                  </a:lnTo>
                  <a:lnTo>
                    <a:pt x="0" y="7038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일자리 증가</a:t>
              </a:r>
              <a:r>
                <a:rPr lang="en-US" altLang="ko-KR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,</a:t>
              </a:r>
            </a:p>
            <a:p>
              <a:pPr lvl="0"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가계 저축</a:t>
              </a:r>
              <a:r>
                <a:rPr lang="en-US" altLang="ko-KR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·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투자 </a:t>
              </a: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증가</a:t>
              </a:r>
              <a:endPara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556325" y="4290967"/>
              <a:ext cx="1245520" cy="582637"/>
            </a:xfrm>
            <a:custGeom>
              <a:avLst/>
              <a:gdLst>
                <a:gd name="connsiteX0" fmla="*/ 0 w 1245520"/>
                <a:gd name="connsiteY0" fmla="*/ 0 h 582637"/>
                <a:gd name="connsiteX1" fmla="*/ 1245520 w 1245520"/>
                <a:gd name="connsiteY1" fmla="*/ 0 h 582637"/>
                <a:gd name="connsiteX2" fmla="*/ 1245520 w 1245520"/>
                <a:gd name="connsiteY2" fmla="*/ 582637 h 582637"/>
                <a:gd name="connsiteX3" fmla="*/ 0 w 1245520"/>
                <a:gd name="connsiteY3" fmla="*/ 582637 h 582637"/>
                <a:gd name="connsiteX4" fmla="*/ 0 w 1245520"/>
                <a:gd name="connsiteY4" fmla="*/ 0 h 582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5520" h="582637">
                  <a:moveTo>
                    <a:pt x="0" y="0"/>
                  </a:moveTo>
                  <a:lnTo>
                    <a:pt x="1245520" y="0"/>
                  </a:lnTo>
                  <a:lnTo>
                    <a:pt x="1245520" y="582637"/>
                  </a:lnTo>
                  <a:lnTo>
                    <a:pt x="0" y="58263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양극화 완화</a:t>
              </a:r>
              <a:endPara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lvl="0"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중산층 증가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  <p:sp>
          <p:nvSpPr>
            <p:cNvPr id="14" name="자유형 13"/>
            <p:cNvSpPr/>
            <p:nvPr/>
          </p:nvSpPr>
          <p:spPr>
            <a:xfrm>
              <a:off x="2577815" y="3209516"/>
              <a:ext cx="2302819" cy="441619"/>
            </a:xfrm>
            <a:custGeom>
              <a:avLst/>
              <a:gdLst>
                <a:gd name="connsiteX0" fmla="*/ 0 w 2023662"/>
                <a:gd name="connsiteY0" fmla="*/ 0 h 441619"/>
                <a:gd name="connsiteX1" fmla="*/ 2023662 w 2023662"/>
                <a:gd name="connsiteY1" fmla="*/ 0 h 441619"/>
                <a:gd name="connsiteX2" fmla="*/ 2023662 w 2023662"/>
                <a:gd name="connsiteY2" fmla="*/ 441619 h 441619"/>
                <a:gd name="connsiteX3" fmla="*/ 0 w 2023662"/>
                <a:gd name="connsiteY3" fmla="*/ 441619 h 441619"/>
                <a:gd name="connsiteX4" fmla="*/ 0 w 2023662"/>
                <a:gd name="connsiteY4" fmla="*/ 0 h 44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662" h="441619">
                  <a:moveTo>
                    <a:pt x="0" y="0"/>
                  </a:moveTo>
                  <a:lnTo>
                    <a:pt x="2023662" y="0"/>
                  </a:lnTo>
                  <a:lnTo>
                    <a:pt x="2023662" y="441619"/>
                  </a:lnTo>
                  <a:lnTo>
                    <a:pt x="0" y="441619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rgbClr r="0" g="0" b="0"/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사회통합</a:t>
              </a:r>
              <a:r>
                <a:rPr lang="en-US" altLang="ko-KR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, </a:t>
              </a:r>
            </a:p>
            <a:p>
              <a:pPr lvl="0"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사회적 자본 증가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</p:grpSp>
      <p:sp>
        <p:nvSpPr>
          <p:cNvPr id="43" name="타원 42"/>
          <p:cNvSpPr/>
          <p:nvPr/>
        </p:nvSpPr>
        <p:spPr>
          <a:xfrm>
            <a:off x="3354704" y="2845260"/>
            <a:ext cx="2340000" cy="2226971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그룹 32"/>
          <p:cNvGrpSpPr/>
          <p:nvPr/>
        </p:nvGrpSpPr>
        <p:grpSpPr>
          <a:xfrm>
            <a:off x="3491928" y="2949318"/>
            <a:ext cx="2088137" cy="2020861"/>
            <a:chOff x="3779960" y="3593930"/>
            <a:chExt cx="2088137" cy="2020861"/>
          </a:xfrm>
        </p:grpSpPr>
        <p:grpSp>
          <p:nvGrpSpPr>
            <p:cNvPr id="29" name="그룹 28"/>
            <p:cNvGrpSpPr/>
            <p:nvPr/>
          </p:nvGrpSpPr>
          <p:grpSpPr>
            <a:xfrm>
              <a:off x="3779960" y="3593930"/>
              <a:ext cx="2088137" cy="2020861"/>
              <a:chOff x="3779960" y="3593930"/>
              <a:chExt cx="2088137" cy="2020861"/>
            </a:xfrm>
          </p:grpSpPr>
          <p:pic>
            <p:nvPicPr>
              <p:cNvPr id="45" name="Picture 3" descr="C:\Users\MYONG\Desktop\1월 04일_농업기술실용화재단\05 PNG\03\06.png"/>
              <p:cNvPicPr preferRelativeResize="0">
                <a:picLocks noChangeArrowheads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 bwMode="auto">
              <a:xfrm flipH="1">
                <a:off x="3779960" y="4332918"/>
                <a:ext cx="432000" cy="445394"/>
              </a:xfrm>
              <a:prstGeom prst="rect">
                <a:avLst/>
              </a:prstGeom>
              <a:noFill/>
            </p:spPr>
          </p:pic>
          <p:pic>
            <p:nvPicPr>
              <p:cNvPr id="46" name="Picture 3" descr="C:\Users\MYONG\Desktop\1월 04일_농업기술실용화재단\05 PNG\03\06.png"/>
              <p:cNvPicPr preferRelativeResize="0">
                <a:picLocks noChangeArrowheads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 bwMode="auto">
              <a:xfrm rot="10800000" flipH="1">
                <a:off x="5436097" y="4336236"/>
                <a:ext cx="432000" cy="445394"/>
              </a:xfrm>
              <a:prstGeom prst="rect">
                <a:avLst/>
              </a:prstGeom>
              <a:noFill/>
            </p:spPr>
          </p:pic>
          <p:pic>
            <p:nvPicPr>
              <p:cNvPr id="47" name="Picture 3" descr="C:\Users\MYONG\Desktop\1월 04일_농업기술실용화재단\05 PNG\03\06.png"/>
              <p:cNvPicPr preferRelativeResize="0">
                <a:picLocks noChangeArrowheads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 bwMode="auto">
              <a:xfrm rot="16200000" flipV="1">
                <a:off x="4625089" y="3565497"/>
                <a:ext cx="411133" cy="468000"/>
              </a:xfrm>
              <a:prstGeom prst="rect">
                <a:avLst/>
              </a:prstGeom>
              <a:noFill/>
            </p:spPr>
          </p:pic>
          <p:pic>
            <p:nvPicPr>
              <p:cNvPr id="48" name="Picture 3" descr="C:\Users\MYONG\Desktop\1월 04일_농업기술실용화재단\05 PNG\03\06.png"/>
              <p:cNvPicPr preferRelativeResize="0">
                <a:picLocks noChangeArrowheads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 bwMode="auto">
              <a:xfrm rot="5400000" flipV="1">
                <a:off x="4600113" y="5150248"/>
                <a:ext cx="457599" cy="471487"/>
              </a:xfrm>
              <a:prstGeom prst="rect">
                <a:avLst/>
              </a:prstGeom>
              <a:noFill/>
            </p:spPr>
          </p:pic>
        </p:grpSp>
        <p:sp>
          <p:nvSpPr>
            <p:cNvPr id="44" name="타원 43"/>
            <p:cNvSpPr>
              <a:spLocks/>
            </p:cNvSpPr>
            <p:nvPr/>
          </p:nvSpPr>
          <p:spPr>
            <a:xfrm>
              <a:off x="4086000" y="3887099"/>
              <a:ext cx="1440000" cy="13704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19050" dir="13500000">
                <a:prstClr val="black">
                  <a:alpha val="3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733590" y="2203975"/>
            <a:ext cx="3448940" cy="3613907"/>
            <a:chOff x="3055421" y="2848587"/>
            <a:chExt cx="3448940" cy="3613907"/>
          </a:xfrm>
        </p:grpSpPr>
        <p:sp>
          <p:nvSpPr>
            <p:cNvPr id="11" name="원형 화살표 10"/>
            <p:cNvSpPr/>
            <p:nvPr/>
          </p:nvSpPr>
          <p:spPr>
            <a:xfrm rot="1067952">
              <a:off x="3132140" y="2938086"/>
              <a:ext cx="3365029" cy="3355667"/>
            </a:xfrm>
            <a:prstGeom prst="circularArrow">
              <a:avLst>
                <a:gd name="adj1" fmla="val 3994"/>
                <a:gd name="adj2" fmla="val 250554"/>
                <a:gd name="adj3" fmla="val 9023765"/>
                <a:gd name="adj4" fmla="val 7888563"/>
                <a:gd name="adj5" fmla="val 4659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원형 화살표 33"/>
            <p:cNvSpPr/>
            <p:nvPr/>
          </p:nvSpPr>
          <p:spPr>
            <a:xfrm rot="4228492">
              <a:off x="3050740" y="3102146"/>
              <a:ext cx="3365029" cy="3355667"/>
            </a:xfrm>
            <a:prstGeom prst="circularArrow">
              <a:avLst>
                <a:gd name="adj1" fmla="val 3994"/>
                <a:gd name="adj2" fmla="val 250554"/>
                <a:gd name="adj3" fmla="val 9023765"/>
                <a:gd name="adj4" fmla="val 7888563"/>
                <a:gd name="adj5" fmla="val 4659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원형 화살표 35"/>
            <p:cNvSpPr/>
            <p:nvPr/>
          </p:nvSpPr>
          <p:spPr>
            <a:xfrm rot="11371304">
              <a:off x="3112841" y="2951510"/>
              <a:ext cx="3365029" cy="3355667"/>
            </a:xfrm>
            <a:prstGeom prst="circularArrow">
              <a:avLst>
                <a:gd name="adj1" fmla="val 3994"/>
                <a:gd name="adj2" fmla="val 250554"/>
                <a:gd name="adj3" fmla="val 9023765"/>
                <a:gd name="adj4" fmla="val 7888563"/>
                <a:gd name="adj5" fmla="val 4659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원형 화살표 36"/>
            <p:cNvSpPr/>
            <p:nvPr/>
          </p:nvSpPr>
          <p:spPr>
            <a:xfrm rot="14547140">
              <a:off x="3144013" y="2854157"/>
              <a:ext cx="3365029" cy="3355667"/>
            </a:xfrm>
            <a:prstGeom prst="circularArrow">
              <a:avLst>
                <a:gd name="adj1" fmla="val 3994"/>
                <a:gd name="adj2" fmla="val 250554"/>
                <a:gd name="adj3" fmla="val 9023765"/>
                <a:gd name="adj4" fmla="val 7888563"/>
                <a:gd name="adj5" fmla="val 4659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원형 화살표 37"/>
            <p:cNvSpPr/>
            <p:nvPr/>
          </p:nvSpPr>
          <p:spPr>
            <a:xfrm rot="18393049">
              <a:off x="3112894" y="2853268"/>
              <a:ext cx="3365029" cy="3355667"/>
            </a:xfrm>
            <a:prstGeom prst="circularArrow">
              <a:avLst>
                <a:gd name="adj1" fmla="val 4191"/>
                <a:gd name="adj2" fmla="val 332279"/>
                <a:gd name="adj3" fmla="val 9067898"/>
                <a:gd name="adj4" fmla="val 7888563"/>
                <a:gd name="adj5" fmla="val 4499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42" name="TextBox 41"/>
          <p:cNvSpPr txBox="1"/>
          <p:nvPr/>
        </p:nvSpPr>
        <p:spPr>
          <a:xfrm>
            <a:off x="3854770" y="3614355"/>
            <a:ext cx="1357322" cy="5906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>
            <a:noAutofit/>
            <a:sp3d contourW="38100">
              <a:bevelT w="0" h="25400"/>
              <a:bevelB w="0" h="25400"/>
              <a:contourClr>
                <a:schemeClr val="bg1"/>
              </a:contourClr>
            </a:sp3d>
          </a:bodyPr>
          <a:lstStyle/>
          <a:p>
            <a:pPr algn="ctr">
              <a:buSzPct val="100000"/>
            </a:pPr>
            <a:r>
              <a:rPr lang="ko-KR" altLang="en-US" sz="2400" spc="-50" dirty="0" smtClean="0">
                <a:gradFill>
                  <a:gsLst>
                    <a:gs pos="50000">
                      <a:srgbClr val="392561"/>
                    </a:gs>
                    <a:gs pos="100000">
                      <a:srgbClr val="7030A0"/>
                    </a:gs>
                  </a:gsLst>
                  <a:lin ang="5400000" scaled="0"/>
                </a:gradFill>
                <a:effectLst>
                  <a:outerShdw blurRad="114300" dist="1016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</a:rPr>
              <a:t>국민행복</a:t>
            </a:r>
            <a:endParaRPr lang="en-US" altLang="ko-KR" sz="2400" spc="-50" dirty="0" smtClean="0">
              <a:gradFill>
                <a:gsLst>
                  <a:gs pos="50000">
                    <a:srgbClr val="392561"/>
                  </a:gs>
                  <a:gs pos="100000">
                    <a:srgbClr val="7030A0"/>
                  </a:gs>
                </a:gsLst>
                <a:lin ang="5400000" scaled="0"/>
              </a:gradFill>
              <a:effectLst>
                <a:outerShdw blurRad="114300" dist="101600" dir="2700000" algn="tl" rotWithShape="0">
                  <a:prstClr val="black">
                    <a:alpha val="40000"/>
                  </a:prstClr>
                </a:outerShdw>
              </a:effectLst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32" name="원형 화살표 31"/>
          <p:cNvSpPr/>
          <p:nvPr/>
        </p:nvSpPr>
        <p:spPr>
          <a:xfrm rot="7546649">
            <a:off x="2796220" y="2440923"/>
            <a:ext cx="3365029" cy="3355667"/>
          </a:xfrm>
          <a:prstGeom prst="circularArrow">
            <a:avLst>
              <a:gd name="adj1" fmla="val 3994"/>
              <a:gd name="adj2" fmla="val 250554"/>
              <a:gd name="adj3" fmla="val 9023765"/>
              <a:gd name="adj4" fmla="val 7888563"/>
              <a:gd name="adj5" fmla="val 4659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40377517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>
          <a:xfrm>
            <a:off x="8604448" y="6520259"/>
            <a:ext cx="436052" cy="365125"/>
          </a:xfrm>
        </p:spPr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12</a:t>
            </a:fld>
            <a:endParaRPr lang="en-US" dirty="0"/>
          </a:p>
        </p:txBody>
      </p:sp>
      <p:sp>
        <p:nvSpPr>
          <p:cNvPr id="32" name="모서리가 둥근 직사각형 31"/>
          <p:cNvSpPr/>
          <p:nvPr/>
        </p:nvSpPr>
        <p:spPr bwMode="auto">
          <a:xfrm>
            <a:off x="2161232" y="1241916"/>
            <a:ext cx="3960440" cy="576064"/>
          </a:xfrm>
          <a:prstGeom prst="roundRect">
            <a:avLst/>
          </a:prstGeom>
          <a:solidFill>
            <a:srgbClr val="602B7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latinLnBrk="0" hangingPunct="0"/>
            <a:r>
              <a:rPr lang="ko-KR" altLang="en-US" sz="26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국민행복시대</a:t>
            </a:r>
            <a:endParaRPr lang="en-US" altLang="ko-KR" sz="2600" dirty="0" smtClean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YGO540" pitchFamily="18" charset="-127"/>
              <a:ea typeface="YGO540" pitchFamily="18" charset="-127"/>
              <a:cs typeface="Tahoma" pitchFamily="34" charset="0"/>
            </a:endParaRPr>
          </a:p>
        </p:txBody>
      </p:sp>
      <p:sp>
        <p:nvSpPr>
          <p:cNvPr id="33" name="모서리가 둥근 직사각형 32"/>
          <p:cNvSpPr/>
          <p:nvPr/>
        </p:nvSpPr>
        <p:spPr bwMode="auto">
          <a:xfrm>
            <a:off x="2195736" y="2394044"/>
            <a:ext cx="3960440" cy="576064"/>
          </a:xfrm>
          <a:prstGeom prst="roundRect">
            <a:avLst/>
          </a:prstGeom>
          <a:solidFill>
            <a:srgbClr val="31642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latinLnBrk="0" hangingPunct="0"/>
            <a:r>
              <a:rPr lang="ko-KR" altLang="en-US" sz="26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중산층 </a:t>
            </a:r>
            <a:r>
              <a:rPr lang="en-US" altLang="ko-KR" sz="26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70% </a:t>
            </a:r>
            <a:r>
              <a:rPr lang="ko-KR" altLang="en-US" sz="26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사회 재건</a:t>
            </a:r>
            <a:endParaRPr lang="en-US" altLang="ko-KR" sz="2600" dirty="0" smtClean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YGO540" pitchFamily="18" charset="-127"/>
              <a:ea typeface="YGO540" pitchFamily="18" charset="-127"/>
              <a:cs typeface="Tahoma" pitchFamily="34" charset="0"/>
            </a:endParaRPr>
          </a:p>
        </p:txBody>
      </p:sp>
      <p:pic>
        <p:nvPicPr>
          <p:cNvPr id="34" name="Picture 54" descr="화살표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 rot="10800000">
            <a:off x="2912994" y="1889987"/>
            <a:ext cx="2595110" cy="43204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모서리가 둥근 직사각형 34"/>
          <p:cNvSpPr/>
          <p:nvPr/>
        </p:nvSpPr>
        <p:spPr bwMode="auto">
          <a:xfrm>
            <a:off x="5076056" y="3618180"/>
            <a:ext cx="2160000" cy="576000"/>
          </a:xfrm>
          <a:prstGeom prst="roundRect">
            <a:avLst/>
          </a:prstGeom>
          <a:solidFill>
            <a:srgbClr val="066C8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latinLnBrk="0" hangingPunct="0"/>
            <a:r>
              <a:rPr lang="ko-KR" altLang="en-US" sz="24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경제</a:t>
            </a:r>
            <a:endParaRPr lang="en-US" altLang="ko-KR" sz="2400" dirty="0" smtClean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YGO540" pitchFamily="18" charset="-127"/>
              <a:ea typeface="YGO540" pitchFamily="18" charset="-127"/>
              <a:cs typeface="Tahoma" pitchFamily="34" charset="0"/>
            </a:endParaRPr>
          </a:p>
        </p:txBody>
      </p:sp>
      <p:sp>
        <p:nvSpPr>
          <p:cNvPr id="42" name="모서리가 둥근 직사각형 41"/>
          <p:cNvSpPr/>
          <p:nvPr/>
        </p:nvSpPr>
        <p:spPr bwMode="auto">
          <a:xfrm>
            <a:off x="3995936" y="4626292"/>
            <a:ext cx="1800000" cy="576000"/>
          </a:xfrm>
          <a:prstGeom prst="roundRect">
            <a:avLst/>
          </a:prstGeom>
          <a:solidFill>
            <a:srgbClr val="066C8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latinLnBrk="0" hangingPunct="0"/>
            <a:r>
              <a:rPr lang="ko-KR" altLang="en-US" sz="26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고용</a:t>
            </a:r>
            <a:endParaRPr lang="en-US" altLang="ko-KR" sz="2600" dirty="0" smtClean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YGO540" pitchFamily="18" charset="-127"/>
              <a:ea typeface="YGO540" pitchFamily="18" charset="-127"/>
              <a:cs typeface="Tahoma" pitchFamily="34" charset="0"/>
            </a:endParaRPr>
          </a:p>
        </p:txBody>
      </p:sp>
      <p:sp>
        <p:nvSpPr>
          <p:cNvPr id="43" name="모서리가 둥근 직사각형 42"/>
          <p:cNvSpPr/>
          <p:nvPr/>
        </p:nvSpPr>
        <p:spPr bwMode="auto">
          <a:xfrm>
            <a:off x="6516416" y="4626292"/>
            <a:ext cx="1800000" cy="576000"/>
          </a:xfrm>
          <a:prstGeom prst="roundRect">
            <a:avLst/>
          </a:prstGeom>
          <a:solidFill>
            <a:srgbClr val="066C8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latinLnBrk="0" hangingPunct="0"/>
            <a:r>
              <a:rPr lang="ko-KR" altLang="en-US" sz="260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성장</a:t>
            </a:r>
            <a:endParaRPr lang="en-US" altLang="ko-KR" sz="2600" dirty="0" smtClean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YGO540" pitchFamily="18" charset="-127"/>
              <a:ea typeface="YGO540" pitchFamily="18" charset="-127"/>
              <a:cs typeface="Tahoma" pitchFamily="34" charset="0"/>
            </a:endParaRPr>
          </a:p>
        </p:txBody>
      </p:sp>
      <p:cxnSp>
        <p:nvCxnSpPr>
          <p:cNvPr id="45" name="직선 연결선 44"/>
          <p:cNvCxnSpPr>
            <a:stCxn id="35" idx="2"/>
            <a:endCxn id="42" idx="0"/>
          </p:cNvCxnSpPr>
          <p:nvPr/>
        </p:nvCxnSpPr>
        <p:spPr>
          <a:xfrm flipH="1">
            <a:off x="4895936" y="4194180"/>
            <a:ext cx="1260120" cy="4321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/>
          <p:cNvCxnSpPr>
            <a:stCxn id="35" idx="2"/>
            <a:endCxn id="43" idx="0"/>
          </p:cNvCxnSpPr>
          <p:nvPr/>
        </p:nvCxnSpPr>
        <p:spPr>
          <a:xfrm>
            <a:off x="6156056" y="4194180"/>
            <a:ext cx="1260360" cy="4321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8" name="Picture 3" descr="C:\Users\MYONG\Desktop\1월 04일_농업기술실용화재단\05 PNG\03\06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18302876">
            <a:off x="2614451" y="3092200"/>
            <a:ext cx="543458" cy="471487"/>
          </a:xfrm>
          <a:prstGeom prst="rect">
            <a:avLst/>
          </a:prstGeom>
          <a:noFill/>
        </p:spPr>
      </p:pic>
      <p:pic>
        <p:nvPicPr>
          <p:cNvPr id="49" name="Picture 3" descr="C:\Users\MYONG\Desktop\1월 04일_농업기술실용화재단\05 PNG\03\06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14567829">
            <a:off x="5243607" y="3127962"/>
            <a:ext cx="480824" cy="471487"/>
          </a:xfrm>
          <a:prstGeom prst="rect">
            <a:avLst/>
          </a:prstGeom>
          <a:noFill/>
        </p:spPr>
      </p:pic>
      <p:sp>
        <p:nvSpPr>
          <p:cNvPr id="50" name="TextBox 49"/>
          <p:cNvSpPr txBox="1"/>
          <p:nvPr/>
        </p:nvSpPr>
        <p:spPr>
          <a:xfrm>
            <a:off x="5340258" y="5301208"/>
            <a:ext cx="15359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고용창출형</a:t>
            </a:r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성장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067944" y="5949280"/>
            <a:ext cx="2518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노동생산성 </a:t>
            </a:r>
            <a:r>
              <a:rPr lang="ko-KR" altLang="en-US" sz="16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제고형</a:t>
            </a:r>
            <a:r>
              <a:rPr lang="ko-KR" altLang="en-US" sz="16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고용정책</a:t>
            </a:r>
            <a:endParaRPr lang="ko-KR" altLang="en-US" sz="16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267744" y="4221088"/>
            <a:ext cx="15359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일자리창출</a:t>
            </a:r>
            <a:endParaRPr lang="en-US" altLang="ko-KR" sz="16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r>
              <a:rPr lang="ko-KR" altLang="en-US" sz="160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근로유인형</a:t>
            </a:r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복지</a:t>
            </a:r>
          </a:p>
        </p:txBody>
      </p:sp>
      <p:sp>
        <p:nvSpPr>
          <p:cNvPr id="54" name="직사각형 53"/>
          <p:cNvSpPr/>
          <p:nvPr/>
        </p:nvSpPr>
        <p:spPr>
          <a:xfrm>
            <a:off x="2195736" y="5301208"/>
            <a:ext cx="18437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소득창출</a:t>
            </a:r>
            <a:r>
              <a:rPr lang="en-US" altLang="ko-KR" sz="16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·</a:t>
            </a:r>
            <a:r>
              <a:rPr lang="ko-KR" altLang="en-US" sz="16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가계안정</a:t>
            </a:r>
            <a:endParaRPr lang="ko-KR" altLang="en-US" sz="16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cxnSp>
        <p:nvCxnSpPr>
          <p:cNvPr id="56" name="직선 화살표 연결선 6"/>
          <p:cNvCxnSpPr>
            <a:stCxn id="33" idx="3"/>
          </p:cNvCxnSpPr>
          <p:nvPr/>
        </p:nvCxnSpPr>
        <p:spPr>
          <a:xfrm>
            <a:off x="6156176" y="2682076"/>
            <a:ext cx="630060" cy="936104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804248" y="2610068"/>
            <a:ext cx="15359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사회통합과 안정</a:t>
            </a:r>
            <a:endParaRPr lang="en-US" altLang="ko-KR" sz="16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경제활력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259632" y="5970766"/>
            <a:ext cx="9220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내수창출</a:t>
            </a:r>
          </a:p>
        </p:txBody>
      </p:sp>
      <p:sp>
        <p:nvSpPr>
          <p:cNvPr id="36" name="모서리가 둥근 직사각형 35"/>
          <p:cNvSpPr/>
          <p:nvPr/>
        </p:nvSpPr>
        <p:spPr bwMode="auto">
          <a:xfrm>
            <a:off x="971600" y="3618180"/>
            <a:ext cx="2448388" cy="576000"/>
          </a:xfrm>
          <a:prstGeom prst="roundRect">
            <a:avLst/>
          </a:prstGeom>
          <a:solidFill>
            <a:srgbClr val="0D46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indent="0" algn="ctr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ko-KR" altLang="en-US" sz="24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복지</a:t>
            </a:r>
            <a:r>
              <a:rPr lang="en-US" altLang="ko-KR" sz="24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(</a:t>
            </a:r>
            <a:r>
              <a:rPr lang="ko-KR" altLang="en-US" sz="2400" dirty="0" err="1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사회안전망</a:t>
            </a:r>
            <a:r>
              <a:rPr lang="en-US" altLang="ko-KR" sz="24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)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179512" y="332656"/>
            <a:ext cx="36004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539552" y="404664"/>
            <a:ext cx="3304110" cy="431978"/>
          </a:xfrm>
          <a:prstGeom prst="rect">
            <a:avLst/>
          </a:prstGeom>
          <a:noFill/>
        </p:spPr>
        <p:txBody>
          <a:bodyPr wrap="none" tIns="46800" rtlCol="0" anchor="ctr" anchorCtr="0">
            <a:spAutoFit/>
          </a:bodyPr>
          <a:lstStyle/>
          <a:p>
            <a:pPr>
              <a:buSzPct val="130000"/>
            </a:pPr>
            <a:r>
              <a:rPr lang="ko-KR" altLang="en-US" sz="2200" spc="-50" dirty="0" err="1" smtClean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rPr>
              <a:t>신정부</a:t>
            </a:r>
            <a:r>
              <a:rPr lang="ko-KR" altLang="en-US" sz="2200" spc="-50" dirty="0" smtClean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rPr>
              <a:t> 복지정책의 기대효과</a:t>
            </a:r>
            <a:endParaRPr lang="en-US" altLang="ko-KR" sz="2200" spc="-50" dirty="0">
              <a:solidFill>
                <a:srgbClr val="032B7B"/>
              </a:solidFill>
              <a:latin typeface="YGO550" pitchFamily="18" charset="-127"/>
              <a:ea typeface="YGO550" pitchFamily="18" charset="-127"/>
              <a:cs typeface="Tahoma" pitchFamily="34" charset="0"/>
            </a:endParaRPr>
          </a:p>
        </p:txBody>
      </p:sp>
      <p:pic>
        <p:nvPicPr>
          <p:cNvPr id="37" name="Picture 15" descr="D:\3. 프로젝트\5. Project_Data\1. 진행중_프로젝트\1월 30일_당진시청\PNG\0205(2)\2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1239" y="427812"/>
            <a:ext cx="342900" cy="342900"/>
          </a:xfrm>
          <a:prstGeom prst="rect">
            <a:avLst/>
          </a:prstGeom>
          <a:noFill/>
        </p:spPr>
      </p:pic>
      <p:sp>
        <p:nvSpPr>
          <p:cNvPr id="3" name="원호 2"/>
          <p:cNvSpPr/>
          <p:nvPr/>
        </p:nvSpPr>
        <p:spPr>
          <a:xfrm rot="10538639">
            <a:off x="1917252" y="2905807"/>
            <a:ext cx="3374840" cy="2275849"/>
          </a:xfrm>
          <a:prstGeom prst="arc">
            <a:avLst>
              <a:gd name="adj1" fmla="val 15309727"/>
              <a:gd name="adj2" fmla="val 21514777"/>
            </a:avLst>
          </a:prstGeom>
          <a:ln w="101600"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원호 37"/>
          <p:cNvSpPr/>
          <p:nvPr/>
        </p:nvSpPr>
        <p:spPr>
          <a:xfrm rot="8632301">
            <a:off x="4211620" y="2276532"/>
            <a:ext cx="3623208" cy="3623208"/>
          </a:xfrm>
          <a:prstGeom prst="arc">
            <a:avLst>
              <a:gd name="adj1" fmla="val 15309727"/>
              <a:gd name="adj2" fmla="val 21514777"/>
            </a:avLst>
          </a:prstGeom>
          <a:ln w="101600"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원호 38"/>
          <p:cNvSpPr/>
          <p:nvPr/>
        </p:nvSpPr>
        <p:spPr>
          <a:xfrm rot="9730603">
            <a:off x="1269375" y="878456"/>
            <a:ext cx="7795219" cy="5743865"/>
          </a:xfrm>
          <a:prstGeom prst="arc">
            <a:avLst>
              <a:gd name="adj1" fmla="val 13453543"/>
              <a:gd name="adj2" fmla="val 638195"/>
            </a:avLst>
          </a:prstGeom>
          <a:ln w="101600">
            <a:headEnd type="triangl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2539393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13</a:t>
            </a:fld>
            <a:endParaRPr lang="en-US" dirty="0"/>
          </a:p>
        </p:txBody>
      </p:sp>
      <p:sp>
        <p:nvSpPr>
          <p:cNvPr id="69" name="Rectangle 18"/>
          <p:cNvSpPr>
            <a:spLocks noChangeArrowheads="1"/>
          </p:cNvSpPr>
          <p:nvPr/>
        </p:nvSpPr>
        <p:spPr bwMode="auto">
          <a:xfrm>
            <a:off x="628068" y="1917158"/>
            <a:ext cx="8696460" cy="3924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50000"/>
              </a:lnSpc>
              <a:buSzPct val="100000"/>
              <a:buBlip>
                <a:blip r:embed="rId2"/>
              </a:buBlip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중산층 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비중 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70% 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회복을 위해서는 상대빈곤인구 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2.3%p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를 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중산층으로 이전시키는 정책이 필요</a:t>
            </a:r>
          </a:p>
        </p:txBody>
      </p:sp>
      <p:grpSp>
        <p:nvGrpSpPr>
          <p:cNvPr id="38" name="그룹 6"/>
          <p:cNvGrpSpPr/>
          <p:nvPr/>
        </p:nvGrpSpPr>
        <p:grpSpPr>
          <a:xfrm>
            <a:off x="345730" y="1340768"/>
            <a:ext cx="2364448" cy="431978"/>
            <a:chOff x="322870" y="1694725"/>
            <a:chExt cx="2364448" cy="431978"/>
          </a:xfrm>
        </p:grpSpPr>
        <p:sp>
          <p:nvSpPr>
            <p:cNvPr id="39" name="TextBox 38"/>
            <p:cNvSpPr txBox="1"/>
            <p:nvPr/>
          </p:nvSpPr>
          <p:spPr>
            <a:xfrm>
              <a:off x="651183" y="1694725"/>
              <a:ext cx="2036135" cy="431978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중산층 </a:t>
              </a:r>
              <a:r>
                <a:rPr lang="en-US" altLang="ko-KR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70% 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복원</a:t>
              </a:r>
              <a:endParaRPr lang="en-US" altLang="ko-KR" sz="2200" spc="-50" dirty="0" smtClean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41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pic>
        <p:nvPicPr>
          <p:cNvPr id="46" name="Picture 29" descr="064"/>
          <p:cNvPicPr>
            <a:picLocks noChangeAspect="1" noChangeArrowheads="1"/>
          </p:cNvPicPr>
          <p:nvPr/>
        </p:nvPicPr>
        <p:blipFill>
          <a:blip r:embed="rId4" cstate="print"/>
          <a:srcRect l="6085" r="6525"/>
          <a:stretch>
            <a:fillRect/>
          </a:stretch>
        </p:blipFill>
        <p:spPr bwMode="auto">
          <a:xfrm rot="5400000" flipH="1">
            <a:off x="678466" y="2736395"/>
            <a:ext cx="293526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Rectangle 18"/>
          <p:cNvSpPr>
            <a:spLocks noChangeArrowheads="1"/>
          </p:cNvSpPr>
          <p:nvPr/>
        </p:nvSpPr>
        <p:spPr bwMode="auto">
          <a:xfrm>
            <a:off x="467544" y="3146772"/>
            <a:ext cx="2614660" cy="215443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200000"/>
              </a:lnSpc>
              <a:buSzPct val="100000"/>
              <a:buBlip>
                <a:blip r:embed="rId5"/>
              </a:buBlip>
            </a:pPr>
            <a:r>
              <a:rPr lang="ko-KR" altLang="en-US" sz="14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사회안전망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강화</a:t>
            </a:r>
            <a:endParaRPr lang="ko-KR" altLang="en-US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200000"/>
              </a:lnSpc>
              <a:buSzPct val="100000"/>
              <a:buBlip>
                <a:blip r:embed="rId5"/>
              </a:buBlip>
            </a:pPr>
            <a:r>
              <a:rPr lang="ko-KR" altLang="en-US" sz="140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의료안전망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강화</a:t>
            </a:r>
          </a:p>
          <a:p>
            <a:pPr indent="-144463">
              <a:lnSpc>
                <a:spcPct val="200000"/>
              </a:lnSpc>
              <a:buSzPct val="100000"/>
              <a:buBlip>
                <a:blip r:embed="rId5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일자리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창출</a:t>
            </a:r>
            <a:endParaRPr lang="ko-KR" altLang="en-US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200000"/>
              </a:lnSpc>
              <a:buSzPct val="100000"/>
              <a:buBlip>
                <a:blip r:embed="rId5"/>
              </a:buBlip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건강한 출산 보육환경 조성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200000"/>
              </a:lnSpc>
              <a:buSzPct val="100000"/>
              <a:buBlip>
                <a:blip r:embed="rId5"/>
              </a:buBlip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다층 안심 노후설계</a:t>
            </a:r>
            <a:endParaRPr lang="ko-KR" altLang="en-US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cxnSp>
        <p:nvCxnSpPr>
          <p:cNvPr id="53" name="직선 연결선 52"/>
          <p:cNvCxnSpPr/>
          <p:nvPr/>
        </p:nvCxnSpPr>
        <p:spPr>
          <a:xfrm>
            <a:off x="3470677" y="2891844"/>
            <a:ext cx="0" cy="27694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직선 연결선 53"/>
          <p:cNvCxnSpPr/>
          <p:nvPr/>
        </p:nvCxnSpPr>
        <p:spPr>
          <a:xfrm>
            <a:off x="3398669" y="5570802"/>
            <a:ext cx="56166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699792" y="2689175"/>
            <a:ext cx="898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확률분포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028384" y="5589240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월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소득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만원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  <a:endParaRPr lang="ko-KR" altLang="en-US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59" name="자유형 58"/>
          <p:cNvSpPr/>
          <p:nvPr/>
        </p:nvSpPr>
        <p:spPr>
          <a:xfrm>
            <a:off x="3470677" y="3160523"/>
            <a:ext cx="5226077" cy="2409554"/>
          </a:xfrm>
          <a:custGeom>
            <a:avLst/>
            <a:gdLst>
              <a:gd name="connsiteX0" fmla="*/ 0 w 6629400"/>
              <a:gd name="connsiteY0" fmla="*/ 3957891 h 3957891"/>
              <a:gd name="connsiteX1" fmla="*/ 1094015 w 6629400"/>
              <a:gd name="connsiteY1" fmla="*/ 3043491 h 3957891"/>
              <a:gd name="connsiteX2" fmla="*/ 3086100 w 6629400"/>
              <a:gd name="connsiteY2" fmla="*/ 6377 h 3957891"/>
              <a:gd name="connsiteX3" fmla="*/ 6629400 w 6629400"/>
              <a:gd name="connsiteY3" fmla="*/ 3941562 h 3957891"/>
              <a:gd name="connsiteX4" fmla="*/ 6629400 w 6629400"/>
              <a:gd name="connsiteY4" fmla="*/ 3941562 h 3957891"/>
              <a:gd name="connsiteX5" fmla="*/ 6629400 w 6629400"/>
              <a:gd name="connsiteY5" fmla="*/ 3941562 h 3957891"/>
              <a:gd name="connsiteX0" fmla="*/ 0 w 6629400"/>
              <a:gd name="connsiteY0" fmla="*/ 4021442 h 4021442"/>
              <a:gd name="connsiteX1" fmla="*/ 1218706 w 6629400"/>
              <a:gd name="connsiteY1" fmla="*/ 1670849 h 4021442"/>
              <a:gd name="connsiteX2" fmla="*/ 3086100 w 6629400"/>
              <a:gd name="connsiteY2" fmla="*/ 69928 h 4021442"/>
              <a:gd name="connsiteX3" fmla="*/ 6629400 w 6629400"/>
              <a:gd name="connsiteY3" fmla="*/ 4005113 h 4021442"/>
              <a:gd name="connsiteX4" fmla="*/ 6629400 w 6629400"/>
              <a:gd name="connsiteY4" fmla="*/ 4005113 h 4021442"/>
              <a:gd name="connsiteX5" fmla="*/ 6629400 w 6629400"/>
              <a:gd name="connsiteY5" fmla="*/ 4005113 h 4021442"/>
              <a:gd name="connsiteX0" fmla="*/ 0 w 6629400"/>
              <a:gd name="connsiteY0" fmla="*/ 4094958 h 4094958"/>
              <a:gd name="connsiteX1" fmla="*/ 1218706 w 6629400"/>
              <a:gd name="connsiteY1" fmla="*/ 1744365 h 4094958"/>
              <a:gd name="connsiteX2" fmla="*/ 1756806 w 6629400"/>
              <a:gd name="connsiteY2" fmla="*/ 941929 h 4094958"/>
              <a:gd name="connsiteX3" fmla="*/ 3086100 w 6629400"/>
              <a:gd name="connsiteY3" fmla="*/ 143444 h 4094958"/>
              <a:gd name="connsiteX4" fmla="*/ 6629400 w 6629400"/>
              <a:gd name="connsiteY4" fmla="*/ 4078629 h 4094958"/>
              <a:gd name="connsiteX5" fmla="*/ 6629400 w 6629400"/>
              <a:gd name="connsiteY5" fmla="*/ 4078629 h 4094958"/>
              <a:gd name="connsiteX6" fmla="*/ 6629400 w 6629400"/>
              <a:gd name="connsiteY6" fmla="*/ 4078629 h 4094958"/>
              <a:gd name="connsiteX0" fmla="*/ 0 w 6629400"/>
              <a:gd name="connsiteY0" fmla="*/ 4120125 h 4120125"/>
              <a:gd name="connsiteX1" fmla="*/ 1218706 w 6629400"/>
              <a:gd name="connsiteY1" fmla="*/ 1769532 h 4120125"/>
              <a:gd name="connsiteX2" fmla="*/ 2016579 w 6629400"/>
              <a:gd name="connsiteY2" fmla="*/ 823477 h 4120125"/>
              <a:gd name="connsiteX3" fmla="*/ 3086100 w 6629400"/>
              <a:gd name="connsiteY3" fmla="*/ 168611 h 4120125"/>
              <a:gd name="connsiteX4" fmla="*/ 6629400 w 6629400"/>
              <a:gd name="connsiteY4" fmla="*/ 4103796 h 4120125"/>
              <a:gd name="connsiteX5" fmla="*/ 6629400 w 6629400"/>
              <a:gd name="connsiteY5" fmla="*/ 4103796 h 4120125"/>
              <a:gd name="connsiteX6" fmla="*/ 6629400 w 6629400"/>
              <a:gd name="connsiteY6" fmla="*/ 4103796 h 4120125"/>
              <a:gd name="connsiteX0" fmla="*/ 0 w 6629400"/>
              <a:gd name="connsiteY0" fmla="*/ 4120125 h 4120125"/>
              <a:gd name="connsiteX1" fmla="*/ 1166752 w 6629400"/>
              <a:gd name="connsiteY1" fmla="*/ 1625913 h 4120125"/>
              <a:gd name="connsiteX2" fmla="*/ 2016579 w 6629400"/>
              <a:gd name="connsiteY2" fmla="*/ 823477 h 4120125"/>
              <a:gd name="connsiteX3" fmla="*/ 3086100 w 6629400"/>
              <a:gd name="connsiteY3" fmla="*/ 168611 h 4120125"/>
              <a:gd name="connsiteX4" fmla="*/ 6629400 w 6629400"/>
              <a:gd name="connsiteY4" fmla="*/ 4103796 h 4120125"/>
              <a:gd name="connsiteX5" fmla="*/ 6629400 w 6629400"/>
              <a:gd name="connsiteY5" fmla="*/ 4103796 h 4120125"/>
              <a:gd name="connsiteX6" fmla="*/ 6629400 w 6629400"/>
              <a:gd name="connsiteY6" fmla="*/ 4103796 h 4120125"/>
              <a:gd name="connsiteX0" fmla="*/ 0 w 6629400"/>
              <a:gd name="connsiteY0" fmla="*/ 4120125 h 4120125"/>
              <a:gd name="connsiteX1" fmla="*/ 1021280 w 6629400"/>
              <a:gd name="connsiteY1" fmla="*/ 1574620 h 4120125"/>
              <a:gd name="connsiteX2" fmla="*/ 2016579 w 6629400"/>
              <a:gd name="connsiteY2" fmla="*/ 823477 h 4120125"/>
              <a:gd name="connsiteX3" fmla="*/ 3086100 w 6629400"/>
              <a:gd name="connsiteY3" fmla="*/ 168611 h 4120125"/>
              <a:gd name="connsiteX4" fmla="*/ 6629400 w 6629400"/>
              <a:gd name="connsiteY4" fmla="*/ 4103796 h 4120125"/>
              <a:gd name="connsiteX5" fmla="*/ 6629400 w 6629400"/>
              <a:gd name="connsiteY5" fmla="*/ 4103796 h 4120125"/>
              <a:gd name="connsiteX6" fmla="*/ 6629400 w 6629400"/>
              <a:gd name="connsiteY6" fmla="*/ 4103796 h 4120125"/>
              <a:gd name="connsiteX0" fmla="*/ 0 w 6629400"/>
              <a:gd name="connsiteY0" fmla="*/ 3996211 h 3996211"/>
              <a:gd name="connsiteX1" fmla="*/ 1021280 w 6629400"/>
              <a:gd name="connsiteY1" fmla="*/ 1450706 h 3996211"/>
              <a:gd name="connsiteX2" fmla="*/ 2016579 w 6629400"/>
              <a:gd name="connsiteY2" fmla="*/ 699563 h 3996211"/>
              <a:gd name="connsiteX3" fmla="*/ 3886200 w 6629400"/>
              <a:gd name="connsiteY3" fmla="*/ 188316 h 3996211"/>
              <a:gd name="connsiteX4" fmla="*/ 6629400 w 6629400"/>
              <a:gd name="connsiteY4" fmla="*/ 3979882 h 3996211"/>
              <a:gd name="connsiteX5" fmla="*/ 6629400 w 6629400"/>
              <a:gd name="connsiteY5" fmla="*/ 3979882 h 3996211"/>
              <a:gd name="connsiteX6" fmla="*/ 6629400 w 6629400"/>
              <a:gd name="connsiteY6" fmla="*/ 3979882 h 3996211"/>
              <a:gd name="connsiteX0" fmla="*/ 0 w 6629400"/>
              <a:gd name="connsiteY0" fmla="*/ 4025854 h 4025854"/>
              <a:gd name="connsiteX1" fmla="*/ 1021280 w 6629400"/>
              <a:gd name="connsiteY1" fmla="*/ 1480349 h 4025854"/>
              <a:gd name="connsiteX2" fmla="*/ 2110097 w 6629400"/>
              <a:gd name="connsiteY2" fmla="*/ 606104 h 4025854"/>
              <a:gd name="connsiteX3" fmla="*/ 3886200 w 6629400"/>
              <a:gd name="connsiteY3" fmla="*/ 217959 h 4025854"/>
              <a:gd name="connsiteX4" fmla="*/ 6629400 w 6629400"/>
              <a:gd name="connsiteY4" fmla="*/ 4009525 h 4025854"/>
              <a:gd name="connsiteX5" fmla="*/ 6629400 w 6629400"/>
              <a:gd name="connsiteY5" fmla="*/ 4009525 h 4025854"/>
              <a:gd name="connsiteX6" fmla="*/ 6629400 w 6629400"/>
              <a:gd name="connsiteY6" fmla="*/ 4009525 h 4025854"/>
              <a:gd name="connsiteX0" fmla="*/ 0 w 6629400"/>
              <a:gd name="connsiteY0" fmla="*/ 3854866 h 3854866"/>
              <a:gd name="connsiteX1" fmla="*/ 1021280 w 6629400"/>
              <a:gd name="connsiteY1" fmla="*/ 1309361 h 3854866"/>
              <a:gd name="connsiteX2" fmla="*/ 2110097 w 6629400"/>
              <a:gd name="connsiteY2" fmla="*/ 435116 h 3854866"/>
              <a:gd name="connsiteX3" fmla="*/ 3886200 w 6629400"/>
              <a:gd name="connsiteY3" fmla="*/ 46971 h 3854866"/>
              <a:gd name="connsiteX4" fmla="*/ 5009161 w 6629400"/>
              <a:gd name="connsiteY4" fmla="*/ 1399417 h 3854866"/>
              <a:gd name="connsiteX5" fmla="*/ 6629400 w 6629400"/>
              <a:gd name="connsiteY5" fmla="*/ 3838537 h 3854866"/>
              <a:gd name="connsiteX6" fmla="*/ 6629400 w 6629400"/>
              <a:gd name="connsiteY6" fmla="*/ 3838537 h 3854866"/>
              <a:gd name="connsiteX7" fmla="*/ 6629400 w 6629400"/>
              <a:gd name="connsiteY7" fmla="*/ 3838537 h 3854866"/>
              <a:gd name="connsiteX0" fmla="*/ 0 w 6629400"/>
              <a:gd name="connsiteY0" fmla="*/ 3871035 h 3871035"/>
              <a:gd name="connsiteX1" fmla="*/ 1021280 w 6629400"/>
              <a:gd name="connsiteY1" fmla="*/ 1325530 h 3871035"/>
              <a:gd name="connsiteX2" fmla="*/ 2110097 w 6629400"/>
              <a:gd name="connsiteY2" fmla="*/ 451285 h 3871035"/>
              <a:gd name="connsiteX3" fmla="*/ 3886200 w 6629400"/>
              <a:gd name="connsiteY3" fmla="*/ 63140 h 3871035"/>
              <a:gd name="connsiteX4" fmla="*/ 5009161 w 6629400"/>
              <a:gd name="connsiteY4" fmla="*/ 1661789 h 3871035"/>
              <a:gd name="connsiteX5" fmla="*/ 6629400 w 6629400"/>
              <a:gd name="connsiteY5" fmla="*/ 3854706 h 3871035"/>
              <a:gd name="connsiteX6" fmla="*/ 6629400 w 6629400"/>
              <a:gd name="connsiteY6" fmla="*/ 3854706 h 3871035"/>
              <a:gd name="connsiteX7" fmla="*/ 6629400 w 6629400"/>
              <a:gd name="connsiteY7" fmla="*/ 3854706 h 3871035"/>
              <a:gd name="connsiteX0" fmla="*/ 0 w 6629400"/>
              <a:gd name="connsiteY0" fmla="*/ 3876537 h 3876537"/>
              <a:gd name="connsiteX1" fmla="*/ 1021280 w 6629400"/>
              <a:gd name="connsiteY1" fmla="*/ 1331032 h 3876537"/>
              <a:gd name="connsiteX2" fmla="*/ 2110097 w 6629400"/>
              <a:gd name="connsiteY2" fmla="*/ 456787 h 3876537"/>
              <a:gd name="connsiteX3" fmla="*/ 3886200 w 6629400"/>
              <a:gd name="connsiteY3" fmla="*/ 68642 h 3876537"/>
              <a:gd name="connsiteX4" fmla="*/ 4957206 w 6629400"/>
              <a:gd name="connsiteY4" fmla="*/ 1749359 h 3876537"/>
              <a:gd name="connsiteX5" fmla="*/ 6629400 w 6629400"/>
              <a:gd name="connsiteY5" fmla="*/ 3860208 h 3876537"/>
              <a:gd name="connsiteX6" fmla="*/ 6629400 w 6629400"/>
              <a:gd name="connsiteY6" fmla="*/ 3860208 h 3876537"/>
              <a:gd name="connsiteX7" fmla="*/ 6629400 w 6629400"/>
              <a:gd name="connsiteY7" fmla="*/ 3860208 h 3876537"/>
              <a:gd name="connsiteX0" fmla="*/ 0 w 6629400"/>
              <a:gd name="connsiteY0" fmla="*/ 3876537 h 3876537"/>
              <a:gd name="connsiteX1" fmla="*/ 1021280 w 6629400"/>
              <a:gd name="connsiteY1" fmla="*/ 1331032 h 3876537"/>
              <a:gd name="connsiteX2" fmla="*/ 2110097 w 6629400"/>
              <a:gd name="connsiteY2" fmla="*/ 456787 h 3876537"/>
              <a:gd name="connsiteX3" fmla="*/ 3886200 w 6629400"/>
              <a:gd name="connsiteY3" fmla="*/ 68642 h 3876537"/>
              <a:gd name="connsiteX4" fmla="*/ 4957206 w 6629400"/>
              <a:gd name="connsiteY4" fmla="*/ 1749359 h 3876537"/>
              <a:gd name="connsiteX5" fmla="*/ 5705352 w 6629400"/>
              <a:gd name="connsiteY5" fmla="*/ 2693143 h 3876537"/>
              <a:gd name="connsiteX6" fmla="*/ 6629400 w 6629400"/>
              <a:gd name="connsiteY6" fmla="*/ 3860208 h 3876537"/>
              <a:gd name="connsiteX7" fmla="*/ 6629400 w 6629400"/>
              <a:gd name="connsiteY7" fmla="*/ 3860208 h 3876537"/>
              <a:gd name="connsiteX8" fmla="*/ 6629400 w 6629400"/>
              <a:gd name="connsiteY8" fmla="*/ 3860208 h 3876537"/>
              <a:gd name="connsiteX0" fmla="*/ 0 w 6629400"/>
              <a:gd name="connsiteY0" fmla="*/ 3876537 h 3876537"/>
              <a:gd name="connsiteX1" fmla="*/ 1021280 w 6629400"/>
              <a:gd name="connsiteY1" fmla="*/ 1331032 h 3876537"/>
              <a:gd name="connsiteX2" fmla="*/ 2110097 w 6629400"/>
              <a:gd name="connsiteY2" fmla="*/ 456787 h 3876537"/>
              <a:gd name="connsiteX3" fmla="*/ 3886200 w 6629400"/>
              <a:gd name="connsiteY3" fmla="*/ 68642 h 3876537"/>
              <a:gd name="connsiteX4" fmla="*/ 4957206 w 6629400"/>
              <a:gd name="connsiteY4" fmla="*/ 1749359 h 3876537"/>
              <a:gd name="connsiteX5" fmla="*/ 5632615 w 6629400"/>
              <a:gd name="connsiteY5" fmla="*/ 2929089 h 3876537"/>
              <a:gd name="connsiteX6" fmla="*/ 6629400 w 6629400"/>
              <a:gd name="connsiteY6" fmla="*/ 3860208 h 3876537"/>
              <a:gd name="connsiteX7" fmla="*/ 6629400 w 6629400"/>
              <a:gd name="connsiteY7" fmla="*/ 3860208 h 3876537"/>
              <a:gd name="connsiteX8" fmla="*/ 6629400 w 6629400"/>
              <a:gd name="connsiteY8" fmla="*/ 3860208 h 3876537"/>
              <a:gd name="connsiteX0" fmla="*/ 0 w 7024254"/>
              <a:gd name="connsiteY0" fmla="*/ 3876537 h 3876537"/>
              <a:gd name="connsiteX1" fmla="*/ 1021280 w 7024254"/>
              <a:gd name="connsiteY1" fmla="*/ 1331032 h 3876537"/>
              <a:gd name="connsiteX2" fmla="*/ 2110097 w 7024254"/>
              <a:gd name="connsiteY2" fmla="*/ 456787 h 3876537"/>
              <a:gd name="connsiteX3" fmla="*/ 3886200 w 7024254"/>
              <a:gd name="connsiteY3" fmla="*/ 68642 h 3876537"/>
              <a:gd name="connsiteX4" fmla="*/ 4957206 w 7024254"/>
              <a:gd name="connsiteY4" fmla="*/ 1749359 h 3876537"/>
              <a:gd name="connsiteX5" fmla="*/ 5632615 w 7024254"/>
              <a:gd name="connsiteY5" fmla="*/ 2929089 h 3876537"/>
              <a:gd name="connsiteX6" fmla="*/ 6629400 w 7024254"/>
              <a:gd name="connsiteY6" fmla="*/ 3860208 h 3876537"/>
              <a:gd name="connsiteX7" fmla="*/ 6629400 w 7024254"/>
              <a:gd name="connsiteY7" fmla="*/ 3860208 h 3876537"/>
              <a:gd name="connsiteX8" fmla="*/ 7024254 w 7024254"/>
              <a:gd name="connsiteY8" fmla="*/ 3531935 h 3876537"/>
              <a:gd name="connsiteX0" fmla="*/ 0 w 7107382"/>
              <a:gd name="connsiteY0" fmla="*/ 3876537 h 3876537"/>
              <a:gd name="connsiteX1" fmla="*/ 1021280 w 7107382"/>
              <a:gd name="connsiteY1" fmla="*/ 1331032 h 3876537"/>
              <a:gd name="connsiteX2" fmla="*/ 2110097 w 7107382"/>
              <a:gd name="connsiteY2" fmla="*/ 456787 h 3876537"/>
              <a:gd name="connsiteX3" fmla="*/ 3886200 w 7107382"/>
              <a:gd name="connsiteY3" fmla="*/ 68642 h 3876537"/>
              <a:gd name="connsiteX4" fmla="*/ 4957206 w 7107382"/>
              <a:gd name="connsiteY4" fmla="*/ 1749359 h 3876537"/>
              <a:gd name="connsiteX5" fmla="*/ 5632615 w 7107382"/>
              <a:gd name="connsiteY5" fmla="*/ 2929089 h 3876537"/>
              <a:gd name="connsiteX6" fmla="*/ 6629400 w 7107382"/>
              <a:gd name="connsiteY6" fmla="*/ 3860208 h 3876537"/>
              <a:gd name="connsiteX7" fmla="*/ 7107382 w 7107382"/>
              <a:gd name="connsiteY7" fmla="*/ 3839691 h 3876537"/>
              <a:gd name="connsiteX8" fmla="*/ 7024254 w 7107382"/>
              <a:gd name="connsiteY8" fmla="*/ 3531935 h 3876537"/>
              <a:gd name="connsiteX0" fmla="*/ 0 w 7107382"/>
              <a:gd name="connsiteY0" fmla="*/ 3876537 h 3876537"/>
              <a:gd name="connsiteX1" fmla="*/ 1021280 w 7107382"/>
              <a:gd name="connsiteY1" fmla="*/ 1331032 h 3876537"/>
              <a:gd name="connsiteX2" fmla="*/ 2110097 w 7107382"/>
              <a:gd name="connsiteY2" fmla="*/ 456787 h 3876537"/>
              <a:gd name="connsiteX3" fmla="*/ 3886200 w 7107382"/>
              <a:gd name="connsiteY3" fmla="*/ 68642 h 3876537"/>
              <a:gd name="connsiteX4" fmla="*/ 4957206 w 7107382"/>
              <a:gd name="connsiteY4" fmla="*/ 1749359 h 3876537"/>
              <a:gd name="connsiteX5" fmla="*/ 5632615 w 7107382"/>
              <a:gd name="connsiteY5" fmla="*/ 2929089 h 3876537"/>
              <a:gd name="connsiteX6" fmla="*/ 6702136 w 7107382"/>
              <a:gd name="connsiteY6" fmla="*/ 3757623 h 3876537"/>
              <a:gd name="connsiteX7" fmla="*/ 7107382 w 7107382"/>
              <a:gd name="connsiteY7" fmla="*/ 3839691 h 3876537"/>
              <a:gd name="connsiteX8" fmla="*/ 7024254 w 7107382"/>
              <a:gd name="connsiteY8" fmla="*/ 3531935 h 3876537"/>
              <a:gd name="connsiteX0" fmla="*/ 0 w 7387936"/>
              <a:gd name="connsiteY0" fmla="*/ 3876537 h 3876537"/>
              <a:gd name="connsiteX1" fmla="*/ 1021280 w 7387936"/>
              <a:gd name="connsiteY1" fmla="*/ 1331032 h 3876537"/>
              <a:gd name="connsiteX2" fmla="*/ 2110097 w 7387936"/>
              <a:gd name="connsiteY2" fmla="*/ 456787 h 3876537"/>
              <a:gd name="connsiteX3" fmla="*/ 3886200 w 7387936"/>
              <a:gd name="connsiteY3" fmla="*/ 68642 h 3876537"/>
              <a:gd name="connsiteX4" fmla="*/ 4957206 w 7387936"/>
              <a:gd name="connsiteY4" fmla="*/ 1749359 h 3876537"/>
              <a:gd name="connsiteX5" fmla="*/ 5632615 w 7387936"/>
              <a:gd name="connsiteY5" fmla="*/ 2929089 h 3876537"/>
              <a:gd name="connsiteX6" fmla="*/ 6702136 w 7387936"/>
              <a:gd name="connsiteY6" fmla="*/ 3757623 h 3876537"/>
              <a:gd name="connsiteX7" fmla="*/ 7107382 w 7387936"/>
              <a:gd name="connsiteY7" fmla="*/ 3839691 h 3876537"/>
              <a:gd name="connsiteX8" fmla="*/ 7387936 w 7387936"/>
              <a:gd name="connsiteY8" fmla="*/ 3706330 h 3876537"/>
              <a:gd name="connsiteX0" fmla="*/ 0 w 7387936"/>
              <a:gd name="connsiteY0" fmla="*/ 3876537 h 3876537"/>
              <a:gd name="connsiteX1" fmla="*/ 1021280 w 7387936"/>
              <a:gd name="connsiteY1" fmla="*/ 1331032 h 3876537"/>
              <a:gd name="connsiteX2" fmla="*/ 2110097 w 7387936"/>
              <a:gd name="connsiteY2" fmla="*/ 456787 h 3876537"/>
              <a:gd name="connsiteX3" fmla="*/ 3886200 w 7387936"/>
              <a:gd name="connsiteY3" fmla="*/ 68642 h 3876537"/>
              <a:gd name="connsiteX4" fmla="*/ 4957206 w 7387936"/>
              <a:gd name="connsiteY4" fmla="*/ 1749359 h 3876537"/>
              <a:gd name="connsiteX5" fmla="*/ 5632615 w 7387936"/>
              <a:gd name="connsiteY5" fmla="*/ 2929089 h 3876537"/>
              <a:gd name="connsiteX6" fmla="*/ 6702136 w 7387936"/>
              <a:gd name="connsiteY6" fmla="*/ 3757623 h 3876537"/>
              <a:gd name="connsiteX7" fmla="*/ 7117773 w 7387936"/>
              <a:gd name="connsiteY7" fmla="*/ 3767882 h 3876537"/>
              <a:gd name="connsiteX8" fmla="*/ 7387936 w 7387936"/>
              <a:gd name="connsiteY8" fmla="*/ 3706330 h 3876537"/>
              <a:gd name="connsiteX0" fmla="*/ 0 w 7387936"/>
              <a:gd name="connsiteY0" fmla="*/ 3876537 h 3876537"/>
              <a:gd name="connsiteX1" fmla="*/ 1021280 w 7387936"/>
              <a:gd name="connsiteY1" fmla="*/ 1331032 h 3876537"/>
              <a:gd name="connsiteX2" fmla="*/ 2110097 w 7387936"/>
              <a:gd name="connsiteY2" fmla="*/ 456787 h 3876537"/>
              <a:gd name="connsiteX3" fmla="*/ 3886200 w 7387936"/>
              <a:gd name="connsiteY3" fmla="*/ 68642 h 3876537"/>
              <a:gd name="connsiteX4" fmla="*/ 4957206 w 7387936"/>
              <a:gd name="connsiteY4" fmla="*/ 1749359 h 3876537"/>
              <a:gd name="connsiteX5" fmla="*/ 5632615 w 7387936"/>
              <a:gd name="connsiteY5" fmla="*/ 2929089 h 3876537"/>
              <a:gd name="connsiteX6" fmla="*/ 6598227 w 7387936"/>
              <a:gd name="connsiteY6" fmla="*/ 3706331 h 3876537"/>
              <a:gd name="connsiteX7" fmla="*/ 7117773 w 7387936"/>
              <a:gd name="connsiteY7" fmla="*/ 3767882 h 3876537"/>
              <a:gd name="connsiteX8" fmla="*/ 7387936 w 7387936"/>
              <a:gd name="connsiteY8" fmla="*/ 3706330 h 3876537"/>
              <a:gd name="connsiteX0" fmla="*/ 0 w 7387936"/>
              <a:gd name="connsiteY0" fmla="*/ 3876537 h 3876537"/>
              <a:gd name="connsiteX1" fmla="*/ 1021280 w 7387936"/>
              <a:gd name="connsiteY1" fmla="*/ 1331032 h 3876537"/>
              <a:gd name="connsiteX2" fmla="*/ 2110097 w 7387936"/>
              <a:gd name="connsiteY2" fmla="*/ 456787 h 3876537"/>
              <a:gd name="connsiteX3" fmla="*/ 3886200 w 7387936"/>
              <a:gd name="connsiteY3" fmla="*/ 68642 h 3876537"/>
              <a:gd name="connsiteX4" fmla="*/ 4957206 w 7387936"/>
              <a:gd name="connsiteY4" fmla="*/ 1749359 h 3876537"/>
              <a:gd name="connsiteX5" fmla="*/ 5632615 w 7387936"/>
              <a:gd name="connsiteY5" fmla="*/ 2929089 h 3876537"/>
              <a:gd name="connsiteX6" fmla="*/ 6328063 w 7387936"/>
              <a:gd name="connsiteY6" fmla="*/ 3593488 h 3876537"/>
              <a:gd name="connsiteX7" fmla="*/ 7117773 w 7387936"/>
              <a:gd name="connsiteY7" fmla="*/ 3767882 h 3876537"/>
              <a:gd name="connsiteX8" fmla="*/ 7387936 w 7387936"/>
              <a:gd name="connsiteY8" fmla="*/ 3706330 h 3876537"/>
              <a:gd name="connsiteX0" fmla="*/ 0 w 7429500"/>
              <a:gd name="connsiteY0" fmla="*/ 3876537 h 3876537"/>
              <a:gd name="connsiteX1" fmla="*/ 1021280 w 7429500"/>
              <a:gd name="connsiteY1" fmla="*/ 1331032 h 3876537"/>
              <a:gd name="connsiteX2" fmla="*/ 2110097 w 7429500"/>
              <a:gd name="connsiteY2" fmla="*/ 456787 h 3876537"/>
              <a:gd name="connsiteX3" fmla="*/ 3886200 w 7429500"/>
              <a:gd name="connsiteY3" fmla="*/ 68642 h 3876537"/>
              <a:gd name="connsiteX4" fmla="*/ 4957206 w 7429500"/>
              <a:gd name="connsiteY4" fmla="*/ 1749359 h 3876537"/>
              <a:gd name="connsiteX5" fmla="*/ 5632615 w 7429500"/>
              <a:gd name="connsiteY5" fmla="*/ 2929089 h 3876537"/>
              <a:gd name="connsiteX6" fmla="*/ 6328063 w 7429500"/>
              <a:gd name="connsiteY6" fmla="*/ 3593488 h 3876537"/>
              <a:gd name="connsiteX7" fmla="*/ 7117773 w 7429500"/>
              <a:gd name="connsiteY7" fmla="*/ 3767882 h 3876537"/>
              <a:gd name="connsiteX8" fmla="*/ 7429500 w 7429500"/>
              <a:gd name="connsiteY8" fmla="*/ 3747365 h 3876537"/>
              <a:gd name="connsiteX0" fmla="*/ 0 w 7117773"/>
              <a:gd name="connsiteY0" fmla="*/ 3876537 h 3876537"/>
              <a:gd name="connsiteX1" fmla="*/ 1021280 w 7117773"/>
              <a:gd name="connsiteY1" fmla="*/ 1331032 h 3876537"/>
              <a:gd name="connsiteX2" fmla="*/ 2110097 w 7117773"/>
              <a:gd name="connsiteY2" fmla="*/ 456787 h 3876537"/>
              <a:gd name="connsiteX3" fmla="*/ 3886200 w 7117773"/>
              <a:gd name="connsiteY3" fmla="*/ 68642 h 3876537"/>
              <a:gd name="connsiteX4" fmla="*/ 4957206 w 7117773"/>
              <a:gd name="connsiteY4" fmla="*/ 1749359 h 3876537"/>
              <a:gd name="connsiteX5" fmla="*/ 5632615 w 7117773"/>
              <a:gd name="connsiteY5" fmla="*/ 2929089 h 3876537"/>
              <a:gd name="connsiteX6" fmla="*/ 6328063 w 7117773"/>
              <a:gd name="connsiteY6" fmla="*/ 3593488 h 3876537"/>
              <a:gd name="connsiteX7" fmla="*/ 7117773 w 7117773"/>
              <a:gd name="connsiteY7" fmla="*/ 3767882 h 3876537"/>
              <a:gd name="connsiteX0" fmla="*/ 0 w 7117773"/>
              <a:gd name="connsiteY0" fmla="*/ 3876537 h 3876537"/>
              <a:gd name="connsiteX1" fmla="*/ 1021280 w 7117773"/>
              <a:gd name="connsiteY1" fmla="*/ 1331032 h 3876537"/>
              <a:gd name="connsiteX2" fmla="*/ 2110097 w 7117773"/>
              <a:gd name="connsiteY2" fmla="*/ 456787 h 3876537"/>
              <a:gd name="connsiteX3" fmla="*/ 3886200 w 7117773"/>
              <a:gd name="connsiteY3" fmla="*/ 68642 h 3876537"/>
              <a:gd name="connsiteX4" fmla="*/ 4957206 w 7117773"/>
              <a:gd name="connsiteY4" fmla="*/ 1749359 h 3876537"/>
              <a:gd name="connsiteX5" fmla="*/ 5632615 w 7117773"/>
              <a:gd name="connsiteY5" fmla="*/ 2929089 h 3876537"/>
              <a:gd name="connsiteX6" fmla="*/ 6328063 w 7117773"/>
              <a:gd name="connsiteY6" fmla="*/ 3593488 h 3876537"/>
              <a:gd name="connsiteX7" fmla="*/ 7117773 w 7117773"/>
              <a:gd name="connsiteY7" fmla="*/ 3767882 h 3876537"/>
              <a:gd name="connsiteX0" fmla="*/ 0 w 7117773"/>
              <a:gd name="connsiteY0" fmla="*/ 3876537 h 3876537"/>
              <a:gd name="connsiteX1" fmla="*/ 1021280 w 7117773"/>
              <a:gd name="connsiteY1" fmla="*/ 1331032 h 3876537"/>
              <a:gd name="connsiteX2" fmla="*/ 2110097 w 7117773"/>
              <a:gd name="connsiteY2" fmla="*/ 456787 h 3876537"/>
              <a:gd name="connsiteX3" fmla="*/ 3886200 w 7117773"/>
              <a:gd name="connsiteY3" fmla="*/ 68642 h 3876537"/>
              <a:gd name="connsiteX4" fmla="*/ 4957206 w 7117773"/>
              <a:gd name="connsiteY4" fmla="*/ 1749359 h 3876537"/>
              <a:gd name="connsiteX5" fmla="*/ 5632615 w 7117773"/>
              <a:gd name="connsiteY5" fmla="*/ 2929089 h 3876537"/>
              <a:gd name="connsiteX6" fmla="*/ 7117773 w 7117773"/>
              <a:gd name="connsiteY6" fmla="*/ 3767882 h 3876537"/>
              <a:gd name="connsiteX0" fmla="*/ 0 w 7117773"/>
              <a:gd name="connsiteY0" fmla="*/ 3876537 h 3876537"/>
              <a:gd name="connsiteX1" fmla="*/ 1021280 w 7117773"/>
              <a:gd name="connsiteY1" fmla="*/ 1331032 h 3876537"/>
              <a:gd name="connsiteX2" fmla="*/ 2110097 w 7117773"/>
              <a:gd name="connsiteY2" fmla="*/ 456787 h 3876537"/>
              <a:gd name="connsiteX3" fmla="*/ 3886200 w 7117773"/>
              <a:gd name="connsiteY3" fmla="*/ 68642 h 3876537"/>
              <a:gd name="connsiteX4" fmla="*/ 4957206 w 7117773"/>
              <a:gd name="connsiteY4" fmla="*/ 1749359 h 3876537"/>
              <a:gd name="connsiteX5" fmla="*/ 5632615 w 7117773"/>
              <a:gd name="connsiteY5" fmla="*/ 2929089 h 3876537"/>
              <a:gd name="connsiteX6" fmla="*/ 7117773 w 7117773"/>
              <a:gd name="connsiteY6" fmla="*/ 3767882 h 3876537"/>
              <a:gd name="connsiteX0" fmla="*/ 0 w 7117773"/>
              <a:gd name="connsiteY0" fmla="*/ 3876537 h 3876537"/>
              <a:gd name="connsiteX1" fmla="*/ 1021280 w 7117773"/>
              <a:gd name="connsiteY1" fmla="*/ 1331032 h 3876537"/>
              <a:gd name="connsiteX2" fmla="*/ 2110097 w 7117773"/>
              <a:gd name="connsiteY2" fmla="*/ 456787 h 3876537"/>
              <a:gd name="connsiteX3" fmla="*/ 3886200 w 7117773"/>
              <a:gd name="connsiteY3" fmla="*/ 68642 h 3876537"/>
              <a:gd name="connsiteX4" fmla="*/ 4957206 w 7117773"/>
              <a:gd name="connsiteY4" fmla="*/ 1749359 h 3876537"/>
              <a:gd name="connsiteX5" fmla="*/ 6110597 w 7117773"/>
              <a:gd name="connsiteY5" fmla="*/ 3585634 h 3876537"/>
              <a:gd name="connsiteX6" fmla="*/ 7117773 w 7117773"/>
              <a:gd name="connsiteY6" fmla="*/ 3767882 h 3876537"/>
              <a:gd name="connsiteX0" fmla="*/ 0 w 7117773"/>
              <a:gd name="connsiteY0" fmla="*/ 3876537 h 3876537"/>
              <a:gd name="connsiteX1" fmla="*/ 1021280 w 7117773"/>
              <a:gd name="connsiteY1" fmla="*/ 1331032 h 3876537"/>
              <a:gd name="connsiteX2" fmla="*/ 2338697 w 7117773"/>
              <a:gd name="connsiteY2" fmla="*/ 456787 h 3876537"/>
              <a:gd name="connsiteX3" fmla="*/ 3886200 w 7117773"/>
              <a:gd name="connsiteY3" fmla="*/ 68642 h 3876537"/>
              <a:gd name="connsiteX4" fmla="*/ 4957206 w 7117773"/>
              <a:gd name="connsiteY4" fmla="*/ 1749359 h 3876537"/>
              <a:gd name="connsiteX5" fmla="*/ 6110597 w 7117773"/>
              <a:gd name="connsiteY5" fmla="*/ 3585634 h 3876537"/>
              <a:gd name="connsiteX6" fmla="*/ 7117773 w 7117773"/>
              <a:gd name="connsiteY6" fmla="*/ 3767882 h 3876537"/>
              <a:gd name="connsiteX0" fmla="*/ 0 w 7117773"/>
              <a:gd name="connsiteY0" fmla="*/ 4033950 h 4033950"/>
              <a:gd name="connsiteX1" fmla="*/ 1021280 w 7117773"/>
              <a:gd name="connsiteY1" fmla="*/ 1488445 h 4033950"/>
              <a:gd name="connsiteX2" fmla="*/ 2338697 w 7117773"/>
              <a:gd name="connsiteY2" fmla="*/ 614200 h 4033950"/>
              <a:gd name="connsiteX3" fmla="*/ 3896591 w 7117773"/>
              <a:gd name="connsiteY3" fmla="*/ 51661 h 4033950"/>
              <a:gd name="connsiteX4" fmla="*/ 4957206 w 7117773"/>
              <a:gd name="connsiteY4" fmla="*/ 1906772 h 4033950"/>
              <a:gd name="connsiteX5" fmla="*/ 6110597 w 7117773"/>
              <a:gd name="connsiteY5" fmla="*/ 3743047 h 4033950"/>
              <a:gd name="connsiteX6" fmla="*/ 7117773 w 7117773"/>
              <a:gd name="connsiteY6" fmla="*/ 3925295 h 4033950"/>
              <a:gd name="connsiteX0" fmla="*/ 0 w 7117773"/>
              <a:gd name="connsiteY0" fmla="*/ 4033950 h 4033950"/>
              <a:gd name="connsiteX1" fmla="*/ 1021280 w 7117773"/>
              <a:gd name="connsiteY1" fmla="*/ 1488445 h 4033950"/>
              <a:gd name="connsiteX2" fmla="*/ 2338697 w 7117773"/>
              <a:gd name="connsiteY2" fmla="*/ 614200 h 4033950"/>
              <a:gd name="connsiteX3" fmla="*/ 3532910 w 7117773"/>
              <a:gd name="connsiteY3" fmla="*/ 51661 h 4033950"/>
              <a:gd name="connsiteX4" fmla="*/ 4957206 w 7117773"/>
              <a:gd name="connsiteY4" fmla="*/ 1906772 h 4033950"/>
              <a:gd name="connsiteX5" fmla="*/ 6110597 w 7117773"/>
              <a:gd name="connsiteY5" fmla="*/ 3743047 h 4033950"/>
              <a:gd name="connsiteX6" fmla="*/ 7117773 w 7117773"/>
              <a:gd name="connsiteY6" fmla="*/ 3925295 h 4033950"/>
              <a:gd name="connsiteX0" fmla="*/ 0 w 7117773"/>
              <a:gd name="connsiteY0" fmla="*/ 4015412 h 4015412"/>
              <a:gd name="connsiteX1" fmla="*/ 1021280 w 7117773"/>
              <a:gd name="connsiteY1" fmla="*/ 1469907 h 4015412"/>
              <a:gd name="connsiteX2" fmla="*/ 2286722 w 7117773"/>
              <a:gd name="connsiteY2" fmla="*/ 766520 h 4015412"/>
              <a:gd name="connsiteX3" fmla="*/ 3532910 w 7117773"/>
              <a:gd name="connsiteY3" fmla="*/ 33123 h 4015412"/>
              <a:gd name="connsiteX4" fmla="*/ 4957206 w 7117773"/>
              <a:gd name="connsiteY4" fmla="*/ 1888234 h 4015412"/>
              <a:gd name="connsiteX5" fmla="*/ 6110597 w 7117773"/>
              <a:gd name="connsiteY5" fmla="*/ 3724509 h 4015412"/>
              <a:gd name="connsiteX6" fmla="*/ 7117773 w 7117773"/>
              <a:gd name="connsiteY6" fmla="*/ 3906757 h 4015412"/>
              <a:gd name="connsiteX0" fmla="*/ 0 w 7117773"/>
              <a:gd name="connsiteY0" fmla="*/ 4017847 h 4017847"/>
              <a:gd name="connsiteX1" fmla="*/ 1021280 w 7117773"/>
              <a:gd name="connsiteY1" fmla="*/ 1472342 h 4017847"/>
              <a:gd name="connsiteX2" fmla="*/ 2286722 w 7117773"/>
              <a:gd name="connsiteY2" fmla="*/ 768955 h 4017847"/>
              <a:gd name="connsiteX3" fmla="*/ 3532910 w 7117773"/>
              <a:gd name="connsiteY3" fmla="*/ 35558 h 4017847"/>
              <a:gd name="connsiteX4" fmla="*/ 4926022 w 7117773"/>
              <a:gd name="connsiteY4" fmla="*/ 1941925 h 4017847"/>
              <a:gd name="connsiteX5" fmla="*/ 6110597 w 7117773"/>
              <a:gd name="connsiteY5" fmla="*/ 3726944 h 4017847"/>
              <a:gd name="connsiteX6" fmla="*/ 7117773 w 7117773"/>
              <a:gd name="connsiteY6" fmla="*/ 3909192 h 4017847"/>
              <a:gd name="connsiteX0" fmla="*/ 0 w 7117773"/>
              <a:gd name="connsiteY0" fmla="*/ 4017849 h 4017849"/>
              <a:gd name="connsiteX1" fmla="*/ 1021280 w 7117773"/>
              <a:gd name="connsiteY1" fmla="*/ 1472344 h 4017849"/>
              <a:gd name="connsiteX2" fmla="*/ 2286722 w 7117773"/>
              <a:gd name="connsiteY2" fmla="*/ 768957 h 4017849"/>
              <a:gd name="connsiteX3" fmla="*/ 3532910 w 7117773"/>
              <a:gd name="connsiteY3" fmla="*/ 35560 h 4017849"/>
              <a:gd name="connsiteX4" fmla="*/ 4926022 w 7117773"/>
              <a:gd name="connsiteY4" fmla="*/ 1941927 h 4017849"/>
              <a:gd name="connsiteX5" fmla="*/ 6110598 w 7117773"/>
              <a:gd name="connsiteY5" fmla="*/ 3641517 h 4017849"/>
              <a:gd name="connsiteX6" fmla="*/ 7117773 w 7117773"/>
              <a:gd name="connsiteY6" fmla="*/ 3909194 h 4017849"/>
              <a:gd name="connsiteX0" fmla="*/ 0 w 7148957"/>
              <a:gd name="connsiteY0" fmla="*/ 4017849 h 4017849"/>
              <a:gd name="connsiteX1" fmla="*/ 1021280 w 7148957"/>
              <a:gd name="connsiteY1" fmla="*/ 1472344 h 4017849"/>
              <a:gd name="connsiteX2" fmla="*/ 2286722 w 7148957"/>
              <a:gd name="connsiteY2" fmla="*/ 768957 h 4017849"/>
              <a:gd name="connsiteX3" fmla="*/ 3532910 w 7148957"/>
              <a:gd name="connsiteY3" fmla="*/ 35560 h 4017849"/>
              <a:gd name="connsiteX4" fmla="*/ 4926022 w 7148957"/>
              <a:gd name="connsiteY4" fmla="*/ 1941927 h 4017849"/>
              <a:gd name="connsiteX5" fmla="*/ 6110598 w 7148957"/>
              <a:gd name="connsiteY5" fmla="*/ 3641517 h 4017849"/>
              <a:gd name="connsiteX6" fmla="*/ 7148957 w 7148957"/>
              <a:gd name="connsiteY6" fmla="*/ 3823765 h 4017849"/>
              <a:gd name="connsiteX0" fmla="*/ 0 w 7148957"/>
              <a:gd name="connsiteY0" fmla="*/ 4016752 h 4016752"/>
              <a:gd name="connsiteX1" fmla="*/ 1021280 w 7148957"/>
              <a:gd name="connsiteY1" fmla="*/ 1471247 h 4016752"/>
              <a:gd name="connsiteX2" fmla="*/ 2286722 w 7148957"/>
              <a:gd name="connsiteY2" fmla="*/ 767860 h 4016752"/>
              <a:gd name="connsiteX3" fmla="*/ 3058453 w 7148957"/>
              <a:gd name="connsiteY3" fmla="*/ 34462 h 4016752"/>
              <a:gd name="connsiteX4" fmla="*/ 4926022 w 7148957"/>
              <a:gd name="connsiteY4" fmla="*/ 1940830 h 4016752"/>
              <a:gd name="connsiteX5" fmla="*/ 6110598 w 7148957"/>
              <a:gd name="connsiteY5" fmla="*/ 3640420 h 4016752"/>
              <a:gd name="connsiteX6" fmla="*/ 7148957 w 7148957"/>
              <a:gd name="connsiteY6" fmla="*/ 3822668 h 4016752"/>
              <a:gd name="connsiteX0" fmla="*/ 0 w 7148957"/>
              <a:gd name="connsiteY0" fmla="*/ 4016750 h 4016750"/>
              <a:gd name="connsiteX1" fmla="*/ 1021280 w 7148957"/>
              <a:gd name="connsiteY1" fmla="*/ 1471245 h 4016750"/>
              <a:gd name="connsiteX2" fmla="*/ 2286722 w 7148957"/>
              <a:gd name="connsiteY2" fmla="*/ 767858 h 4016750"/>
              <a:gd name="connsiteX3" fmla="*/ 3317248 w 7148957"/>
              <a:gd name="connsiteY3" fmla="*/ 34461 h 4016750"/>
              <a:gd name="connsiteX4" fmla="*/ 4926022 w 7148957"/>
              <a:gd name="connsiteY4" fmla="*/ 1940828 h 4016750"/>
              <a:gd name="connsiteX5" fmla="*/ 6110598 w 7148957"/>
              <a:gd name="connsiteY5" fmla="*/ 3640418 h 4016750"/>
              <a:gd name="connsiteX6" fmla="*/ 7148957 w 7148957"/>
              <a:gd name="connsiteY6" fmla="*/ 3822666 h 4016750"/>
              <a:gd name="connsiteX0" fmla="*/ 0 w 7148957"/>
              <a:gd name="connsiteY0" fmla="*/ 4018383 h 4018383"/>
              <a:gd name="connsiteX1" fmla="*/ 1021280 w 7148957"/>
              <a:gd name="connsiteY1" fmla="*/ 1472878 h 4018383"/>
              <a:gd name="connsiteX2" fmla="*/ 2286722 w 7148957"/>
              <a:gd name="connsiteY2" fmla="*/ 769491 h 4018383"/>
              <a:gd name="connsiteX3" fmla="*/ 3317248 w 7148957"/>
              <a:gd name="connsiteY3" fmla="*/ 36094 h 4018383"/>
              <a:gd name="connsiteX4" fmla="*/ 4695983 w 7148957"/>
              <a:gd name="connsiteY4" fmla="*/ 1977026 h 4018383"/>
              <a:gd name="connsiteX5" fmla="*/ 6110598 w 7148957"/>
              <a:gd name="connsiteY5" fmla="*/ 3642051 h 4018383"/>
              <a:gd name="connsiteX6" fmla="*/ 7148957 w 7148957"/>
              <a:gd name="connsiteY6" fmla="*/ 3824299 h 4018383"/>
              <a:gd name="connsiteX0" fmla="*/ 0 w 7148957"/>
              <a:gd name="connsiteY0" fmla="*/ 3995353 h 3995353"/>
              <a:gd name="connsiteX1" fmla="*/ 1021280 w 7148957"/>
              <a:gd name="connsiteY1" fmla="*/ 1449848 h 3995353"/>
              <a:gd name="connsiteX2" fmla="*/ 2286722 w 7148957"/>
              <a:gd name="connsiteY2" fmla="*/ 746461 h 3995353"/>
              <a:gd name="connsiteX3" fmla="*/ 3317248 w 7148957"/>
              <a:gd name="connsiteY3" fmla="*/ 13064 h 3995353"/>
              <a:gd name="connsiteX4" fmla="*/ 4250281 w 7148957"/>
              <a:gd name="connsiteY4" fmla="*/ 1400970 h 3995353"/>
              <a:gd name="connsiteX5" fmla="*/ 6110598 w 7148957"/>
              <a:gd name="connsiteY5" fmla="*/ 3619021 h 3995353"/>
              <a:gd name="connsiteX6" fmla="*/ 7148957 w 7148957"/>
              <a:gd name="connsiteY6" fmla="*/ 3801269 h 3995353"/>
              <a:gd name="connsiteX0" fmla="*/ 0 w 7148957"/>
              <a:gd name="connsiteY0" fmla="*/ 3995353 h 3995353"/>
              <a:gd name="connsiteX1" fmla="*/ 1021280 w 7148957"/>
              <a:gd name="connsiteY1" fmla="*/ 1449848 h 3995353"/>
              <a:gd name="connsiteX2" fmla="*/ 2286722 w 7148957"/>
              <a:gd name="connsiteY2" fmla="*/ 746461 h 3995353"/>
              <a:gd name="connsiteX3" fmla="*/ 3317248 w 7148957"/>
              <a:gd name="connsiteY3" fmla="*/ 13064 h 3995353"/>
              <a:gd name="connsiteX4" fmla="*/ 4250281 w 7148957"/>
              <a:gd name="connsiteY4" fmla="*/ 1400970 h 3995353"/>
              <a:gd name="connsiteX5" fmla="*/ 5406101 w 7148957"/>
              <a:gd name="connsiteY5" fmla="*/ 2962303 h 3995353"/>
              <a:gd name="connsiteX6" fmla="*/ 7148957 w 7148957"/>
              <a:gd name="connsiteY6" fmla="*/ 3801269 h 3995353"/>
              <a:gd name="connsiteX0" fmla="*/ 0 w 7148957"/>
              <a:gd name="connsiteY0" fmla="*/ 3996076 h 3996076"/>
              <a:gd name="connsiteX1" fmla="*/ 877506 w 7148957"/>
              <a:gd name="connsiteY1" fmla="*/ 1675237 h 3996076"/>
              <a:gd name="connsiteX2" fmla="*/ 2286722 w 7148957"/>
              <a:gd name="connsiteY2" fmla="*/ 747184 h 3996076"/>
              <a:gd name="connsiteX3" fmla="*/ 3317248 w 7148957"/>
              <a:gd name="connsiteY3" fmla="*/ 13787 h 3996076"/>
              <a:gd name="connsiteX4" fmla="*/ 4250281 w 7148957"/>
              <a:gd name="connsiteY4" fmla="*/ 1401693 h 3996076"/>
              <a:gd name="connsiteX5" fmla="*/ 5406101 w 7148957"/>
              <a:gd name="connsiteY5" fmla="*/ 2963026 h 3996076"/>
              <a:gd name="connsiteX6" fmla="*/ 7148957 w 7148957"/>
              <a:gd name="connsiteY6" fmla="*/ 3801992 h 3996076"/>
              <a:gd name="connsiteX0" fmla="*/ 0 w 7148957"/>
              <a:gd name="connsiteY0" fmla="*/ 3995568 h 3995568"/>
              <a:gd name="connsiteX1" fmla="*/ 877506 w 7148957"/>
              <a:gd name="connsiteY1" fmla="*/ 1519191 h 3995568"/>
              <a:gd name="connsiteX2" fmla="*/ 2286722 w 7148957"/>
              <a:gd name="connsiteY2" fmla="*/ 746676 h 3995568"/>
              <a:gd name="connsiteX3" fmla="*/ 3317248 w 7148957"/>
              <a:gd name="connsiteY3" fmla="*/ 13279 h 3995568"/>
              <a:gd name="connsiteX4" fmla="*/ 4250281 w 7148957"/>
              <a:gd name="connsiteY4" fmla="*/ 1401185 h 3995568"/>
              <a:gd name="connsiteX5" fmla="*/ 5406101 w 7148957"/>
              <a:gd name="connsiteY5" fmla="*/ 2962518 h 3995568"/>
              <a:gd name="connsiteX6" fmla="*/ 7148957 w 7148957"/>
              <a:gd name="connsiteY6" fmla="*/ 3801484 h 3995568"/>
              <a:gd name="connsiteX0" fmla="*/ 0 w 7148957"/>
              <a:gd name="connsiteY0" fmla="*/ 4002250 h 4002250"/>
              <a:gd name="connsiteX1" fmla="*/ 877506 w 7148957"/>
              <a:gd name="connsiteY1" fmla="*/ 1525873 h 4002250"/>
              <a:gd name="connsiteX2" fmla="*/ 2588650 w 7148957"/>
              <a:gd name="connsiteY2" fmla="*/ 649665 h 4002250"/>
              <a:gd name="connsiteX3" fmla="*/ 3317248 w 7148957"/>
              <a:gd name="connsiteY3" fmla="*/ 19961 h 4002250"/>
              <a:gd name="connsiteX4" fmla="*/ 4250281 w 7148957"/>
              <a:gd name="connsiteY4" fmla="*/ 1407867 h 4002250"/>
              <a:gd name="connsiteX5" fmla="*/ 5406101 w 7148957"/>
              <a:gd name="connsiteY5" fmla="*/ 2969200 h 4002250"/>
              <a:gd name="connsiteX6" fmla="*/ 7148957 w 7148957"/>
              <a:gd name="connsiteY6" fmla="*/ 3808166 h 4002250"/>
              <a:gd name="connsiteX0" fmla="*/ 0 w 7148957"/>
              <a:gd name="connsiteY0" fmla="*/ 4001138 h 4001138"/>
              <a:gd name="connsiteX1" fmla="*/ 935015 w 7148957"/>
              <a:gd name="connsiteY1" fmla="*/ 1300095 h 4001138"/>
              <a:gd name="connsiteX2" fmla="*/ 2588650 w 7148957"/>
              <a:gd name="connsiteY2" fmla="*/ 648553 h 4001138"/>
              <a:gd name="connsiteX3" fmla="*/ 3317248 w 7148957"/>
              <a:gd name="connsiteY3" fmla="*/ 18849 h 4001138"/>
              <a:gd name="connsiteX4" fmla="*/ 4250281 w 7148957"/>
              <a:gd name="connsiteY4" fmla="*/ 1406755 h 4001138"/>
              <a:gd name="connsiteX5" fmla="*/ 5406101 w 7148957"/>
              <a:gd name="connsiteY5" fmla="*/ 2968088 h 4001138"/>
              <a:gd name="connsiteX6" fmla="*/ 7148957 w 7148957"/>
              <a:gd name="connsiteY6" fmla="*/ 3807054 h 4001138"/>
              <a:gd name="connsiteX0" fmla="*/ 0 w 7148957"/>
              <a:gd name="connsiteY0" fmla="*/ 4001636 h 4001636"/>
              <a:gd name="connsiteX1" fmla="*/ 877506 w 7148957"/>
              <a:gd name="connsiteY1" fmla="*/ 1404286 h 4001636"/>
              <a:gd name="connsiteX2" fmla="*/ 2588650 w 7148957"/>
              <a:gd name="connsiteY2" fmla="*/ 649051 h 4001636"/>
              <a:gd name="connsiteX3" fmla="*/ 3317248 w 7148957"/>
              <a:gd name="connsiteY3" fmla="*/ 19347 h 4001636"/>
              <a:gd name="connsiteX4" fmla="*/ 4250281 w 7148957"/>
              <a:gd name="connsiteY4" fmla="*/ 1407253 h 4001636"/>
              <a:gd name="connsiteX5" fmla="*/ 5406101 w 7148957"/>
              <a:gd name="connsiteY5" fmla="*/ 2968586 h 4001636"/>
              <a:gd name="connsiteX6" fmla="*/ 7148957 w 7148957"/>
              <a:gd name="connsiteY6" fmla="*/ 3807552 h 4001636"/>
              <a:gd name="connsiteX0" fmla="*/ 0 w 7148957"/>
              <a:gd name="connsiteY0" fmla="*/ 3999594 h 3999594"/>
              <a:gd name="connsiteX1" fmla="*/ 877506 w 7148957"/>
              <a:gd name="connsiteY1" fmla="*/ 1402244 h 3999594"/>
              <a:gd name="connsiteX2" fmla="*/ 1537189 w 7148957"/>
              <a:gd name="connsiteY2" fmla="*/ 941340 h 3999594"/>
              <a:gd name="connsiteX3" fmla="*/ 2588650 w 7148957"/>
              <a:gd name="connsiteY3" fmla="*/ 647009 h 3999594"/>
              <a:gd name="connsiteX4" fmla="*/ 3317248 w 7148957"/>
              <a:gd name="connsiteY4" fmla="*/ 17305 h 3999594"/>
              <a:gd name="connsiteX5" fmla="*/ 4250281 w 7148957"/>
              <a:gd name="connsiteY5" fmla="*/ 1405211 h 3999594"/>
              <a:gd name="connsiteX6" fmla="*/ 5406101 w 7148957"/>
              <a:gd name="connsiteY6" fmla="*/ 2966544 h 3999594"/>
              <a:gd name="connsiteX7" fmla="*/ 7148957 w 7148957"/>
              <a:gd name="connsiteY7" fmla="*/ 3805510 h 3999594"/>
              <a:gd name="connsiteX0" fmla="*/ 0 w 7148957"/>
              <a:gd name="connsiteY0" fmla="*/ 3999124 h 3999124"/>
              <a:gd name="connsiteX1" fmla="*/ 877506 w 7148957"/>
              <a:gd name="connsiteY1" fmla="*/ 1401774 h 3999124"/>
              <a:gd name="connsiteX2" fmla="*/ 1695342 w 7148957"/>
              <a:gd name="connsiteY2" fmla="*/ 819896 h 3999124"/>
              <a:gd name="connsiteX3" fmla="*/ 2588650 w 7148957"/>
              <a:gd name="connsiteY3" fmla="*/ 646539 h 3999124"/>
              <a:gd name="connsiteX4" fmla="*/ 3317248 w 7148957"/>
              <a:gd name="connsiteY4" fmla="*/ 16835 h 3999124"/>
              <a:gd name="connsiteX5" fmla="*/ 4250281 w 7148957"/>
              <a:gd name="connsiteY5" fmla="*/ 1404741 h 3999124"/>
              <a:gd name="connsiteX6" fmla="*/ 5406101 w 7148957"/>
              <a:gd name="connsiteY6" fmla="*/ 2966074 h 3999124"/>
              <a:gd name="connsiteX7" fmla="*/ 7148957 w 7148957"/>
              <a:gd name="connsiteY7" fmla="*/ 3805040 h 3999124"/>
              <a:gd name="connsiteX0" fmla="*/ 0 w 7148957"/>
              <a:gd name="connsiteY0" fmla="*/ 3999122 h 3999122"/>
              <a:gd name="connsiteX1" fmla="*/ 920638 w 7148957"/>
              <a:gd name="connsiteY1" fmla="*/ 1505464 h 3999122"/>
              <a:gd name="connsiteX2" fmla="*/ 1695342 w 7148957"/>
              <a:gd name="connsiteY2" fmla="*/ 819894 h 3999122"/>
              <a:gd name="connsiteX3" fmla="*/ 2588650 w 7148957"/>
              <a:gd name="connsiteY3" fmla="*/ 646537 h 3999122"/>
              <a:gd name="connsiteX4" fmla="*/ 3317248 w 7148957"/>
              <a:gd name="connsiteY4" fmla="*/ 16833 h 3999122"/>
              <a:gd name="connsiteX5" fmla="*/ 4250281 w 7148957"/>
              <a:gd name="connsiteY5" fmla="*/ 1404739 h 3999122"/>
              <a:gd name="connsiteX6" fmla="*/ 5406101 w 7148957"/>
              <a:gd name="connsiteY6" fmla="*/ 2966072 h 3999122"/>
              <a:gd name="connsiteX7" fmla="*/ 7148957 w 7148957"/>
              <a:gd name="connsiteY7" fmla="*/ 3805038 h 3999122"/>
              <a:gd name="connsiteX0" fmla="*/ 0 w 7148957"/>
              <a:gd name="connsiteY0" fmla="*/ 3999122 h 3999122"/>
              <a:gd name="connsiteX1" fmla="*/ 516385 w 7148957"/>
              <a:gd name="connsiteY1" fmla="*/ 2288868 h 3999122"/>
              <a:gd name="connsiteX2" fmla="*/ 920638 w 7148957"/>
              <a:gd name="connsiteY2" fmla="*/ 1505464 h 3999122"/>
              <a:gd name="connsiteX3" fmla="*/ 1695342 w 7148957"/>
              <a:gd name="connsiteY3" fmla="*/ 819894 h 3999122"/>
              <a:gd name="connsiteX4" fmla="*/ 2588650 w 7148957"/>
              <a:gd name="connsiteY4" fmla="*/ 646537 h 3999122"/>
              <a:gd name="connsiteX5" fmla="*/ 3317248 w 7148957"/>
              <a:gd name="connsiteY5" fmla="*/ 16833 h 3999122"/>
              <a:gd name="connsiteX6" fmla="*/ 4250281 w 7148957"/>
              <a:gd name="connsiteY6" fmla="*/ 1404739 h 3999122"/>
              <a:gd name="connsiteX7" fmla="*/ 5406101 w 7148957"/>
              <a:gd name="connsiteY7" fmla="*/ 2966072 h 3999122"/>
              <a:gd name="connsiteX8" fmla="*/ 7148957 w 7148957"/>
              <a:gd name="connsiteY8" fmla="*/ 3805038 h 3999122"/>
              <a:gd name="connsiteX0" fmla="*/ 0 w 7148957"/>
              <a:gd name="connsiteY0" fmla="*/ 3999319 h 3999319"/>
              <a:gd name="connsiteX1" fmla="*/ 516385 w 7148957"/>
              <a:gd name="connsiteY1" fmla="*/ 2289065 h 3999319"/>
              <a:gd name="connsiteX2" fmla="*/ 920638 w 7148957"/>
              <a:gd name="connsiteY2" fmla="*/ 1505661 h 3999319"/>
              <a:gd name="connsiteX3" fmla="*/ 1652210 w 7148957"/>
              <a:gd name="connsiteY3" fmla="*/ 871937 h 3999319"/>
              <a:gd name="connsiteX4" fmla="*/ 2588650 w 7148957"/>
              <a:gd name="connsiteY4" fmla="*/ 646734 h 3999319"/>
              <a:gd name="connsiteX5" fmla="*/ 3317248 w 7148957"/>
              <a:gd name="connsiteY5" fmla="*/ 17030 h 3999319"/>
              <a:gd name="connsiteX6" fmla="*/ 4250281 w 7148957"/>
              <a:gd name="connsiteY6" fmla="*/ 1404936 h 3999319"/>
              <a:gd name="connsiteX7" fmla="*/ 5406101 w 7148957"/>
              <a:gd name="connsiteY7" fmla="*/ 2966269 h 3999319"/>
              <a:gd name="connsiteX8" fmla="*/ 7148957 w 7148957"/>
              <a:gd name="connsiteY8" fmla="*/ 3805235 h 3999319"/>
              <a:gd name="connsiteX0" fmla="*/ 0 w 7148957"/>
              <a:gd name="connsiteY0" fmla="*/ 4011589 h 4011589"/>
              <a:gd name="connsiteX1" fmla="*/ 516385 w 7148957"/>
              <a:gd name="connsiteY1" fmla="*/ 2301335 h 4011589"/>
              <a:gd name="connsiteX2" fmla="*/ 920638 w 7148957"/>
              <a:gd name="connsiteY2" fmla="*/ 1517931 h 4011589"/>
              <a:gd name="connsiteX3" fmla="*/ 1652210 w 7148957"/>
              <a:gd name="connsiteY3" fmla="*/ 884207 h 4011589"/>
              <a:gd name="connsiteX4" fmla="*/ 2746803 w 7148957"/>
              <a:gd name="connsiteY4" fmla="*/ 503465 h 4011589"/>
              <a:gd name="connsiteX5" fmla="*/ 3317248 w 7148957"/>
              <a:gd name="connsiteY5" fmla="*/ 29300 h 4011589"/>
              <a:gd name="connsiteX6" fmla="*/ 4250281 w 7148957"/>
              <a:gd name="connsiteY6" fmla="*/ 1417206 h 4011589"/>
              <a:gd name="connsiteX7" fmla="*/ 5406101 w 7148957"/>
              <a:gd name="connsiteY7" fmla="*/ 2978539 h 4011589"/>
              <a:gd name="connsiteX8" fmla="*/ 7148957 w 7148957"/>
              <a:gd name="connsiteY8" fmla="*/ 3817505 h 4011589"/>
              <a:gd name="connsiteX0" fmla="*/ 0 w 7148957"/>
              <a:gd name="connsiteY0" fmla="*/ 4011857 h 4011857"/>
              <a:gd name="connsiteX1" fmla="*/ 516385 w 7148957"/>
              <a:gd name="connsiteY1" fmla="*/ 2301603 h 4011857"/>
              <a:gd name="connsiteX2" fmla="*/ 920638 w 7148957"/>
              <a:gd name="connsiteY2" fmla="*/ 1518199 h 4011857"/>
              <a:gd name="connsiteX3" fmla="*/ 1580322 w 7148957"/>
              <a:gd name="connsiteY3" fmla="*/ 919040 h 4011857"/>
              <a:gd name="connsiteX4" fmla="*/ 2746803 w 7148957"/>
              <a:gd name="connsiteY4" fmla="*/ 503733 h 4011857"/>
              <a:gd name="connsiteX5" fmla="*/ 3317248 w 7148957"/>
              <a:gd name="connsiteY5" fmla="*/ 29568 h 4011857"/>
              <a:gd name="connsiteX6" fmla="*/ 4250281 w 7148957"/>
              <a:gd name="connsiteY6" fmla="*/ 1417474 h 4011857"/>
              <a:gd name="connsiteX7" fmla="*/ 5406101 w 7148957"/>
              <a:gd name="connsiteY7" fmla="*/ 2978807 h 4011857"/>
              <a:gd name="connsiteX8" fmla="*/ 7148957 w 7148957"/>
              <a:gd name="connsiteY8" fmla="*/ 3817773 h 4011857"/>
              <a:gd name="connsiteX0" fmla="*/ 0 w 7148957"/>
              <a:gd name="connsiteY0" fmla="*/ 4002970 h 4002970"/>
              <a:gd name="connsiteX1" fmla="*/ 516385 w 7148957"/>
              <a:gd name="connsiteY1" fmla="*/ 2292716 h 4002970"/>
              <a:gd name="connsiteX2" fmla="*/ 920638 w 7148957"/>
              <a:gd name="connsiteY2" fmla="*/ 1509312 h 4002970"/>
              <a:gd name="connsiteX3" fmla="*/ 1580322 w 7148957"/>
              <a:gd name="connsiteY3" fmla="*/ 910153 h 4002970"/>
              <a:gd name="connsiteX4" fmla="*/ 2703671 w 7148957"/>
              <a:gd name="connsiteY4" fmla="*/ 598538 h 4002970"/>
              <a:gd name="connsiteX5" fmla="*/ 3317248 w 7148957"/>
              <a:gd name="connsiteY5" fmla="*/ 20681 h 4002970"/>
              <a:gd name="connsiteX6" fmla="*/ 4250281 w 7148957"/>
              <a:gd name="connsiteY6" fmla="*/ 1408587 h 4002970"/>
              <a:gd name="connsiteX7" fmla="*/ 5406101 w 7148957"/>
              <a:gd name="connsiteY7" fmla="*/ 2969920 h 4002970"/>
              <a:gd name="connsiteX8" fmla="*/ 7148957 w 7148957"/>
              <a:gd name="connsiteY8" fmla="*/ 3808886 h 4002970"/>
              <a:gd name="connsiteX0" fmla="*/ 0 w 7148957"/>
              <a:gd name="connsiteY0" fmla="*/ 4002715 h 4002715"/>
              <a:gd name="connsiteX1" fmla="*/ 516385 w 7148957"/>
              <a:gd name="connsiteY1" fmla="*/ 2292461 h 4002715"/>
              <a:gd name="connsiteX2" fmla="*/ 920638 w 7148957"/>
              <a:gd name="connsiteY2" fmla="*/ 1509057 h 4002715"/>
              <a:gd name="connsiteX3" fmla="*/ 1537189 w 7148957"/>
              <a:gd name="connsiteY3" fmla="*/ 858051 h 4002715"/>
              <a:gd name="connsiteX4" fmla="*/ 2703671 w 7148957"/>
              <a:gd name="connsiteY4" fmla="*/ 598283 h 4002715"/>
              <a:gd name="connsiteX5" fmla="*/ 3317248 w 7148957"/>
              <a:gd name="connsiteY5" fmla="*/ 20426 h 4002715"/>
              <a:gd name="connsiteX6" fmla="*/ 4250281 w 7148957"/>
              <a:gd name="connsiteY6" fmla="*/ 1408332 h 4002715"/>
              <a:gd name="connsiteX7" fmla="*/ 5406101 w 7148957"/>
              <a:gd name="connsiteY7" fmla="*/ 2969665 h 4002715"/>
              <a:gd name="connsiteX8" fmla="*/ 7148957 w 7148957"/>
              <a:gd name="connsiteY8" fmla="*/ 3808631 h 4002715"/>
              <a:gd name="connsiteX0" fmla="*/ 0 w 7148957"/>
              <a:gd name="connsiteY0" fmla="*/ 4003054 h 4003054"/>
              <a:gd name="connsiteX1" fmla="*/ 516385 w 7148957"/>
              <a:gd name="connsiteY1" fmla="*/ 2292800 h 4003054"/>
              <a:gd name="connsiteX2" fmla="*/ 920638 w 7148957"/>
              <a:gd name="connsiteY2" fmla="*/ 1509396 h 4003054"/>
              <a:gd name="connsiteX3" fmla="*/ 1565943 w 7148957"/>
              <a:gd name="connsiteY3" fmla="*/ 927518 h 4003054"/>
              <a:gd name="connsiteX4" fmla="*/ 2703671 w 7148957"/>
              <a:gd name="connsiteY4" fmla="*/ 598622 h 4003054"/>
              <a:gd name="connsiteX5" fmla="*/ 3317248 w 7148957"/>
              <a:gd name="connsiteY5" fmla="*/ 20765 h 4003054"/>
              <a:gd name="connsiteX6" fmla="*/ 4250281 w 7148957"/>
              <a:gd name="connsiteY6" fmla="*/ 1408671 h 4003054"/>
              <a:gd name="connsiteX7" fmla="*/ 5406101 w 7148957"/>
              <a:gd name="connsiteY7" fmla="*/ 2970004 h 4003054"/>
              <a:gd name="connsiteX8" fmla="*/ 7148957 w 7148957"/>
              <a:gd name="connsiteY8" fmla="*/ 3808970 h 4003054"/>
              <a:gd name="connsiteX0" fmla="*/ 0 w 7148957"/>
              <a:gd name="connsiteY0" fmla="*/ 4010302 h 4010302"/>
              <a:gd name="connsiteX1" fmla="*/ 516385 w 7148957"/>
              <a:gd name="connsiteY1" fmla="*/ 2300048 h 4010302"/>
              <a:gd name="connsiteX2" fmla="*/ 920638 w 7148957"/>
              <a:gd name="connsiteY2" fmla="*/ 1516644 h 4010302"/>
              <a:gd name="connsiteX3" fmla="*/ 1565943 w 7148957"/>
              <a:gd name="connsiteY3" fmla="*/ 934766 h 4010302"/>
              <a:gd name="connsiteX4" fmla="*/ 2789936 w 7148957"/>
              <a:gd name="connsiteY4" fmla="*/ 519459 h 4010302"/>
              <a:gd name="connsiteX5" fmla="*/ 3317248 w 7148957"/>
              <a:gd name="connsiteY5" fmla="*/ 28013 h 4010302"/>
              <a:gd name="connsiteX6" fmla="*/ 4250281 w 7148957"/>
              <a:gd name="connsiteY6" fmla="*/ 1415919 h 4010302"/>
              <a:gd name="connsiteX7" fmla="*/ 5406101 w 7148957"/>
              <a:gd name="connsiteY7" fmla="*/ 2977252 h 4010302"/>
              <a:gd name="connsiteX8" fmla="*/ 7148957 w 7148957"/>
              <a:gd name="connsiteY8" fmla="*/ 3816218 h 4010302"/>
              <a:gd name="connsiteX0" fmla="*/ 0 w 7148957"/>
              <a:gd name="connsiteY0" fmla="*/ 4011081 h 4011081"/>
              <a:gd name="connsiteX1" fmla="*/ 516385 w 7148957"/>
              <a:gd name="connsiteY1" fmla="*/ 2300827 h 4011081"/>
              <a:gd name="connsiteX2" fmla="*/ 920638 w 7148957"/>
              <a:gd name="connsiteY2" fmla="*/ 1517423 h 4011081"/>
              <a:gd name="connsiteX3" fmla="*/ 1537188 w 7148957"/>
              <a:gd name="connsiteY3" fmla="*/ 1039237 h 4011081"/>
              <a:gd name="connsiteX4" fmla="*/ 2789936 w 7148957"/>
              <a:gd name="connsiteY4" fmla="*/ 520238 h 4011081"/>
              <a:gd name="connsiteX5" fmla="*/ 3317248 w 7148957"/>
              <a:gd name="connsiteY5" fmla="*/ 28792 h 4011081"/>
              <a:gd name="connsiteX6" fmla="*/ 4250281 w 7148957"/>
              <a:gd name="connsiteY6" fmla="*/ 1416698 h 4011081"/>
              <a:gd name="connsiteX7" fmla="*/ 5406101 w 7148957"/>
              <a:gd name="connsiteY7" fmla="*/ 2978031 h 4011081"/>
              <a:gd name="connsiteX8" fmla="*/ 7148957 w 7148957"/>
              <a:gd name="connsiteY8" fmla="*/ 3816997 h 4011081"/>
              <a:gd name="connsiteX0" fmla="*/ 0 w 7148957"/>
              <a:gd name="connsiteY0" fmla="*/ 4025597 h 4025597"/>
              <a:gd name="connsiteX1" fmla="*/ 516385 w 7148957"/>
              <a:gd name="connsiteY1" fmla="*/ 2315343 h 4025597"/>
              <a:gd name="connsiteX2" fmla="*/ 920638 w 7148957"/>
              <a:gd name="connsiteY2" fmla="*/ 1531939 h 4025597"/>
              <a:gd name="connsiteX3" fmla="*/ 1537188 w 7148957"/>
              <a:gd name="connsiteY3" fmla="*/ 1053753 h 4025597"/>
              <a:gd name="connsiteX4" fmla="*/ 2718048 w 7148957"/>
              <a:gd name="connsiteY4" fmla="*/ 413781 h 4025597"/>
              <a:gd name="connsiteX5" fmla="*/ 3317248 w 7148957"/>
              <a:gd name="connsiteY5" fmla="*/ 43308 h 4025597"/>
              <a:gd name="connsiteX6" fmla="*/ 4250281 w 7148957"/>
              <a:gd name="connsiteY6" fmla="*/ 1431214 h 4025597"/>
              <a:gd name="connsiteX7" fmla="*/ 5406101 w 7148957"/>
              <a:gd name="connsiteY7" fmla="*/ 2992547 h 4025597"/>
              <a:gd name="connsiteX8" fmla="*/ 7148957 w 7148957"/>
              <a:gd name="connsiteY8" fmla="*/ 3831513 h 4025597"/>
              <a:gd name="connsiteX0" fmla="*/ 0 w 7148957"/>
              <a:gd name="connsiteY0" fmla="*/ 3962006 h 3962006"/>
              <a:gd name="connsiteX1" fmla="*/ 516385 w 7148957"/>
              <a:gd name="connsiteY1" fmla="*/ 2251752 h 3962006"/>
              <a:gd name="connsiteX2" fmla="*/ 920638 w 7148957"/>
              <a:gd name="connsiteY2" fmla="*/ 1468348 h 3962006"/>
              <a:gd name="connsiteX3" fmla="*/ 1537188 w 7148957"/>
              <a:gd name="connsiteY3" fmla="*/ 990162 h 3962006"/>
              <a:gd name="connsiteX4" fmla="*/ 2718048 w 7148957"/>
              <a:gd name="connsiteY4" fmla="*/ 350190 h 3962006"/>
              <a:gd name="connsiteX5" fmla="*/ 3374757 w 7148957"/>
              <a:gd name="connsiteY5" fmla="*/ 48844 h 3962006"/>
              <a:gd name="connsiteX6" fmla="*/ 4250281 w 7148957"/>
              <a:gd name="connsiteY6" fmla="*/ 1367623 h 3962006"/>
              <a:gd name="connsiteX7" fmla="*/ 5406101 w 7148957"/>
              <a:gd name="connsiteY7" fmla="*/ 2928956 h 3962006"/>
              <a:gd name="connsiteX8" fmla="*/ 7148957 w 7148957"/>
              <a:gd name="connsiteY8" fmla="*/ 3767922 h 3962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8957" h="3962006">
                <a:moveTo>
                  <a:pt x="0" y="3962006"/>
                </a:moveTo>
                <a:cubicBezTo>
                  <a:pt x="150763" y="3555989"/>
                  <a:pt x="362945" y="2667362"/>
                  <a:pt x="516385" y="2251752"/>
                </a:cubicBezTo>
                <a:cubicBezTo>
                  <a:pt x="669825" y="1836142"/>
                  <a:pt x="750504" y="1678613"/>
                  <a:pt x="920638" y="1468348"/>
                </a:cubicBezTo>
                <a:cubicBezTo>
                  <a:pt x="1090772" y="1258083"/>
                  <a:pt x="1251997" y="1116034"/>
                  <a:pt x="1537188" y="990162"/>
                </a:cubicBezTo>
                <a:cubicBezTo>
                  <a:pt x="1822379" y="864290"/>
                  <a:pt x="2411787" y="507076"/>
                  <a:pt x="2718048" y="350190"/>
                </a:cubicBezTo>
                <a:cubicBezTo>
                  <a:pt x="3024309" y="193304"/>
                  <a:pt x="3119385" y="-120728"/>
                  <a:pt x="3374757" y="48844"/>
                </a:cubicBezTo>
                <a:cubicBezTo>
                  <a:pt x="3630129" y="218416"/>
                  <a:pt x="3911724" y="887604"/>
                  <a:pt x="4250281" y="1367623"/>
                </a:cubicBezTo>
                <a:cubicBezTo>
                  <a:pt x="4588838" y="1847642"/>
                  <a:pt x="5035612" y="2615316"/>
                  <a:pt x="5406101" y="2928956"/>
                </a:cubicBezTo>
                <a:cubicBezTo>
                  <a:pt x="5776590" y="3242596"/>
                  <a:pt x="6813232" y="3707173"/>
                  <a:pt x="7148957" y="3767922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0" name="직선 연결선 59"/>
          <p:cNvCxnSpPr/>
          <p:nvPr/>
        </p:nvCxnSpPr>
        <p:spPr>
          <a:xfrm>
            <a:off x="7179089" y="2905780"/>
            <a:ext cx="36004" cy="266429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>
            <a:off x="5033392" y="2905780"/>
            <a:ext cx="21461" cy="266429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>
            <a:off x="6098969" y="2905780"/>
            <a:ext cx="18002" cy="266429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854184" y="5608985"/>
            <a:ext cx="5607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202</a:t>
            </a:r>
            <a:endParaRPr lang="ko-KR" altLang="en-US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934304" y="5608985"/>
            <a:ext cx="5607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404</a:t>
            </a:r>
            <a:endParaRPr lang="ko-KR" altLang="en-US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035627" y="5608985"/>
            <a:ext cx="5607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606</a:t>
            </a:r>
            <a:endParaRPr lang="ko-KR" altLang="en-US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779913" y="2852936"/>
            <a:ext cx="1512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상대빈곤 축소</a:t>
            </a:r>
            <a:endParaRPr lang="ko-KR" altLang="en-US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58" name="자유형 57"/>
          <p:cNvSpPr/>
          <p:nvPr/>
        </p:nvSpPr>
        <p:spPr>
          <a:xfrm>
            <a:off x="3472198" y="3095443"/>
            <a:ext cx="5215654" cy="2474632"/>
          </a:xfrm>
          <a:custGeom>
            <a:avLst/>
            <a:gdLst>
              <a:gd name="connsiteX0" fmla="*/ 0 w 6637565"/>
              <a:gd name="connsiteY0" fmla="*/ 3971357 h 3971357"/>
              <a:gd name="connsiteX1" fmla="*/ 1673679 w 6637565"/>
              <a:gd name="connsiteY1" fmla="*/ 11679 h 3971357"/>
              <a:gd name="connsiteX2" fmla="*/ 4604658 w 6637565"/>
              <a:gd name="connsiteY2" fmla="*/ 2795700 h 3971357"/>
              <a:gd name="connsiteX3" fmla="*/ 6637565 w 6637565"/>
              <a:gd name="connsiteY3" fmla="*/ 3938700 h 3971357"/>
              <a:gd name="connsiteX0" fmla="*/ 0 w 6637565"/>
              <a:gd name="connsiteY0" fmla="*/ 4002383 h 4002383"/>
              <a:gd name="connsiteX1" fmla="*/ 2588079 w 6637565"/>
              <a:gd name="connsiteY1" fmla="*/ 11533 h 4002383"/>
              <a:gd name="connsiteX2" fmla="*/ 4604658 w 6637565"/>
              <a:gd name="connsiteY2" fmla="*/ 2826726 h 4002383"/>
              <a:gd name="connsiteX3" fmla="*/ 6637565 w 6637565"/>
              <a:gd name="connsiteY3" fmla="*/ 3969726 h 4002383"/>
              <a:gd name="connsiteX0" fmla="*/ 0 w 6637565"/>
              <a:gd name="connsiteY0" fmla="*/ 4003112 h 4003112"/>
              <a:gd name="connsiteX1" fmla="*/ 2588079 w 6637565"/>
              <a:gd name="connsiteY1" fmla="*/ 12262 h 4003112"/>
              <a:gd name="connsiteX2" fmla="*/ 5581404 w 6637565"/>
              <a:gd name="connsiteY2" fmla="*/ 2796282 h 4003112"/>
              <a:gd name="connsiteX3" fmla="*/ 6637565 w 6637565"/>
              <a:gd name="connsiteY3" fmla="*/ 3970455 h 4003112"/>
              <a:gd name="connsiteX0" fmla="*/ 0 w 6637565"/>
              <a:gd name="connsiteY0" fmla="*/ 4011498 h 4011498"/>
              <a:gd name="connsiteX1" fmla="*/ 925534 w 6637565"/>
              <a:gd name="connsiteY1" fmla="*/ 1663895 h 4011498"/>
              <a:gd name="connsiteX2" fmla="*/ 2588079 w 6637565"/>
              <a:gd name="connsiteY2" fmla="*/ 20648 h 4011498"/>
              <a:gd name="connsiteX3" fmla="*/ 5581404 w 6637565"/>
              <a:gd name="connsiteY3" fmla="*/ 2804668 h 4011498"/>
              <a:gd name="connsiteX4" fmla="*/ 6637565 w 6637565"/>
              <a:gd name="connsiteY4" fmla="*/ 3978841 h 4011498"/>
              <a:gd name="connsiteX0" fmla="*/ 0 w 6637565"/>
              <a:gd name="connsiteY0" fmla="*/ 4009609 h 4009609"/>
              <a:gd name="connsiteX1" fmla="*/ 1434688 w 6637565"/>
              <a:gd name="connsiteY1" fmla="*/ 1703570 h 4009609"/>
              <a:gd name="connsiteX2" fmla="*/ 2588079 w 6637565"/>
              <a:gd name="connsiteY2" fmla="*/ 18759 h 4009609"/>
              <a:gd name="connsiteX3" fmla="*/ 5581404 w 6637565"/>
              <a:gd name="connsiteY3" fmla="*/ 2802779 h 4009609"/>
              <a:gd name="connsiteX4" fmla="*/ 6637565 w 6637565"/>
              <a:gd name="connsiteY4" fmla="*/ 3976952 h 4009609"/>
              <a:gd name="connsiteX0" fmla="*/ 0 w 6637565"/>
              <a:gd name="connsiteY0" fmla="*/ 4009609 h 4009609"/>
              <a:gd name="connsiteX1" fmla="*/ 1434688 w 6637565"/>
              <a:gd name="connsiteY1" fmla="*/ 1703570 h 4009609"/>
              <a:gd name="connsiteX2" fmla="*/ 2827070 w 6637565"/>
              <a:gd name="connsiteY2" fmla="*/ 18759 h 4009609"/>
              <a:gd name="connsiteX3" fmla="*/ 5581404 w 6637565"/>
              <a:gd name="connsiteY3" fmla="*/ 2802779 h 4009609"/>
              <a:gd name="connsiteX4" fmla="*/ 6637565 w 6637565"/>
              <a:gd name="connsiteY4" fmla="*/ 3976952 h 4009609"/>
              <a:gd name="connsiteX0" fmla="*/ 0 w 6637565"/>
              <a:gd name="connsiteY0" fmla="*/ 4005570 h 4005570"/>
              <a:gd name="connsiteX1" fmla="*/ 1133352 w 6637565"/>
              <a:gd name="connsiteY1" fmla="*/ 1387804 h 4005570"/>
              <a:gd name="connsiteX2" fmla="*/ 1434688 w 6637565"/>
              <a:gd name="connsiteY2" fmla="*/ 1699531 h 4005570"/>
              <a:gd name="connsiteX3" fmla="*/ 2827070 w 6637565"/>
              <a:gd name="connsiteY3" fmla="*/ 14720 h 4005570"/>
              <a:gd name="connsiteX4" fmla="*/ 5581404 w 6637565"/>
              <a:gd name="connsiteY4" fmla="*/ 2798740 h 4005570"/>
              <a:gd name="connsiteX5" fmla="*/ 6637565 w 6637565"/>
              <a:gd name="connsiteY5" fmla="*/ 3972913 h 4005570"/>
              <a:gd name="connsiteX0" fmla="*/ 0 w 6637565"/>
              <a:gd name="connsiteY0" fmla="*/ 4055403 h 4055403"/>
              <a:gd name="connsiteX1" fmla="*/ 1133352 w 6637565"/>
              <a:gd name="connsiteY1" fmla="*/ 1437637 h 4055403"/>
              <a:gd name="connsiteX2" fmla="*/ 1528206 w 6637565"/>
              <a:gd name="connsiteY2" fmla="*/ 959655 h 4055403"/>
              <a:gd name="connsiteX3" fmla="*/ 2827070 w 6637565"/>
              <a:gd name="connsiteY3" fmla="*/ 64553 h 4055403"/>
              <a:gd name="connsiteX4" fmla="*/ 5581404 w 6637565"/>
              <a:gd name="connsiteY4" fmla="*/ 2848573 h 4055403"/>
              <a:gd name="connsiteX5" fmla="*/ 6637565 w 6637565"/>
              <a:gd name="connsiteY5" fmla="*/ 4022746 h 4055403"/>
              <a:gd name="connsiteX0" fmla="*/ 0 w 6637565"/>
              <a:gd name="connsiteY0" fmla="*/ 4055403 h 4055403"/>
              <a:gd name="connsiteX1" fmla="*/ 1039834 w 6637565"/>
              <a:gd name="connsiteY1" fmla="*/ 1354509 h 4055403"/>
              <a:gd name="connsiteX2" fmla="*/ 1528206 w 6637565"/>
              <a:gd name="connsiteY2" fmla="*/ 959655 h 4055403"/>
              <a:gd name="connsiteX3" fmla="*/ 2827070 w 6637565"/>
              <a:gd name="connsiteY3" fmla="*/ 64553 h 4055403"/>
              <a:gd name="connsiteX4" fmla="*/ 5581404 w 6637565"/>
              <a:gd name="connsiteY4" fmla="*/ 2848573 h 4055403"/>
              <a:gd name="connsiteX5" fmla="*/ 6637565 w 6637565"/>
              <a:gd name="connsiteY5" fmla="*/ 4022746 h 4055403"/>
              <a:gd name="connsiteX0" fmla="*/ 0 w 6637565"/>
              <a:gd name="connsiteY0" fmla="*/ 4116420 h 4116420"/>
              <a:gd name="connsiteX1" fmla="*/ 1039834 w 6637565"/>
              <a:gd name="connsiteY1" fmla="*/ 1415526 h 4116420"/>
              <a:gd name="connsiteX2" fmla="*/ 1860716 w 6637565"/>
              <a:gd name="connsiteY2" fmla="*/ 615426 h 4116420"/>
              <a:gd name="connsiteX3" fmla="*/ 2827070 w 6637565"/>
              <a:gd name="connsiteY3" fmla="*/ 125570 h 4116420"/>
              <a:gd name="connsiteX4" fmla="*/ 5581404 w 6637565"/>
              <a:gd name="connsiteY4" fmla="*/ 2909590 h 4116420"/>
              <a:gd name="connsiteX5" fmla="*/ 6637565 w 6637565"/>
              <a:gd name="connsiteY5" fmla="*/ 4083763 h 4116420"/>
              <a:gd name="connsiteX0" fmla="*/ 0 w 6637565"/>
              <a:gd name="connsiteY0" fmla="*/ 4116420 h 4116420"/>
              <a:gd name="connsiteX1" fmla="*/ 1039834 w 6637565"/>
              <a:gd name="connsiteY1" fmla="*/ 1415526 h 4116420"/>
              <a:gd name="connsiteX2" fmla="*/ 1985407 w 6637565"/>
              <a:gd name="connsiteY2" fmla="*/ 615426 h 4116420"/>
              <a:gd name="connsiteX3" fmla="*/ 2827070 w 6637565"/>
              <a:gd name="connsiteY3" fmla="*/ 125570 h 4116420"/>
              <a:gd name="connsiteX4" fmla="*/ 5581404 w 6637565"/>
              <a:gd name="connsiteY4" fmla="*/ 2909590 h 4116420"/>
              <a:gd name="connsiteX5" fmla="*/ 6637565 w 6637565"/>
              <a:gd name="connsiteY5" fmla="*/ 4083763 h 4116420"/>
              <a:gd name="connsiteX0" fmla="*/ 0 w 6637565"/>
              <a:gd name="connsiteY0" fmla="*/ 4098558 h 4098558"/>
              <a:gd name="connsiteX1" fmla="*/ 1039834 w 6637565"/>
              <a:gd name="connsiteY1" fmla="*/ 1397664 h 4098558"/>
              <a:gd name="connsiteX2" fmla="*/ 1985407 w 6637565"/>
              <a:gd name="connsiteY2" fmla="*/ 597564 h 4098558"/>
              <a:gd name="connsiteX3" fmla="*/ 3221924 w 6637565"/>
              <a:gd name="connsiteY3" fmla="*/ 128490 h 4098558"/>
              <a:gd name="connsiteX4" fmla="*/ 5581404 w 6637565"/>
              <a:gd name="connsiteY4" fmla="*/ 2891728 h 4098558"/>
              <a:gd name="connsiteX5" fmla="*/ 6637565 w 6637565"/>
              <a:gd name="connsiteY5" fmla="*/ 4065901 h 4098558"/>
              <a:gd name="connsiteX0" fmla="*/ 0 w 7136328"/>
              <a:gd name="connsiteY0" fmla="*/ 4098558 h 4098558"/>
              <a:gd name="connsiteX1" fmla="*/ 1039834 w 7136328"/>
              <a:gd name="connsiteY1" fmla="*/ 1397664 h 4098558"/>
              <a:gd name="connsiteX2" fmla="*/ 1985407 w 7136328"/>
              <a:gd name="connsiteY2" fmla="*/ 597564 h 4098558"/>
              <a:gd name="connsiteX3" fmla="*/ 3221924 w 7136328"/>
              <a:gd name="connsiteY3" fmla="*/ 128490 h 4098558"/>
              <a:gd name="connsiteX4" fmla="*/ 5581404 w 7136328"/>
              <a:gd name="connsiteY4" fmla="*/ 2891728 h 4098558"/>
              <a:gd name="connsiteX5" fmla="*/ 7136328 w 7136328"/>
              <a:gd name="connsiteY5" fmla="*/ 3951601 h 4098558"/>
              <a:gd name="connsiteX0" fmla="*/ 0 w 7136328"/>
              <a:gd name="connsiteY0" fmla="*/ 4132640 h 4132640"/>
              <a:gd name="connsiteX1" fmla="*/ 1039834 w 7136328"/>
              <a:gd name="connsiteY1" fmla="*/ 1431746 h 4132640"/>
              <a:gd name="connsiteX2" fmla="*/ 1985407 w 7136328"/>
              <a:gd name="connsiteY2" fmla="*/ 631646 h 4132640"/>
              <a:gd name="connsiteX3" fmla="*/ 3221924 w 7136328"/>
              <a:gd name="connsiteY3" fmla="*/ 162572 h 4132640"/>
              <a:gd name="connsiteX4" fmla="*/ 5508668 w 7136328"/>
              <a:gd name="connsiteY4" fmla="*/ 3414183 h 4132640"/>
              <a:gd name="connsiteX5" fmla="*/ 7136328 w 7136328"/>
              <a:gd name="connsiteY5" fmla="*/ 3985683 h 4132640"/>
              <a:gd name="connsiteX0" fmla="*/ 0 w 7136328"/>
              <a:gd name="connsiteY0" fmla="*/ 4132640 h 4132640"/>
              <a:gd name="connsiteX1" fmla="*/ 1039834 w 7136328"/>
              <a:gd name="connsiteY1" fmla="*/ 1431746 h 4132640"/>
              <a:gd name="connsiteX2" fmla="*/ 1985407 w 7136328"/>
              <a:gd name="connsiteY2" fmla="*/ 631646 h 4132640"/>
              <a:gd name="connsiteX3" fmla="*/ 3221924 w 7136328"/>
              <a:gd name="connsiteY3" fmla="*/ 162572 h 4132640"/>
              <a:gd name="connsiteX4" fmla="*/ 5508668 w 7136328"/>
              <a:gd name="connsiteY4" fmla="*/ 3414183 h 4132640"/>
              <a:gd name="connsiteX5" fmla="*/ 7136328 w 7136328"/>
              <a:gd name="connsiteY5" fmla="*/ 4027247 h 4132640"/>
              <a:gd name="connsiteX0" fmla="*/ 0 w 7136328"/>
              <a:gd name="connsiteY0" fmla="*/ 4134834 h 4134834"/>
              <a:gd name="connsiteX1" fmla="*/ 1039834 w 7136328"/>
              <a:gd name="connsiteY1" fmla="*/ 1433940 h 4134834"/>
              <a:gd name="connsiteX2" fmla="*/ 1985407 w 7136328"/>
              <a:gd name="connsiteY2" fmla="*/ 633840 h 4134834"/>
              <a:gd name="connsiteX3" fmla="*/ 3221924 w 7136328"/>
              <a:gd name="connsiteY3" fmla="*/ 164766 h 4134834"/>
              <a:gd name="connsiteX4" fmla="*/ 5622968 w 7136328"/>
              <a:gd name="connsiteY4" fmla="*/ 3447550 h 4134834"/>
              <a:gd name="connsiteX5" fmla="*/ 7136328 w 7136328"/>
              <a:gd name="connsiteY5" fmla="*/ 4029441 h 4134834"/>
              <a:gd name="connsiteX0" fmla="*/ 0 w 7136328"/>
              <a:gd name="connsiteY0" fmla="*/ 3999267 h 3999267"/>
              <a:gd name="connsiteX1" fmla="*/ 1039834 w 7136328"/>
              <a:gd name="connsiteY1" fmla="*/ 1298373 h 3999267"/>
              <a:gd name="connsiteX2" fmla="*/ 1985407 w 7136328"/>
              <a:gd name="connsiteY2" fmla="*/ 498273 h 3999267"/>
              <a:gd name="connsiteX3" fmla="*/ 3980460 w 7136328"/>
              <a:gd name="connsiteY3" fmla="*/ 195453 h 3999267"/>
              <a:gd name="connsiteX4" fmla="*/ 5622968 w 7136328"/>
              <a:gd name="connsiteY4" fmla="*/ 3311983 h 3999267"/>
              <a:gd name="connsiteX5" fmla="*/ 7136328 w 7136328"/>
              <a:gd name="connsiteY5" fmla="*/ 3893874 h 3999267"/>
              <a:gd name="connsiteX0" fmla="*/ 0 w 7136328"/>
              <a:gd name="connsiteY0" fmla="*/ 3923317 h 3923317"/>
              <a:gd name="connsiteX1" fmla="*/ 1039834 w 7136328"/>
              <a:gd name="connsiteY1" fmla="*/ 1222423 h 3923317"/>
              <a:gd name="connsiteX2" fmla="*/ 1985407 w 7136328"/>
              <a:gd name="connsiteY2" fmla="*/ 422323 h 3923317"/>
              <a:gd name="connsiteX3" fmla="*/ 3980460 w 7136328"/>
              <a:gd name="connsiteY3" fmla="*/ 119503 h 3923317"/>
              <a:gd name="connsiteX4" fmla="*/ 4957205 w 7136328"/>
              <a:gd name="connsiteY4" fmla="*/ 2199169 h 3923317"/>
              <a:gd name="connsiteX5" fmla="*/ 5622968 w 7136328"/>
              <a:gd name="connsiteY5" fmla="*/ 3236033 h 3923317"/>
              <a:gd name="connsiteX6" fmla="*/ 7136328 w 7136328"/>
              <a:gd name="connsiteY6" fmla="*/ 3817924 h 3923317"/>
              <a:gd name="connsiteX0" fmla="*/ 0 w 7136328"/>
              <a:gd name="connsiteY0" fmla="*/ 3921802 h 3921802"/>
              <a:gd name="connsiteX1" fmla="*/ 1039834 w 7136328"/>
              <a:gd name="connsiteY1" fmla="*/ 1220908 h 3921802"/>
              <a:gd name="connsiteX2" fmla="*/ 1985407 w 7136328"/>
              <a:gd name="connsiteY2" fmla="*/ 420808 h 3921802"/>
              <a:gd name="connsiteX3" fmla="*/ 3980460 w 7136328"/>
              <a:gd name="connsiteY3" fmla="*/ 117988 h 3921802"/>
              <a:gd name="connsiteX4" fmla="*/ 5154633 w 7136328"/>
              <a:gd name="connsiteY4" fmla="*/ 2176872 h 3921802"/>
              <a:gd name="connsiteX5" fmla="*/ 5622968 w 7136328"/>
              <a:gd name="connsiteY5" fmla="*/ 3234518 h 3921802"/>
              <a:gd name="connsiteX6" fmla="*/ 7136328 w 7136328"/>
              <a:gd name="connsiteY6" fmla="*/ 3816409 h 3921802"/>
              <a:gd name="connsiteX0" fmla="*/ 0 w 7136328"/>
              <a:gd name="connsiteY0" fmla="*/ 3921802 h 3921802"/>
              <a:gd name="connsiteX1" fmla="*/ 1039834 w 7136328"/>
              <a:gd name="connsiteY1" fmla="*/ 1220908 h 3921802"/>
              <a:gd name="connsiteX2" fmla="*/ 1985407 w 7136328"/>
              <a:gd name="connsiteY2" fmla="*/ 420808 h 3921802"/>
              <a:gd name="connsiteX3" fmla="*/ 3980460 w 7136328"/>
              <a:gd name="connsiteY3" fmla="*/ 117988 h 3921802"/>
              <a:gd name="connsiteX4" fmla="*/ 5154633 w 7136328"/>
              <a:gd name="connsiteY4" fmla="*/ 2176872 h 3921802"/>
              <a:gd name="connsiteX5" fmla="*/ 5986650 w 7136328"/>
              <a:gd name="connsiteY5" fmla="*/ 3494290 h 3921802"/>
              <a:gd name="connsiteX6" fmla="*/ 7136328 w 7136328"/>
              <a:gd name="connsiteY6" fmla="*/ 3816409 h 3921802"/>
              <a:gd name="connsiteX0" fmla="*/ 0 w 7240237"/>
              <a:gd name="connsiteY0" fmla="*/ 3921802 h 3921802"/>
              <a:gd name="connsiteX1" fmla="*/ 1039834 w 7240237"/>
              <a:gd name="connsiteY1" fmla="*/ 1220908 h 3921802"/>
              <a:gd name="connsiteX2" fmla="*/ 1985407 w 7240237"/>
              <a:gd name="connsiteY2" fmla="*/ 420808 h 3921802"/>
              <a:gd name="connsiteX3" fmla="*/ 3980460 w 7240237"/>
              <a:gd name="connsiteY3" fmla="*/ 117988 h 3921802"/>
              <a:gd name="connsiteX4" fmla="*/ 5154633 w 7240237"/>
              <a:gd name="connsiteY4" fmla="*/ 2176872 h 3921802"/>
              <a:gd name="connsiteX5" fmla="*/ 5986650 w 7240237"/>
              <a:gd name="connsiteY5" fmla="*/ 3494290 h 3921802"/>
              <a:gd name="connsiteX6" fmla="*/ 7240237 w 7240237"/>
              <a:gd name="connsiteY6" fmla="*/ 3213736 h 3921802"/>
              <a:gd name="connsiteX0" fmla="*/ 0 w 5986650"/>
              <a:gd name="connsiteY0" fmla="*/ 3921802 h 3921802"/>
              <a:gd name="connsiteX1" fmla="*/ 1039834 w 5986650"/>
              <a:gd name="connsiteY1" fmla="*/ 1220908 h 3921802"/>
              <a:gd name="connsiteX2" fmla="*/ 1985407 w 5986650"/>
              <a:gd name="connsiteY2" fmla="*/ 420808 h 3921802"/>
              <a:gd name="connsiteX3" fmla="*/ 3980460 w 5986650"/>
              <a:gd name="connsiteY3" fmla="*/ 117988 h 3921802"/>
              <a:gd name="connsiteX4" fmla="*/ 5154633 w 5986650"/>
              <a:gd name="connsiteY4" fmla="*/ 2176872 h 3921802"/>
              <a:gd name="connsiteX5" fmla="*/ 5986650 w 5986650"/>
              <a:gd name="connsiteY5" fmla="*/ 3494290 h 3921802"/>
              <a:gd name="connsiteX0" fmla="*/ 0 w 5986650"/>
              <a:gd name="connsiteY0" fmla="*/ 3857375 h 3857375"/>
              <a:gd name="connsiteX1" fmla="*/ 1039834 w 5986650"/>
              <a:gd name="connsiteY1" fmla="*/ 1156481 h 3857375"/>
              <a:gd name="connsiteX2" fmla="*/ 1985407 w 5986650"/>
              <a:gd name="connsiteY2" fmla="*/ 356381 h 3857375"/>
              <a:gd name="connsiteX3" fmla="*/ 3793423 w 5986650"/>
              <a:gd name="connsiteY3" fmla="*/ 136688 h 3857375"/>
              <a:gd name="connsiteX4" fmla="*/ 5154633 w 5986650"/>
              <a:gd name="connsiteY4" fmla="*/ 2112445 h 3857375"/>
              <a:gd name="connsiteX5" fmla="*/ 5986650 w 5986650"/>
              <a:gd name="connsiteY5" fmla="*/ 3429863 h 3857375"/>
              <a:gd name="connsiteX0" fmla="*/ 0 w 7141616"/>
              <a:gd name="connsiteY0" fmla="*/ 3857375 h 3857375"/>
              <a:gd name="connsiteX1" fmla="*/ 1039834 w 7141616"/>
              <a:gd name="connsiteY1" fmla="*/ 1156481 h 3857375"/>
              <a:gd name="connsiteX2" fmla="*/ 1985407 w 7141616"/>
              <a:gd name="connsiteY2" fmla="*/ 356381 h 3857375"/>
              <a:gd name="connsiteX3" fmla="*/ 3793423 w 7141616"/>
              <a:gd name="connsiteY3" fmla="*/ 136688 h 3857375"/>
              <a:gd name="connsiteX4" fmla="*/ 5154633 w 7141616"/>
              <a:gd name="connsiteY4" fmla="*/ 2112445 h 3857375"/>
              <a:gd name="connsiteX5" fmla="*/ 7141616 w 7141616"/>
              <a:gd name="connsiteY5" fmla="*/ 3647663 h 3857375"/>
              <a:gd name="connsiteX0" fmla="*/ 0 w 7141616"/>
              <a:gd name="connsiteY0" fmla="*/ 3857375 h 3857375"/>
              <a:gd name="connsiteX1" fmla="*/ 1039834 w 7141616"/>
              <a:gd name="connsiteY1" fmla="*/ 1156481 h 3857375"/>
              <a:gd name="connsiteX2" fmla="*/ 1985407 w 7141616"/>
              <a:gd name="connsiteY2" fmla="*/ 356381 h 3857375"/>
              <a:gd name="connsiteX3" fmla="*/ 3793423 w 7141616"/>
              <a:gd name="connsiteY3" fmla="*/ 136688 h 3857375"/>
              <a:gd name="connsiteX4" fmla="*/ 5154633 w 7141616"/>
              <a:gd name="connsiteY4" fmla="*/ 2112445 h 3857375"/>
              <a:gd name="connsiteX5" fmla="*/ 6308462 w 7141616"/>
              <a:gd name="connsiteY5" fmla="*/ 3094111 h 3857375"/>
              <a:gd name="connsiteX6" fmla="*/ 7141616 w 7141616"/>
              <a:gd name="connsiteY6" fmla="*/ 3647663 h 3857375"/>
              <a:gd name="connsiteX0" fmla="*/ 0 w 7141616"/>
              <a:gd name="connsiteY0" fmla="*/ 3857375 h 3857375"/>
              <a:gd name="connsiteX1" fmla="*/ 1039834 w 7141616"/>
              <a:gd name="connsiteY1" fmla="*/ 1156481 h 3857375"/>
              <a:gd name="connsiteX2" fmla="*/ 1985407 w 7141616"/>
              <a:gd name="connsiteY2" fmla="*/ 356381 h 3857375"/>
              <a:gd name="connsiteX3" fmla="*/ 3793423 w 7141616"/>
              <a:gd name="connsiteY3" fmla="*/ 136688 h 3857375"/>
              <a:gd name="connsiteX4" fmla="*/ 5154633 w 7141616"/>
              <a:gd name="connsiteY4" fmla="*/ 2112445 h 3857375"/>
              <a:gd name="connsiteX5" fmla="*/ 6194006 w 7141616"/>
              <a:gd name="connsiteY5" fmla="*/ 3511564 h 3857375"/>
              <a:gd name="connsiteX6" fmla="*/ 7141616 w 7141616"/>
              <a:gd name="connsiteY6" fmla="*/ 3647663 h 3857375"/>
              <a:gd name="connsiteX0" fmla="*/ 0 w 7141616"/>
              <a:gd name="connsiteY0" fmla="*/ 3899047 h 3899047"/>
              <a:gd name="connsiteX1" fmla="*/ 1039834 w 7141616"/>
              <a:gd name="connsiteY1" fmla="*/ 1198153 h 3899047"/>
              <a:gd name="connsiteX2" fmla="*/ 1985407 w 7141616"/>
              <a:gd name="connsiteY2" fmla="*/ 398053 h 3899047"/>
              <a:gd name="connsiteX3" fmla="*/ 3803827 w 7141616"/>
              <a:gd name="connsiteY3" fmla="*/ 123910 h 3899047"/>
              <a:gd name="connsiteX4" fmla="*/ 5154633 w 7141616"/>
              <a:gd name="connsiteY4" fmla="*/ 2154117 h 3899047"/>
              <a:gd name="connsiteX5" fmla="*/ 6194006 w 7141616"/>
              <a:gd name="connsiteY5" fmla="*/ 3553236 h 3899047"/>
              <a:gd name="connsiteX6" fmla="*/ 7141616 w 7141616"/>
              <a:gd name="connsiteY6" fmla="*/ 3689335 h 3899047"/>
              <a:gd name="connsiteX0" fmla="*/ 0 w 7141616"/>
              <a:gd name="connsiteY0" fmla="*/ 3896380 h 3896380"/>
              <a:gd name="connsiteX1" fmla="*/ 1039834 w 7141616"/>
              <a:gd name="connsiteY1" fmla="*/ 1195486 h 3896380"/>
              <a:gd name="connsiteX2" fmla="*/ 1985407 w 7141616"/>
              <a:gd name="connsiteY2" fmla="*/ 395386 h 3896380"/>
              <a:gd name="connsiteX3" fmla="*/ 3803827 w 7141616"/>
              <a:gd name="connsiteY3" fmla="*/ 121243 h 3896380"/>
              <a:gd name="connsiteX4" fmla="*/ 5185848 w 7141616"/>
              <a:gd name="connsiteY4" fmla="*/ 2115150 h 3896380"/>
              <a:gd name="connsiteX5" fmla="*/ 6194006 w 7141616"/>
              <a:gd name="connsiteY5" fmla="*/ 3550569 h 3896380"/>
              <a:gd name="connsiteX6" fmla="*/ 7141616 w 7141616"/>
              <a:gd name="connsiteY6" fmla="*/ 3686668 h 3896380"/>
              <a:gd name="connsiteX0" fmla="*/ 0 w 7141616"/>
              <a:gd name="connsiteY0" fmla="*/ 3901730 h 3901730"/>
              <a:gd name="connsiteX1" fmla="*/ 1039834 w 7141616"/>
              <a:gd name="connsiteY1" fmla="*/ 1200836 h 3901730"/>
              <a:gd name="connsiteX2" fmla="*/ 1933383 w 7141616"/>
              <a:gd name="connsiteY2" fmla="*/ 382586 h 3901730"/>
              <a:gd name="connsiteX3" fmla="*/ 3803827 w 7141616"/>
              <a:gd name="connsiteY3" fmla="*/ 126593 h 3901730"/>
              <a:gd name="connsiteX4" fmla="*/ 5185848 w 7141616"/>
              <a:gd name="connsiteY4" fmla="*/ 2120500 h 3901730"/>
              <a:gd name="connsiteX5" fmla="*/ 6194006 w 7141616"/>
              <a:gd name="connsiteY5" fmla="*/ 3555919 h 3901730"/>
              <a:gd name="connsiteX6" fmla="*/ 7141616 w 7141616"/>
              <a:gd name="connsiteY6" fmla="*/ 3692018 h 3901730"/>
              <a:gd name="connsiteX0" fmla="*/ 0 w 7141616"/>
              <a:gd name="connsiteY0" fmla="*/ 3884306 h 3884306"/>
              <a:gd name="connsiteX1" fmla="*/ 852746 w 7141616"/>
              <a:gd name="connsiteY1" fmla="*/ 1238488 h 3884306"/>
              <a:gd name="connsiteX2" fmla="*/ 1933383 w 7141616"/>
              <a:gd name="connsiteY2" fmla="*/ 365162 h 3884306"/>
              <a:gd name="connsiteX3" fmla="*/ 3803827 w 7141616"/>
              <a:gd name="connsiteY3" fmla="*/ 109169 h 3884306"/>
              <a:gd name="connsiteX4" fmla="*/ 5185848 w 7141616"/>
              <a:gd name="connsiteY4" fmla="*/ 2103076 h 3884306"/>
              <a:gd name="connsiteX5" fmla="*/ 6194006 w 7141616"/>
              <a:gd name="connsiteY5" fmla="*/ 3538495 h 3884306"/>
              <a:gd name="connsiteX6" fmla="*/ 7141616 w 7141616"/>
              <a:gd name="connsiteY6" fmla="*/ 3674594 h 3884306"/>
              <a:gd name="connsiteX0" fmla="*/ 0 w 7141616"/>
              <a:gd name="connsiteY0" fmla="*/ 3892013 h 3892013"/>
              <a:gd name="connsiteX1" fmla="*/ 737614 w 7141616"/>
              <a:gd name="connsiteY1" fmla="*/ 1521577 h 3892013"/>
              <a:gd name="connsiteX2" fmla="*/ 1933383 w 7141616"/>
              <a:gd name="connsiteY2" fmla="*/ 372869 h 3892013"/>
              <a:gd name="connsiteX3" fmla="*/ 3803827 w 7141616"/>
              <a:gd name="connsiteY3" fmla="*/ 116876 h 3892013"/>
              <a:gd name="connsiteX4" fmla="*/ 5185848 w 7141616"/>
              <a:gd name="connsiteY4" fmla="*/ 2110783 h 3892013"/>
              <a:gd name="connsiteX5" fmla="*/ 6194006 w 7141616"/>
              <a:gd name="connsiteY5" fmla="*/ 3546202 h 3892013"/>
              <a:gd name="connsiteX6" fmla="*/ 7141616 w 7141616"/>
              <a:gd name="connsiteY6" fmla="*/ 3682301 h 3892013"/>
              <a:gd name="connsiteX0" fmla="*/ 0 w 7141616"/>
              <a:gd name="connsiteY0" fmla="*/ 3873625 h 3873625"/>
              <a:gd name="connsiteX1" fmla="*/ 737614 w 7141616"/>
              <a:gd name="connsiteY1" fmla="*/ 1503189 h 3873625"/>
              <a:gd name="connsiteX2" fmla="*/ 1976557 w 7141616"/>
              <a:gd name="connsiteY2" fmla="*/ 427917 h 3873625"/>
              <a:gd name="connsiteX3" fmla="*/ 3803827 w 7141616"/>
              <a:gd name="connsiteY3" fmla="*/ 98488 h 3873625"/>
              <a:gd name="connsiteX4" fmla="*/ 5185848 w 7141616"/>
              <a:gd name="connsiteY4" fmla="*/ 2092395 h 3873625"/>
              <a:gd name="connsiteX5" fmla="*/ 6194006 w 7141616"/>
              <a:gd name="connsiteY5" fmla="*/ 3527814 h 3873625"/>
              <a:gd name="connsiteX6" fmla="*/ 7141616 w 7141616"/>
              <a:gd name="connsiteY6" fmla="*/ 3663913 h 3873625"/>
              <a:gd name="connsiteX0" fmla="*/ 0 w 7141616"/>
              <a:gd name="connsiteY0" fmla="*/ 3968789 h 3968789"/>
              <a:gd name="connsiteX1" fmla="*/ 737614 w 7141616"/>
              <a:gd name="connsiteY1" fmla="*/ 1598353 h 3968789"/>
              <a:gd name="connsiteX2" fmla="*/ 1976557 w 7141616"/>
              <a:gd name="connsiteY2" fmla="*/ 523081 h 3968789"/>
              <a:gd name="connsiteX3" fmla="*/ 3018916 w 7141616"/>
              <a:gd name="connsiteY3" fmla="*/ 114163 h 3968789"/>
              <a:gd name="connsiteX4" fmla="*/ 3803827 w 7141616"/>
              <a:gd name="connsiteY4" fmla="*/ 193652 h 3968789"/>
              <a:gd name="connsiteX5" fmla="*/ 5185848 w 7141616"/>
              <a:gd name="connsiteY5" fmla="*/ 2187559 h 3968789"/>
              <a:gd name="connsiteX6" fmla="*/ 6194006 w 7141616"/>
              <a:gd name="connsiteY6" fmla="*/ 3622978 h 3968789"/>
              <a:gd name="connsiteX7" fmla="*/ 7141616 w 7141616"/>
              <a:gd name="connsiteY7" fmla="*/ 3759077 h 3968789"/>
              <a:gd name="connsiteX0" fmla="*/ 0 w 7141616"/>
              <a:gd name="connsiteY0" fmla="*/ 4106727 h 4106727"/>
              <a:gd name="connsiteX1" fmla="*/ 737614 w 7141616"/>
              <a:gd name="connsiteY1" fmla="*/ 1736291 h 4106727"/>
              <a:gd name="connsiteX2" fmla="*/ 1976557 w 7141616"/>
              <a:gd name="connsiteY2" fmla="*/ 661019 h 4106727"/>
              <a:gd name="connsiteX3" fmla="*/ 3004524 w 7141616"/>
              <a:gd name="connsiteY3" fmla="*/ 31796 h 4106727"/>
              <a:gd name="connsiteX4" fmla="*/ 3803827 w 7141616"/>
              <a:gd name="connsiteY4" fmla="*/ 331590 h 4106727"/>
              <a:gd name="connsiteX5" fmla="*/ 5185848 w 7141616"/>
              <a:gd name="connsiteY5" fmla="*/ 2325497 h 4106727"/>
              <a:gd name="connsiteX6" fmla="*/ 6194006 w 7141616"/>
              <a:gd name="connsiteY6" fmla="*/ 3760916 h 4106727"/>
              <a:gd name="connsiteX7" fmla="*/ 7141616 w 7141616"/>
              <a:gd name="connsiteY7" fmla="*/ 3897015 h 4106727"/>
              <a:gd name="connsiteX0" fmla="*/ 0 w 7141616"/>
              <a:gd name="connsiteY0" fmla="*/ 4106727 h 4106727"/>
              <a:gd name="connsiteX1" fmla="*/ 737614 w 7141616"/>
              <a:gd name="connsiteY1" fmla="*/ 1736291 h 4106727"/>
              <a:gd name="connsiteX2" fmla="*/ 2091689 w 7141616"/>
              <a:gd name="connsiteY2" fmla="*/ 716095 h 4106727"/>
              <a:gd name="connsiteX3" fmla="*/ 3004524 w 7141616"/>
              <a:gd name="connsiteY3" fmla="*/ 31796 h 4106727"/>
              <a:gd name="connsiteX4" fmla="*/ 3803827 w 7141616"/>
              <a:gd name="connsiteY4" fmla="*/ 331590 h 4106727"/>
              <a:gd name="connsiteX5" fmla="*/ 5185848 w 7141616"/>
              <a:gd name="connsiteY5" fmla="*/ 2325497 h 4106727"/>
              <a:gd name="connsiteX6" fmla="*/ 6194006 w 7141616"/>
              <a:gd name="connsiteY6" fmla="*/ 3760916 h 4106727"/>
              <a:gd name="connsiteX7" fmla="*/ 7141616 w 7141616"/>
              <a:gd name="connsiteY7" fmla="*/ 3897015 h 4106727"/>
              <a:gd name="connsiteX0" fmla="*/ 0 w 7141616"/>
              <a:gd name="connsiteY0" fmla="*/ 4106727 h 4106727"/>
              <a:gd name="connsiteX1" fmla="*/ 737614 w 7141616"/>
              <a:gd name="connsiteY1" fmla="*/ 1736291 h 4106727"/>
              <a:gd name="connsiteX2" fmla="*/ 2091689 w 7141616"/>
              <a:gd name="connsiteY2" fmla="*/ 716095 h 4106727"/>
              <a:gd name="connsiteX3" fmla="*/ 3191613 w 7141616"/>
              <a:gd name="connsiteY3" fmla="*/ 31796 h 4106727"/>
              <a:gd name="connsiteX4" fmla="*/ 3803827 w 7141616"/>
              <a:gd name="connsiteY4" fmla="*/ 331590 h 4106727"/>
              <a:gd name="connsiteX5" fmla="*/ 5185848 w 7141616"/>
              <a:gd name="connsiteY5" fmla="*/ 2325497 h 4106727"/>
              <a:gd name="connsiteX6" fmla="*/ 6194006 w 7141616"/>
              <a:gd name="connsiteY6" fmla="*/ 3760916 h 4106727"/>
              <a:gd name="connsiteX7" fmla="*/ 7141616 w 7141616"/>
              <a:gd name="connsiteY7" fmla="*/ 3897015 h 4106727"/>
              <a:gd name="connsiteX0" fmla="*/ 0 w 7141616"/>
              <a:gd name="connsiteY0" fmla="*/ 4236029 h 4236029"/>
              <a:gd name="connsiteX1" fmla="*/ 737614 w 7141616"/>
              <a:gd name="connsiteY1" fmla="*/ 1865593 h 4236029"/>
              <a:gd name="connsiteX2" fmla="*/ 2091689 w 7141616"/>
              <a:gd name="connsiteY2" fmla="*/ 845397 h 4236029"/>
              <a:gd name="connsiteX3" fmla="*/ 3220395 w 7141616"/>
              <a:gd name="connsiteY3" fmla="*/ 14227 h 4236029"/>
              <a:gd name="connsiteX4" fmla="*/ 3803827 w 7141616"/>
              <a:gd name="connsiteY4" fmla="*/ 460892 h 4236029"/>
              <a:gd name="connsiteX5" fmla="*/ 5185848 w 7141616"/>
              <a:gd name="connsiteY5" fmla="*/ 2454799 h 4236029"/>
              <a:gd name="connsiteX6" fmla="*/ 6194006 w 7141616"/>
              <a:gd name="connsiteY6" fmla="*/ 3890218 h 4236029"/>
              <a:gd name="connsiteX7" fmla="*/ 7141616 w 7141616"/>
              <a:gd name="connsiteY7" fmla="*/ 4026317 h 4236029"/>
              <a:gd name="connsiteX0" fmla="*/ 0 w 7141616"/>
              <a:gd name="connsiteY0" fmla="*/ 4224639 h 4224639"/>
              <a:gd name="connsiteX1" fmla="*/ 737614 w 7141616"/>
              <a:gd name="connsiteY1" fmla="*/ 1854203 h 4224639"/>
              <a:gd name="connsiteX2" fmla="*/ 2091689 w 7141616"/>
              <a:gd name="connsiteY2" fmla="*/ 834007 h 4224639"/>
              <a:gd name="connsiteX3" fmla="*/ 3220395 w 7141616"/>
              <a:gd name="connsiteY3" fmla="*/ 2837 h 4224639"/>
              <a:gd name="connsiteX4" fmla="*/ 4019698 w 7141616"/>
              <a:gd name="connsiteY4" fmla="*/ 1110417 h 4224639"/>
              <a:gd name="connsiteX5" fmla="*/ 5185848 w 7141616"/>
              <a:gd name="connsiteY5" fmla="*/ 2443409 h 4224639"/>
              <a:gd name="connsiteX6" fmla="*/ 6194006 w 7141616"/>
              <a:gd name="connsiteY6" fmla="*/ 3878828 h 4224639"/>
              <a:gd name="connsiteX7" fmla="*/ 7141616 w 7141616"/>
              <a:gd name="connsiteY7" fmla="*/ 4014927 h 4224639"/>
              <a:gd name="connsiteX0" fmla="*/ 0 w 7141616"/>
              <a:gd name="connsiteY0" fmla="*/ 4223877 h 4223877"/>
              <a:gd name="connsiteX1" fmla="*/ 737614 w 7141616"/>
              <a:gd name="connsiteY1" fmla="*/ 1853441 h 4223877"/>
              <a:gd name="connsiteX2" fmla="*/ 2091689 w 7141616"/>
              <a:gd name="connsiteY2" fmla="*/ 833245 h 4223877"/>
              <a:gd name="connsiteX3" fmla="*/ 3220395 w 7141616"/>
              <a:gd name="connsiteY3" fmla="*/ 2075 h 4223877"/>
              <a:gd name="connsiteX4" fmla="*/ 4206788 w 7141616"/>
              <a:gd name="connsiteY4" fmla="*/ 1403393 h 4223877"/>
              <a:gd name="connsiteX5" fmla="*/ 5185848 w 7141616"/>
              <a:gd name="connsiteY5" fmla="*/ 2442647 h 4223877"/>
              <a:gd name="connsiteX6" fmla="*/ 6194006 w 7141616"/>
              <a:gd name="connsiteY6" fmla="*/ 3878066 h 4223877"/>
              <a:gd name="connsiteX7" fmla="*/ 7141616 w 7141616"/>
              <a:gd name="connsiteY7" fmla="*/ 4014165 h 4223877"/>
              <a:gd name="connsiteX0" fmla="*/ 0 w 7141616"/>
              <a:gd name="connsiteY0" fmla="*/ 4223992 h 4223992"/>
              <a:gd name="connsiteX1" fmla="*/ 737614 w 7141616"/>
              <a:gd name="connsiteY1" fmla="*/ 1853556 h 4223992"/>
              <a:gd name="connsiteX2" fmla="*/ 2091689 w 7141616"/>
              <a:gd name="connsiteY2" fmla="*/ 833360 h 4223992"/>
              <a:gd name="connsiteX3" fmla="*/ 3220395 w 7141616"/>
              <a:gd name="connsiteY3" fmla="*/ 2190 h 4223992"/>
              <a:gd name="connsiteX4" fmla="*/ 4206788 w 7141616"/>
              <a:gd name="connsiteY4" fmla="*/ 1403508 h 4223992"/>
              <a:gd name="connsiteX5" fmla="*/ 5128283 w 7141616"/>
              <a:gd name="connsiteY5" fmla="*/ 2791576 h 4223992"/>
              <a:gd name="connsiteX6" fmla="*/ 6194006 w 7141616"/>
              <a:gd name="connsiteY6" fmla="*/ 3878181 h 4223992"/>
              <a:gd name="connsiteX7" fmla="*/ 7141616 w 7141616"/>
              <a:gd name="connsiteY7" fmla="*/ 4014280 h 4223992"/>
              <a:gd name="connsiteX0" fmla="*/ 0 w 7141616"/>
              <a:gd name="connsiteY0" fmla="*/ 4223992 h 4223992"/>
              <a:gd name="connsiteX1" fmla="*/ 737614 w 7141616"/>
              <a:gd name="connsiteY1" fmla="*/ 1853556 h 4223992"/>
              <a:gd name="connsiteX2" fmla="*/ 2091689 w 7141616"/>
              <a:gd name="connsiteY2" fmla="*/ 833360 h 4223992"/>
              <a:gd name="connsiteX3" fmla="*/ 3220395 w 7141616"/>
              <a:gd name="connsiteY3" fmla="*/ 2190 h 4223992"/>
              <a:gd name="connsiteX4" fmla="*/ 4206788 w 7141616"/>
              <a:gd name="connsiteY4" fmla="*/ 1403508 h 4223992"/>
              <a:gd name="connsiteX5" fmla="*/ 5128283 w 7141616"/>
              <a:gd name="connsiteY5" fmla="*/ 2791576 h 4223992"/>
              <a:gd name="connsiteX6" fmla="*/ 6309138 w 7141616"/>
              <a:gd name="connsiteY6" fmla="*/ 3694595 h 4223992"/>
              <a:gd name="connsiteX7" fmla="*/ 7141616 w 7141616"/>
              <a:gd name="connsiteY7" fmla="*/ 4014280 h 4223992"/>
              <a:gd name="connsiteX0" fmla="*/ 0 w 7141616"/>
              <a:gd name="connsiteY0" fmla="*/ 4223992 h 4223992"/>
              <a:gd name="connsiteX1" fmla="*/ 737614 w 7141616"/>
              <a:gd name="connsiteY1" fmla="*/ 1853556 h 4223992"/>
              <a:gd name="connsiteX2" fmla="*/ 1522204 w 7141616"/>
              <a:gd name="connsiteY2" fmla="*/ 1195512 h 4223992"/>
              <a:gd name="connsiteX3" fmla="*/ 2091689 w 7141616"/>
              <a:gd name="connsiteY3" fmla="*/ 833360 h 4223992"/>
              <a:gd name="connsiteX4" fmla="*/ 3220395 w 7141616"/>
              <a:gd name="connsiteY4" fmla="*/ 2190 h 4223992"/>
              <a:gd name="connsiteX5" fmla="*/ 4206788 w 7141616"/>
              <a:gd name="connsiteY5" fmla="*/ 1403508 h 4223992"/>
              <a:gd name="connsiteX6" fmla="*/ 5128283 w 7141616"/>
              <a:gd name="connsiteY6" fmla="*/ 2791576 h 4223992"/>
              <a:gd name="connsiteX7" fmla="*/ 6309138 w 7141616"/>
              <a:gd name="connsiteY7" fmla="*/ 3694595 h 4223992"/>
              <a:gd name="connsiteX8" fmla="*/ 7141616 w 7141616"/>
              <a:gd name="connsiteY8" fmla="*/ 4014280 h 4223992"/>
              <a:gd name="connsiteX0" fmla="*/ 0 w 7141616"/>
              <a:gd name="connsiteY0" fmla="*/ 4223992 h 4223992"/>
              <a:gd name="connsiteX1" fmla="*/ 737614 w 7141616"/>
              <a:gd name="connsiteY1" fmla="*/ 1853556 h 4223992"/>
              <a:gd name="connsiteX2" fmla="*/ 1565379 w 7141616"/>
              <a:gd name="connsiteY2" fmla="*/ 1342382 h 4223992"/>
              <a:gd name="connsiteX3" fmla="*/ 2091689 w 7141616"/>
              <a:gd name="connsiteY3" fmla="*/ 833360 h 4223992"/>
              <a:gd name="connsiteX4" fmla="*/ 3220395 w 7141616"/>
              <a:gd name="connsiteY4" fmla="*/ 2190 h 4223992"/>
              <a:gd name="connsiteX5" fmla="*/ 4206788 w 7141616"/>
              <a:gd name="connsiteY5" fmla="*/ 1403508 h 4223992"/>
              <a:gd name="connsiteX6" fmla="*/ 5128283 w 7141616"/>
              <a:gd name="connsiteY6" fmla="*/ 2791576 h 4223992"/>
              <a:gd name="connsiteX7" fmla="*/ 6309138 w 7141616"/>
              <a:gd name="connsiteY7" fmla="*/ 3694595 h 4223992"/>
              <a:gd name="connsiteX8" fmla="*/ 7141616 w 7141616"/>
              <a:gd name="connsiteY8" fmla="*/ 4014280 h 4223992"/>
              <a:gd name="connsiteX0" fmla="*/ 0 w 7141616"/>
              <a:gd name="connsiteY0" fmla="*/ 4266700 h 4266700"/>
              <a:gd name="connsiteX1" fmla="*/ 737614 w 7141616"/>
              <a:gd name="connsiteY1" fmla="*/ 1896264 h 4266700"/>
              <a:gd name="connsiteX2" fmla="*/ 1565379 w 7141616"/>
              <a:gd name="connsiteY2" fmla="*/ 1385090 h 4266700"/>
              <a:gd name="connsiteX3" fmla="*/ 2091689 w 7141616"/>
              <a:gd name="connsiteY3" fmla="*/ 876068 h 4266700"/>
              <a:gd name="connsiteX4" fmla="*/ 2630347 w 7141616"/>
              <a:gd name="connsiteY4" fmla="*/ 393717 h 4266700"/>
              <a:gd name="connsiteX5" fmla="*/ 3220395 w 7141616"/>
              <a:gd name="connsiteY5" fmla="*/ 44898 h 4266700"/>
              <a:gd name="connsiteX6" fmla="*/ 4206788 w 7141616"/>
              <a:gd name="connsiteY6" fmla="*/ 1446216 h 4266700"/>
              <a:gd name="connsiteX7" fmla="*/ 5128283 w 7141616"/>
              <a:gd name="connsiteY7" fmla="*/ 2834284 h 4266700"/>
              <a:gd name="connsiteX8" fmla="*/ 6309138 w 7141616"/>
              <a:gd name="connsiteY8" fmla="*/ 3737303 h 4266700"/>
              <a:gd name="connsiteX9" fmla="*/ 7141616 w 7141616"/>
              <a:gd name="connsiteY9" fmla="*/ 4056988 h 4266700"/>
              <a:gd name="connsiteX0" fmla="*/ 0 w 7141616"/>
              <a:gd name="connsiteY0" fmla="*/ 4271912 h 4271912"/>
              <a:gd name="connsiteX1" fmla="*/ 737614 w 7141616"/>
              <a:gd name="connsiteY1" fmla="*/ 1901476 h 4271912"/>
              <a:gd name="connsiteX2" fmla="*/ 1565379 w 7141616"/>
              <a:gd name="connsiteY2" fmla="*/ 1390302 h 4271912"/>
              <a:gd name="connsiteX3" fmla="*/ 2091689 w 7141616"/>
              <a:gd name="connsiteY3" fmla="*/ 881280 h 4271912"/>
              <a:gd name="connsiteX4" fmla="*/ 2543998 w 7141616"/>
              <a:gd name="connsiteY4" fmla="*/ 343853 h 4271912"/>
              <a:gd name="connsiteX5" fmla="*/ 3220395 w 7141616"/>
              <a:gd name="connsiteY5" fmla="*/ 50110 h 4271912"/>
              <a:gd name="connsiteX6" fmla="*/ 4206788 w 7141616"/>
              <a:gd name="connsiteY6" fmla="*/ 1451428 h 4271912"/>
              <a:gd name="connsiteX7" fmla="*/ 5128283 w 7141616"/>
              <a:gd name="connsiteY7" fmla="*/ 2839496 h 4271912"/>
              <a:gd name="connsiteX8" fmla="*/ 6309138 w 7141616"/>
              <a:gd name="connsiteY8" fmla="*/ 3742515 h 4271912"/>
              <a:gd name="connsiteX9" fmla="*/ 7141616 w 7141616"/>
              <a:gd name="connsiteY9" fmla="*/ 4062200 h 4271912"/>
              <a:gd name="connsiteX0" fmla="*/ 0 w 7141616"/>
              <a:gd name="connsiteY0" fmla="*/ 4255245 h 4255245"/>
              <a:gd name="connsiteX1" fmla="*/ 737614 w 7141616"/>
              <a:gd name="connsiteY1" fmla="*/ 1884809 h 4255245"/>
              <a:gd name="connsiteX2" fmla="*/ 1565379 w 7141616"/>
              <a:gd name="connsiteY2" fmla="*/ 1373635 h 4255245"/>
              <a:gd name="connsiteX3" fmla="*/ 2091689 w 7141616"/>
              <a:gd name="connsiteY3" fmla="*/ 864613 h 4255245"/>
              <a:gd name="connsiteX4" fmla="*/ 2543998 w 7141616"/>
              <a:gd name="connsiteY4" fmla="*/ 327186 h 4255245"/>
              <a:gd name="connsiteX5" fmla="*/ 3263569 w 7141616"/>
              <a:gd name="connsiteY5" fmla="*/ 51801 h 4255245"/>
              <a:gd name="connsiteX6" fmla="*/ 4206788 w 7141616"/>
              <a:gd name="connsiteY6" fmla="*/ 1434761 h 4255245"/>
              <a:gd name="connsiteX7" fmla="*/ 5128283 w 7141616"/>
              <a:gd name="connsiteY7" fmla="*/ 2822829 h 4255245"/>
              <a:gd name="connsiteX8" fmla="*/ 6309138 w 7141616"/>
              <a:gd name="connsiteY8" fmla="*/ 3725848 h 4255245"/>
              <a:gd name="connsiteX9" fmla="*/ 7141616 w 7141616"/>
              <a:gd name="connsiteY9" fmla="*/ 4045533 h 4255245"/>
              <a:gd name="connsiteX0" fmla="*/ 0 w 7141616"/>
              <a:gd name="connsiteY0" fmla="*/ 4322517 h 4322517"/>
              <a:gd name="connsiteX1" fmla="*/ 737614 w 7141616"/>
              <a:gd name="connsiteY1" fmla="*/ 1952081 h 4322517"/>
              <a:gd name="connsiteX2" fmla="*/ 1565379 w 7141616"/>
              <a:gd name="connsiteY2" fmla="*/ 1440907 h 4322517"/>
              <a:gd name="connsiteX3" fmla="*/ 2091689 w 7141616"/>
              <a:gd name="connsiteY3" fmla="*/ 931885 h 4322517"/>
              <a:gd name="connsiteX4" fmla="*/ 2543998 w 7141616"/>
              <a:gd name="connsiteY4" fmla="*/ 394458 h 4322517"/>
              <a:gd name="connsiteX5" fmla="*/ 3234786 w 7141616"/>
              <a:gd name="connsiteY5" fmla="*/ 45637 h 4322517"/>
              <a:gd name="connsiteX6" fmla="*/ 4206788 w 7141616"/>
              <a:gd name="connsiteY6" fmla="*/ 1502033 h 4322517"/>
              <a:gd name="connsiteX7" fmla="*/ 5128283 w 7141616"/>
              <a:gd name="connsiteY7" fmla="*/ 2890101 h 4322517"/>
              <a:gd name="connsiteX8" fmla="*/ 6309138 w 7141616"/>
              <a:gd name="connsiteY8" fmla="*/ 3793120 h 4322517"/>
              <a:gd name="connsiteX9" fmla="*/ 7141616 w 7141616"/>
              <a:gd name="connsiteY9" fmla="*/ 4112805 h 4322517"/>
              <a:gd name="connsiteX0" fmla="*/ 0 w 7141616"/>
              <a:gd name="connsiteY0" fmla="*/ 4322517 h 4322517"/>
              <a:gd name="connsiteX1" fmla="*/ 737614 w 7141616"/>
              <a:gd name="connsiteY1" fmla="*/ 1952081 h 4322517"/>
              <a:gd name="connsiteX2" fmla="*/ 1565379 w 7141616"/>
              <a:gd name="connsiteY2" fmla="*/ 1440907 h 4322517"/>
              <a:gd name="connsiteX3" fmla="*/ 2091689 w 7141616"/>
              <a:gd name="connsiteY3" fmla="*/ 931885 h 4322517"/>
              <a:gd name="connsiteX4" fmla="*/ 2543998 w 7141616"/>
              <a:gd name="connsiteY4" fmla="*/ 394458 h 4322517"/>
              <a:gd name="connsiteX5" fmla="*/ 3277960 w 7141616"/>
              <a:gd name="connsiteY5" fmla="*/ 45637 h 4322517"/>
              <a:gd name="connsiteX6" fmla="*/ 4206788 w 7141616"/>
              <a:gd name="connsiteY6" fmla="*/ 1502033 h 4322517"/>
              <a:gd name="connsiteX7" fmla="*/ 5128283 w 7141616"/>
              <a:gd name="connsiteY7" fmla="*/ 2890101 h 4322517"/>
              <a:gd name="connsiteX8" fmla="*/ 6309138 w 7141616"/>
              <a:gd name="connsiteY8" fmla="*/ 3793120 h 4322517"/>
              <a:gd name="connsiteX9" fmla="*/ 7141616 w 7141616"/>
              <a:gd name="connsiteY9" fmla="*/ 4112805 h 4322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41616" h="4322517">
                <a:moveTo>
                  <a:pt x="0" y="4322517"/>
                </a:moveTo>
                <a:cubicBezTo>
                  <a:pt x="237383" y="3943373"/>
                  <a:pt x="476718" y="2432349"/>
                  <a:pt x="737614" y="1952081"/>
                </a:cubicBezTo>
                <a:cubicBezTo>
                  <a:pt x="998510" y="1471813"/>
                  <a:pt x="1339700" y="1610940"/>
                  <a:pt x="1565379" y="1440907"/>
                </a:cubicBezTo>
                <a:cubicBezTo>
                  <a:pt x="1791058" y="1270874"/>
                  <a:pt x="1928586" y="1106293"/>
                  <a:pt x="2091689" y="931885"/>
                </a:cubicBezTo>
                <a:cubicBezTo>
                  <a:pt x="2254792" y="757477"/>
                  <a:pt x="2346286" y="542166"/>
                  <a:pt x="2543998" y="394458"/>
                </a:cubicBezTo>
                <a:cubicBezTo>
                  <a:pt x="2741710" y="246750"/>
                  <a:pt x="3015220" y="-129780"/>
                  <a:pt x="3277960" y="45637"/>
                </a:cubicBezTo>
                <a:cubicBezTo>
                  <a:pt x="3540700" y="221054"/>
                  <a:pt x="3898401" y="1027956"/>
                  <a:pt x="4206788" y="1502033"/>
                </a:cubicBezTo>
                <a:cubicBezTo>
                  <a:pt x="4515175" y="1976110"/>
                  <a:pt x="4777891" y="2508253"/>
                  <a:pt x="5128283" y="2890101"/>
                </a:cubicBezTo>
                <a:cubicBezTo>
                  <a:pt x="5478675" y="3271949"/>
                  <a:pt x="5977974" y="3537250"/>
                  <a:pt x="6309138" y="3793120"/>
                </a:cubicBezTo>
                <a:cubicBezTo>
                  <a:pt x="6640302" y="4048990"/>
                  <a:pt x="7002757" y="4020546"/>
                  <a:pt x="7141616" y="4112805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 4"/>
          <p:cNvSpPr/>
          <p:nvPr/>
        </p:nvSpPr>
        <p:spPr>
          <a:xfrm>
            <a:off x="5088389" y="3108137"/>
            <a:ext cx="701120" cy="423339"/>
          </a:xfrm>
          <a:custGeom>
            <a:avLst/>
            <a:gdLst>
              <a:gd name="connsiteX0" fmla="*/ 0 w 701120"/>
              <a:gd name="connsiteY0" fmla="*/ 423339 h 423339"/>
              <a:gd name="connsiteX1" fmla="*/ 0 w 701120"/>
              <a:gd name="connsiteY1" fmla="*/ 423339 h 423339"/>
              <a:gd name="connsiteX2" fmla="*/ 105103 w 701120"/>
              <a:gd name="connsiteY2" fmla="*/ 276194 h 423339"/>
              <a:gd name="connsiteX3" fmla="*/ 168166 w 701120"/>
              <a:gd name="connsiteY3" fmla="*/ 255173 h 423339"/>
              <a:gd name="connsiteX4" fmla="*/ 262759 w 701120"/>
              <a:gd name="connsiteY4" fmla="*/ 181601 h 423339"/>
              <a:gd name="connsiteX5" fmla="*/ 294290 w 701120"/>
              <a:gd name="connsiteY5" fmla="*/ 171091 h 423339"/>
              <a:gd name="connsiteX6" fmla="*/ 315310 w 701120"/>
              <a:gd name="connsiteY6" fmla="*/ 139560 h 423339"/>
              <a:gd name="connsiteX7" fmla="*/ 409903 w 701120"/>
              <a:gd name="connsiteY7" fmla="*/ 87008 h 423339"/>
              <a:gd name="connsiteX8" fmla="*/ 430924 w 701120"/>
              <a:gd name="connsiteY8" fmla="*/ 55477 h 423339"/>
              <a:gd name="connsiteX9" fmla="*/ 546538 w 701120"/>
              <a:gd name="connsiteY9" fmla="*/ 2925 h 423339"/>
              <a:gd name="connsiteX10" fmla="*/ 693683 w 701120"/>
              <a:gd name="connsiteY10" fmla="*/ 13435 h 423339"/>
              <a:gd name="connsiteX11" fmla="*/ 672662 w 701120"/>
              <a:gd name="connsiteY11" fmla="*/ 76497 h 423339"/>
              <a:gd name="connsiteX12" fmla="*/ 578069 w 701120"/>
              <a:gd name="connsiteY12" fmla="*/ 139560 h 423339"/>
              <a:gd name="connsiteX13" fmla="*/ 546538 w 701120"/>
              <a:gd name="connsiteY13" fmla="*/ 160580 h 423339"/>
              <a:gd name="connsiteX14" fmla="*/ 493986 w 701120"/>
              <a:gd name="connsiteY14" fmla="*/ 202622 h 423339"/>
              <a:gd name="connsiteX15" fmla="*/ 462455 w 701120"/>
              <a:gd name="connsiteY15" fmla="*/ 223642 h 423339"/>
              <a:gd name="connsiteX16" fmla="*/ 399393 w 701120"/>
              <a:gd name="connsiteY16" fmla="*/ 244663 h 423339"/>
              <a:gd name="connsiteX17" fmla="*/ 367862 w 701120"/>
              <a:gd name="connsiteY17" fmla="*/ 265684 h 423339"/>
              <a:gd name="connsiteX18" fmla="*/ 336331 w 701120"/>
              <a:gd name="connsiteY18" fmla="*/ 276194 h 423339"/>
              <a:gd name="connsiteX19" fmla="*/ 273269 w 701120"/>
              <a:gd name="connsiteY19" fmla="*/ 318235 h 423339"/>
              <a:gd name="connsiteX20" fmla="*/ 210207 w 701120"/>
              <a:gd name="connsiteY20" fmla="*/ 328746 h 423339"/>
              <a:gd name="connsiteX21" fmla="*/ 94593 w 701120"/>
              <a:gd name="connsiteY21" fmla="*/ 360277 h 423339"/>
              <a:gd name="connsiteX22" fmla="*/ 0 w 701120"/>
              <a:gd name="connsiteY22" fmla="*/ 423339 h 423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701120" h="423339">
                <a:moveTo>
                  <a:pt x="0" y="423339"/>
                </a:moveTo>
                <a:lnTo>
                  <a:pt x="0" y="423339"/>
                </a:lnTo>
                <a:cubicBezTo>
                  <a:pt x="19404" y="384530"/>
                  <a:pt x="53971" y="293238"/>
                  <a:pt x="105103" y="276194"/>
                </a:cubicBezTo>
                <a:lnTo>
                  <a:pt x="168166" y="255173"/>
                </a:lnTo>
                <a:cubicBezTo>
                  <a:pt x="195372" y="227967"/>
                  <a:pt x="225044" y="194172"/>
                  <a:pt x="262759" y="181601"/>
                </a:cubicBezTo>
                <a:lnTo>
                  <a:pt x="294290" y="171091"/>
                </a:lnTo>
                <a:cubicBezTo>
                  <a:pt x="301297" y="160581"/>
                  <a:pt x="305804" y="147878"/>
                  <a:pt x="315310" y="139560"/>
                </a:cubicBezTo>
                <a:cubicBezTo>
                  <a:pt x="359791" y="100639"/>
                  <a:pt x="366595" y="101443"/>
                  <a:pt x="409903" y="87008"/>
                </a:cubicBezTo>
                <a:cubicBezTo>
                  <a:pt x="416910" y="76498"/>
                  <a:pt x="421418" y="63795"/>
                  <a:pt x="430924" y="55477"/>
                </a:cubicBezTo>
                <a:cubicBezTo>
                  <a:pt x="484800" y="8335"/>
                  <a:pt x="486219" y="14988"/>
                  <a:pt x="546538" y="2925"/>
                </a:cubicBezTo>
                <a:cubicBezTo>
                  <a:pt x="595586" y="6428"/>
                  <a:pt x="651208" y="-11342"/>
                  <a:pt x="693683" y="13435"/>
                </a:cubicBezTo>
                <a:cubicBezTo>
                  <a:pt x="712822" y="24600"/>
                  <a:pt x="691098" y="64206"/>
                  <a:pt x="672662" y="76497"/>
                </a:cubicBezTo>
                <a:lnTo>
                  <a:pt x="578069" y="139560"/>
                </a:lnTo>
                <a:lnTo>
                  <a:pt x="546538" y="160580"/>
                </a:lnTo>
                <a:cubicBezTo>
                  <a:pt x="511103" y="213731"/>
                  <a:pt x="544752" y="177239"/>
                  <a:pt x="493986" y="202622"/>
                </a:cubicBezTo>
                <a:cubicBezTo>
                  <a:pt x="482688" y="208271"/>
                  <a:pt x="473998" y="218512"/>
                  <a:pt x="462455" y="223642"/>
                </a:cubicBezTo>
                <a:cubicBezTo>
                  <a:pt x="442207" y="232641"/>
                  <a:pt x="399393" y="244663"/>
                  <a:pt x="399393" y="244663"/>
                </a:cubicBezTo>
                <a:cubicBezTo>
                  <a:pt x="388883" y="251670"/>
                  <a:pt x="379160" y="260035"/>
                  <a:pt x="367862" y="265684"/>
                </a:cubicBezTo>
                <a:cubicBezTo>
                  <a:pt x="357953" y="270639"/>
                  <a:pt x="346016" y="270814"/>
                  <a:pt x="336331" y="276194"/>
                </a:cubicBezTo>
                <a:cubicBezTo>
                  <a:pt x="314247" y="288463"/>
                  <a:pt x="294290" y="304221"/>
                  <a:pt x="273269" y="318235"/>
                </a:cubicBezTo>
                <a:cubicBezTo>
                  <a:pt x="255537" y="330056"/>
                  <a:pt x="231174" y="324934"/>
                  <a:pt x="210207" y="328746"/>
                </a:cubicBezTo>
                <a:cubicBezTo>
                  <a:pt x="183059" y="333682"/>
                  <a:pt x="116144" y="345910"/>
                  <a:pt x="94593" y="360277"/>
                </a:cubicBezTo>
                <a:lnTo>
                  <a:pt x="0" y="42333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 6"/>
          <p:cNvSpPr/>
          <p:nvPr/>
        </p:nvSpPr>
        <p:spPr>
          <a:xfrm>
            <a:off x="4173989" y="3563007"/>
            <a:ext cx="830317" cy="504496"/>
          </a:xfrm>
          <a:custGeom>
            <a:avLst/>
            <a:gdLst>
              <a:gd name="connsiteX0" fmla="*/ 0 w 830317"/>
              <a:gd name="connsiteY0" fmla="*/ 504496 h 504496"/>
              <a:gd name="connsiteX1" fmla="*/ 0 w 830317"/>
              <a:gd name="connsiteY1" fmla="*/ 504496 h 504496"/>
              <a:gd name="connsiteX2" fmla="*/ 105103 w 830317"/>
              <a:gd name="connsiteY2" fmla="*/ 367862 h 504496"/>
              <a:gd name="connsiteX3" fmla="*/ 126124 w 830317"/>
              <a:gd name="connsiteY3" fmla="*/ 336331 h 504496"/>
              <a:gd name="connsiteX4" fmla="*/ 189186 w 830317"/>
              <a:gd name="connsiteY4" fmla="*/ 283779 h 504496"/>
              <a:gd name="connsiteX5" fmla="*/ 252248 w 830317"/>
              <a:gd name="connsiteY5" fmla="*/ 262759 h 504496"/>
              <a:gd name="connsiteX6" fmla="*/ 378372 w 830317"/>
              <a:gd name="connsiteY6" fmla="*/ 220717 h 504496"/>
              <a:gd name="connsiteX7" fmla="*/ 420414 w 830317"/>
              <a:gd name="connsiteY7" fmla="*/ 210207 h 504496"/>
              <a:gd name="connsiteX8" fmla="*/ 483476 w 830317"/>
              <a:gd name="connsiteY8" fmla="*/ 189186 h 504496"/>
              <a:gd name="connsiteX9" fmla="*/ 515007 w 830317"/>
              <a:gd name="connsiteY9" fmla="*/ 178676 h 504496"/>
              <a:gd name="connsiteX10" fmla="*/ 578069 w 830317"/>
              <a:gd name="connsiteY10" fmla="*/ 136634 h 504496"/>
              <a:gd name="connsiteX11" fmla="*/ 630621 w 830317"/>
              <a:gd name="connsiteY11" fmla="*/ 73572 h 504496"/>
              <a:gd name="connsiteX12" fmla="*/ 693683 w 830317"/>
              <a:gd name="connsiteY12" fmla="*/ 52552 h 504496"/>
              <a:gd name="connsiteX13" fmla="*/ 725214 w 830317"/>
              <a:gd name="connsiteY13" fmla="*/ 31531 h 504496"/>
              <a:gd name="connsiteX14" fmla="*/ 830317 w 830317"/>
              <a:gd name="connsiteY14" fmla="*/ 0 h 504496"/>
              <a:gd name="connsiteX15" fmla="*/ 809297 w 830317"/>
              <a:gd name="connsiteY15" fmla="*/ 73572 h 504496"/>
              <a:gd name="connsiteX16" fmla="*/ 798786 w 830317"/>
              <a:gd name="connsiteY16" fmla="*/ 126124 h 504496"/>
              <a:gd name="connsiteX17" fmla="*/ 735724 w 830317"/>
              <a:gd name="connsiteY17" fmla="*/ 147145 h 504496"/>
              <a:gd name="connsiteX18" fmla="*/ 704193 w 830317"/>
              <a:gd name="connsiteY18" fmla="*/ 157655 h 504496"/>
              <a:gd name="connsiteX19" fmla="*/ 641131 w 830317"/>
              <a:gd name="connsiteY19" fmla="*/ 199696 h 504496"/>
              <a:gd name="connsiteX20" fmla="*/ 609600 w 830317"/>
              <a:gd name="connsiteY20" fmla="*/ 220717 h 504496"/>
              <a:gd name="connsiteX21" fmla="*/ 557048 w 830317"/>
              <a:gd name="connsiteY21" fmla="*/ 294290 h 504496"/>
              <a:gd name="connsiteX22" fmla="*/ 515007 w 830317"/>
              <a:gd name="connsiteY22" fmla="*/ 325821 h 504496"/>
              <a:gd name="connsiteX23" fmla="*/ 451945 w 830317"/>
              <a:gd name="connsiteY23" fmla="*/ 346841 h 504496"/>
              <a:gd name="connsiteX24" fmla="*/ 420414 w 830317"/>
              <a:gd name="connsiteY24" fmla="*/ 378372 h 504496"/>
              <a:gd name="connsiteX25" fmla="*/ 336331 w 830317"/>
              <a:gd name="connsiteY25" fmla="*/ 399393 h 504496"/>
              <a:gd name="connsiteX26" fmla="*/ 294290 w 830317"/>
              <a:gd name="connsiteY26" fmla="*/ 409903 h 504496"/>
              <a:gd name="connsiteX27" fmla="*/ 168166 w 830317"/>
              <a:gd name="connsiteY27" fmla="*/ 430924 h 504496"/>
              <a:gd name="connsiteX28" fmla="*/ 0 w 830317"/>
              <a:gd name="connsiteY28" fmla="*/ 451945 h 504496"/>
              <a:gd name="connsiteX29" fmla="*/ 0 w 830317"/>
              <a:gd name="connsiteY29" fmla="*/ 504496 h 50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30317" h="504496">
                <a:moveTo>
                  <a:pt x="0" y="504496"/>
                </a:moveTo>
                <a:lnTo>
                  <a:pt x="0" y="504496"/>
                </a:lnTo>
                <a:cubicBezTo>
                  <a:pt x="80354" y="378226"/>
                  <a:pt x="35565" y="414221"/>
                  <a:pt x="105103" y="367862"/>
                </a:cubicBezTo>
                <a:cubicBezTo>
                  <a:pt x="112110" y="357352"/>
                  <a:pt x="118037" y="346035"/>
                  <a:pt x="126124" y="336331"/>
                </a:cubicBezTo>
                <a:cubicBezTo>
                  <a:pt x="140683" y="318860"/>
                  <a:pt x="167302" y="293505"/>
                  <a:pt x="189186" y="283779"/>
                </a:cubicBezTo>
                <a:cubicBezTo>
                  <a:pt x="209434" y="274780"/>
                  <a:pt x="231227" y="269766"/>
                  <a:pt x="252248" y="262759"/>
                </a:cubicBezTo>
                <a:lnTo>
                  <a:pt x="378372" y="220717"/>
                </a:lnTo>
                <a:cubicBezTo>
                  <a:pt x="392076" y="216149"/>
                  <a:pt x="406578" y="214358"/>
                  <a:pt x="420414" y="210207"/>
                </a:cubicBezTo>
                <a:cubicBezTo>
                  <a:pt x="441637" y="203840"/>
                  <a:pt x="462455" y="196193"/>
                  <a:pt x="483476" y="189186"/>
                </a:cubicBezTo>
                <a:lnTo>
                  <a:pt x="515007" y="178676"/>
                </a:lnTo>
                <a:cubicBezTo>
                  <a:pt x="536028" y="164662"/>
                  <a:pt x="564055" y="157655"/>
                  <a:pt x="578069" y="136634"/>
                </a:cubicBezTo>
                <a:cubicBezTo>
                  <a:pt x="591152" y="117009"/>
                  <a:pt x="609200" y="85472"/>
                  <a:pt x="630621" y="73572"/>
                </a:cubicBezTo>
                <a:cubicBezTo>
                  <a:pt x="649990" y="62811"/>
                  <a:pt x="693683" y="52552"/>
                  <a:pt x="693683" y="52552"/>
                </a:cubicBezTo>
                <a:cubicBezTo>
                  <a:pt x="704193" y="45545"/>
                  <a:pt x="713671" y="36661"/>
                  <a:pt x="725214" y="31531"/>
                </a:cubicBezTo>
                <a:cubicBezTo>
                  <a:pt x="758116" y="16908"/>
                  <a:pt x="795375" y="8735"/>
                  <a:pt x="830317" y="0"/>
                </a:cubicBezTo>
                <a:cubicBezTo>
                  <a:pt x="818612" y="35115"/>
                  <a:pt x="818096" y="33977"/>
                  <a:pt x="809297" y="73572"/>
                </a:cubicBezTo>
                <a:cubicBezTo>
                  <a:pt x="805422" y="91011"/>
                  <a:pt x="811418" y="113492"/>
                  <a:pt x="798786" y="126124"/>
                </a:cubicBezTo>
                <a:cubicBezTo>
                  <a:pt x="783118" y="141792"/>
                  <a:pt x="756745" y="140138"/>
                  <a:pt x="735724" y="147145"/>
                </a:cubicBezTo>
                <a:lnTo>
                  <a:pt x="704193" y="157655"/>
                </a:lnTo>
                <a:lnTo>
                  <a:pt x="641131" y="199696"/>
                </a:lnTo>
                <a:lnTo>
                  <a:pt x="609600" y="220717"/>
                </a:lnTo>
                <a:cubicBezTo>
                  <a:pt x="597666" y="238618"/>
                  <a:pt x="570082" y="281256"/>
                  <a:pt x="557048" y="294290"/>
                </a:cubicBezTo>
                <a:cubicBezTo>
                  <a:pt x="544662" y="306677"/>
                  <a:pt x="530675" y="317987"/>
                  <a:pt x="515007" y="325821"/>
                </a:cubicBezTo>
                <a:cubicBezTo>
                  <a:pt x="495189" y="335730"/>
                  <a:pt x="451945" y="346841"/>
                  <a:pt x="451945" y="346841"/>
                </a:cubicBezTo>
                <a:cubicBezTo>
                  <a:pt x="441435" y="357351"/>
                  <a:pt x="432781" y="370127"/>
                  <a:pt x="420414" y="378372"/>
                </a:cubicBezTo>
                <a:cubicBezTo>
                  <a:pt x="406325" y="387765"/>
                  <a:pt x="344295" y="397623"/>
                  <a:pt x="336331" y="399393"/>
                </a:cubicBezTo>
                <a:cubicBezTo>
                  <a:pt x="322230" y="402526"/>
                  <a:pt x="308538" y="407528"/>
                  <a:pt x="294290" y="409903"/>
                </a:cubicBezTo>
                <a:cubicBezTo>
                  <a:pt x="146666" y="434507"/>
                  <a:pt x="262774" y="407272"/>
                  <a:pt x="168166" y="430924"/>
                </a:cubicBezTo>
                <a:cubicBezTo>
                  <a:pt x="98738" y="477208"/>
                  <a:pt x="149266" y="451945"/>
                  <a:pt x="0" y="451945"/>
                </a:cubicBezTo>
                <a:lnTo>
                  <a:pt x="0" y="504496"/>
                </a:lnTo>
                <a:close/>
              </a:path>
            </a:pathLst>
          </a:custGeom>
          <a:solidFill>
            <a:schemeClr val="accent6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1" name="직선 화살표 연결선 30"/>
          <p:cNvCxnSpPr/>
          <p:nvPr/>
        </p:nvCxnSpPr>
        <p:spPr>
          <a:xfrm>
            <a:off x="3491880" y="5905678"/>
            <a:ext cx="1584176" cy="0"/>
          </a:xfrm>
          <a:prstGeom prst="straightConnector1">
            <a:avLst/>
          </a:prstGeom>
          <a:ln w="28575" cap="rnd">
            <a:solidFill>
              <a:schemeClr val="accent4">
                <a:lumMod val="60000"/>
                <a:lumOff val="40000"/>
              </a:schemeClr>
            </a:solidFill>
            <a:round/>
            <a:headEnd type="arrow"/>
            <a:tailEnd type="arrow"/>
          </a:ln>
          <a:effectLst>
            <a:outerShdw blurRad="88900" dist="38100" dir="6180000" algn="t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/>
          <p:cNvCxnSpPr/>
          <p:nvPr/>
        </p:nvCxnSpPr>
        <p:spPr>
          <a:xfrm>
            <a:off x="5076056" y="5905678"/>
            <a:ext cx="2160240" cy="0"/>
          </a:xfrm>
          <a:prstGeom prst="straightConnector1">
            <a:avLst/>
          </a:prstGeom>
          <a:ln w="28575" cap="rnd">
            <a:solidFill>
              <a:schemeClr val="accent6"/>
            </a:solidFill>
            <a:round/>
            <a:headEnd type="arrow"/>
            <a:tailEnd type="arrow"/>
          </a:ln>
          <a:effectLst>
            <a:outerShdw blurRad="88900" dist="38100" dir="6180000" algn="t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/>
          <p:cNvCxnSpPr/>
          <p:nvPr/>
        </p:nvCxnSpPr>
        <p:spPr>
          <a:xfrm>
            <a:off x="7236296" y="5905678"/>
            <a:ext cx="1656184" cy="0"/>
          </a:xfrm>
          <a:prstGeom prst="straightConnector1">
            <a:avLst/>
          </a:prstGeom>
          <a:ln w="28575" cap="rnd">
            <a:solidFill>
              <a:schemeClr val="accent3"/>
            </a:solidFill>
            <a:round/>
            <a:headEnd type="arrow"/>
            <a:tailEnd type="arrow"/>
          </a:ln>
          <a:effectLst>
            <a:outerShdw blurRad="88900" dist="38100" dir="6180000" algn="t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923928" y="5946156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빈곤층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724128" y="5946156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중산층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812360" y="5946156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고소득층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179512" y="332656"/>
            <a:ext cx="36004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2" name="그룹 31"/>
          <p:cNvGrpSpPr/>
          <p:nvPr/>
        </p:nvGrpSpPr>
        <p:grpSpPr>
          <a:xfrm flipV="1">
            <a:off x="3851920" y="2924944"/>
            <a:ext cx="1152015" cy="869950"/>
            <a:chOff x="2872797" y="3587080"/>
            <a:chExt cx="969277" cy="869950"/>
          </a:xfrm>
        </p:grpSpPr>
        <p:pic>
          <p:nvPicPr>
            <p:cNvPr id="34" name="Picture 9" descr="193"/>
            <p:cNvPicPr preferRelativeResize="0"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72797" y="3587080"/>
              <a:ext cx="969277" cy="869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Text Box 182"/>
            <p:cNvSpPr txBox="1">
              <a:spLocks noChangeArrowheads="1"/>
            </p:cNvSpPr>
            <p:nvPr/>
          </p:nvSpPr>
          <p:spPr bwMode="auto">
            <a:xfrm flipV="1">
              <a:off x="3009072" y="3943791"/>
              <a:ext cx="67056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25400">
                <a:bevelT w="0" h="25400"/>
                <a:bevelB w="0" h="25400"/>
                <a:contourClr>
                  <a:schemeClr val="bg1"/>
                </a:contourClr>
              </a:sp3d>
            </a:bodyPr>
            <a:lstStyle/>
            <a:p>
              <a:pPr algn="ctr"/>
              <a:r>
                <a:rPr lang="en-US" altLang="ko-KR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2.3%p</a:t>
              </a:r>
              <a:endPara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5004047" y="3408701"/>
            <a:ext cx="1152000" cy="867845"/>
            <a:chOff x="2284830" y="5011971"/>
            <a:chExt cx="890949" cy="867845"/>
          </a:xfrm>
        </p:grpSpPr>
        <p:pic>
          <p:nvPicPr>
            <p:cNvPr id="44" name="Picture 9" descr="193"/>
            <p:cNvPicPr preferRelativeResize="0">
              <a:picLocks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2284830" y="5011971"/>
              <a:ext cx="890949" cy="867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" name="Text Box 182"/>
            <p:cNvSpPr txBox="1">
              <a:spLocks noChangeArrowheads="1"/>
            </p:cNvSpPr>
            <p:nvPr/>
          </p:nvSpPr>
          <p:spPr bwMode="auto">
            <a:xfrm>
              <a:off x="2393938" y="5367630"/>
              <a:ext cx="67056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25400">
                <a:bevelT w="0" h="25400"/>
                <a:bevelB w="0" h="25400"/>
                <a:contourClr>
                  <a:schemeClr val="bg1"/>
                </a:contourClr>
              </a:sp3d>
            </a:bodyPr>
            <a:lstStyle/>
            <a:p>
              <a:pPr algn="ctr"/>
              <a:r>
                <a:rPr lang="en-US" altLang="ko-KR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2.3%p</a:t>
              </a:r>
              <a:endPara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5076056" y="4057327"/>
            <a:ext cx="1512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중산층 편입</a:t>
            </a:r>
            <a:endParaRPr lang="ko-KR" altLang="en-US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95885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2800" dirty="0"/>
              <a:t>3. </a:t>
            </a:r>
            <a:r>
              <a:rPr lang="ko-KR" altLang="en-US" sz="2800" dirty="0" err="1"/>
              <a:t>신정부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복지정책공약 검토</a:t>
            </a:r>
            <a:endParaRPr lang="ko-KR" altLang="en-US" sz="2800" dirty="0"/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C42F75F3-790E-4B57-A71B-62B73105A056}" type="slidenum">
              <a:rPr lang="en-US" altLang="ko-KR" smtClean="0"/>
              <a:pPr>
                <a:spcBef>
                  <a:spcPct val="0"/>
                </a:spcBef>
              </a:pPr>
              <a:t>14</a:t>
            </a:fld>
            <a:endParaRPr lang="en-US" dirty="0"/>
          </a:p>
        </p:txBody>
      </p:sp>
      <p:grpSp>
        <p:nvGrpSpPr>
          <p:cNvPr id="23" name="그룹 6"/>
          <p:cNvGrpSpPr/>
          <p:nvPr/>
        </p:nvGrpSpPr>
        <p:grpSpPr>
          <a:xfrm>
            <a:off x="345730" y="1340768"/>
            <a:ext cx="4114927" cy="431978"/>
            <a:chOff x="322870" y="1694725"/>
            <a:chExt cx="4114927" cy="431978"/>
          </a:xfrm>
        </p:grpSpPr>
        <p:sp>
          <p:nvSpPr>
            <p:cNvPr id="24" name="TextBox 23"/>
            <p:cNvSpPr txBox="1"/>
            <p:nvPr/>
          </p:nvSpPr>
          <p:spPr>
            <a:xfrm>
              <a:off x="651183" y="1694725"/>
              <a:ext cx="3786614" cy="431978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공약구조 </a:t>
              </a:r>
              <a:r>
                <a:rPr lang="en-US" altLang="ko-KR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: 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생애주기 맞춤형 복지</a:t>
              </a:r>
              <a:endParaRPr lang="en-US" altLang="ko-KR" sz="2200" spc="-50" dirty="0" smtClean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27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grpSp>
        <p:nvGrpSpPr>
          <p:cNvPr id="28" name="그룹 27"/>
          <p:cNvGrpSpPr/>
          <p:nvPr/>
        </p:nvGrpSpPr>
        <p:grpSpPr>
          <a:xfrm>
            <a:off x="395536" y="1556792"/>
            <a:ext cx="8500500" cy="4853409"/>
            <a:chOff x="395536" y="1916832"/>
            <a:chExt cx="8500500" cy="4853409"/>
          </a:xfrm>
        </p:grpSpPr>
        <p:pic>
          <p:nvPicPr>
            <p:cNvPr id="29" name="Picture 2" descr="C:\Users\MYONG\Desktop\3월 15일_보건사회연구원(서식2종)\4. PNG\1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3395" y="3564030"/>
              <a:ext cx="8315738" cy="1554233"/>
            </a:xfrm>
            <a:prstGeom prst="rect">
              <a:avLst/>
            </a:prstGeom>
            <a:noFill/>
          </p:spPr>
        </p:pic>
        <p:cxnSp>
          <p:nvCxnSpPr>
            <p:cNvPr id="32" name="직선 연결선 31"/>
            <p:cNvCxnSpPr/>
            <p:nvPr/>
          </p:nvCxnSpPr>
          <p:spPr>
            <a:xfrm>
              <a:off x="423333" y="5055131"/>
              <a:ext cx="0" cy="1432437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연결선 32"/>
            <p:cNvCxnSpPr/>
            <p:nvPr/>
          </p:nvCxnSpPr>
          <p:spPr>
            <a:xfrm>
              <a:off x="2495081" y="4877331"/>
              <a:ext cx="0" cy="1610237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/>
            <p:cNvCxnSpPr/>
            <p:nvPr/>
          </p:nvCxnSpPr>
          <p:spPr>
            <a:xfrm>
              <a:off x="4566829" y="4547131"/>
              <a:ext cx="0" cy="1940437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직선 연결선 34"/>
            <p:cNvCxnSpPr/>
            <p:nvPr/>
          </p:nvCxnSpPr>
          <p:spPr>
            <a:xfrm>
              <a:off x="6638577" y="4174597"/>
              <a:ext cx="0" cy="2312971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연결선 36"/>
            <p:cNvCxnSpPr/>
            <p:nvPr/>
          </p:nvCxnSpPr>
          <p:spPr>
            <a:xfrm>
              <a:off x="8710324" y="3437997"/>
              <a:ext cx="0" cy="3049571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9"/>
            <p:cNvSpPr>
              <a:spLocks noChangeArrowheads="1"/>
            </p:cNvSpPr>
            <p:nvPr/>
          </p:nvSpPr>
          <p:spPr bwMode="gray">
            <a:xfrm>
              <a:off x="395536" y="5085184"/>
              <a:ext cx="2021657" cy="1572964"/>
            </a:xfrm>
            <a:prstGeom prst="roundRect">
              <a:avLst>
                <a:gd name="adj" fmla="val 8907"/>
              </a:avLst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FontTx/>
                <a:buBlip>
                  <a:blip r:embed="rId4"/>
                </a:buBlip>
              </a:pPr>
              <a:r>
                <a:rPr lang="en-US" altLang="ko-KR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0-5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세 무상보육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FontTx/>
                <a:buBlip>
                  <a:blip r:embed="rId4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맞춤형보육시스템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FontTx/>
                <a:buBlip>
                  <a:blip r:embed="rId4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조제분유</a:t>
              </a:r>
              <a:r>
                <a:rPr lang="en-US" altLang="ko-KR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/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기저귀지원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FontTx/>
                <a:buBlip>
                  <a:blip r:embed="rId4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영양플러스사업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gray">
            <a:xfrm>
              <a:off x="2483768" y="4653136"/>
              <a:ext cx="2127532" cy="2105352"/>
            </a:xfrm>
            <a:prstGeom prst="roundRect">
              <a:avLst>
                <a:gd name="adj" fmla="val 8907"/>
              </a:avLst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필수예방접종무상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 err="1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나홀로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아동 무료 </a:t>
              </a: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아이</a:t>
              </a:r>
              <a:endPara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fontAlgn="base"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</a:pPr>
              <a:r>
                <a:rPr lang="en-US" altLang="ko-KR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</a:t>
              </a:r>
              <a:r>
                <a:rPr lang="en-US" altLang="ko-KR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</a:t>
              </a: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</a:t>
              </a:r>
              <a:r>
                <a:rPr lang="ko-KR" altLang="en-US" sz="1400" dirty="0" err="1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돌보미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지원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농산어촌 돌봄 </a:t>
              </a: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서비스</a:t>
              </a:r>
              <a:endPara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fontAlgn="base"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</a:pP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  우선제공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학교폭력 예방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  <p:sp>
          <p:nvSpPr>
            <p:cNvPr id="41" name="Rectangle 39"/>
            <p:cNvSpPr>
              <a:spLocks noChangeArrowheads="1"/>
            </p:cNvSpPr>
            <p:nvPr/>
          </p:nvSpPr>
          <p:spPr bwMode="gray">
            <a:xfrm>
              <a:off x="4499992" y="4293096"/>
              <a:ext cx="2021657" cy="2309708"/>
            </a:xfrm>
            <a:prstGeom prst="roundRect">
              <a:avLst>
                <a:gd name="adj" fmla="val 8907"/>
              </a:avLst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임신분만지원확대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 err="1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난임부부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 지원확대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 err="1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고위험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임산부 지원 및 분만 통합센터운영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청년층 일자리 확대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실직자 </a:t>
              </a: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건강보험료</a:t>
              </a:r>
              <a:endPara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fontAlgn="base"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</a:pPr>
              <a:r>
                <a:rPr lang="en-US" altLang="ko-KR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 </a:t>
              </a: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부담 완화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  <p:sp>
          <p:nvSpPr>
            <p:cNvPr id="42" name="Rectangle 39"/>
            <p:cNvSpPr>
              <a:spLocks noChangeArrowheads="1"/>
            </p:cNvSpPr>
            <p:nvPr/>
          </p:nvSpPr>
          <p:spPr bwMode="gray">
            <a:xfrm>
              <a:off x="6588224" y="3933056"/>
              <a:ext cx="2307812" cy="2837185"/>
            </a:xfrm>
            <a:prstGeom prst="roundRect">
              <a:avLst>
                <a:gd name="adj" fmla="val 8907"/>
              </a:avLst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기초연금도입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노인일자리 확대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어르신 간병비용 지원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신체장애치매환자 </a:t>
              </a: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및</a:t>
              </a:r>
              <a:endPara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fontAlgn="base"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</a:pPr>
              <a:r>
                <a:rPr lang="en-US" altLang="ko-KR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</a:t>
              </a:r>
              <a:r>
                <a:rPr lang="en-US" altLang="ko-KR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</a:t>
              </a: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독거노인 </a:t>
              </a: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장기요양서비스</a:t>
              </a:r>
              <a:endPara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fontAlgn="base"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</a:pP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  지원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marL="174625" indent="-174625" fontAlgn="base">
                <a:lnSpc>
                  <a:spcPct val="15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  <a:buBlip>
                  <a:blip r:embed="rId5"/>
                </a:buBlip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어르신 </a:t>
              </a:r>
              <a:r>
                <a:rPr lang="ko-KR" altLang="en-US" sz="1400" dirty="0" err="1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임플란트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</a:t>
              </a: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진료비</a:t>
              </a:r>
              <a:endPara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fontAlgn="base">
                <a:spcBef>
                  <a:spcPts val="300"/>
                </a:spcBef>
                <a:spcAft>
                  <a:spcPct val="0"/>
                </a:spcAft>
                <a:buClr>
                  <a:srgbClr val="2184A7"/>
                </a:buClr>
                <a:buSzPct val="90000"/>
              </a:pPr>
              <a:r>
                <a:rPr lang="en-US" altLang="ko-KR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</a:t>
              </a:r>
              <a:r>
                <a:rPr lang="en-US" altLang="ko-KR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  </a:t>
              </a: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경감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  <p:grpSp>
          <p:nvGrpSpPr>
            <p:cNvPr id="43" name="그룹 69"/>
            <p:cNvGrpSpPr/>
            <p:nvPr/>
          </p:nvGrpSpPr>
          <p:grpSpPr>
            <a:xfrm>
              <a:off x="755576" y="2924944"/>
              <a:ext cx="1527023" cy="2592288"/>
              <a:chOff x="747956" y="2132112"/>
              <a:chExt cx="1527023" cy="2592288"/>
            </a:xfrm>
          </p:grpSpPr>
          <p:grpSp>
            <p:nvGrpSpPr>
              <p:cNvPr id="66" name="그룹 68"/>
              <p:cNvGrpSpPr/>
              <p:nvPr/>
            </p:nvGrpSpPr>
            <p:grpSpPr>
              <a:xfrm>
                <a:off x="755576" y="2564160"/>
                <a:ext cx="1519403" cy="2160240"/>
                <a:chOff x="755576" y="2564160"/>
                <a:chExt cx="1519403" cy="2160240"/>
              </a:xfrm>
            </p:grpSpPr>
            <p:sp>
              <p:nvSpPr>
                <p:cNvPr id="68" name="타원 67"/>
                <p:cNvSpPr/>
                <p:nvPr/>
              </p:nvSpPr>
              <p:spPr>
                <a:xfrm>
                  <a:off x="755576" y="2564160"/>
                  <a:ext cx="1519403" cy="151940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6DBCED"/>
                    </a:gs>
                    <a:gs pos="44000">
                      <a:srgbClr val="0070C0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9" name="타원 68"/>
                <p:cNvSpPr/>
                <p:nvPr/>
              </p:nvSpPr>
              <p:spPr>
                <a:xfrm>
                  <a:off x="896953" y="2708176"/>
                  <a:ext cx="1236648" cy="123664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innerShdw blurRad="63500" dist="19050" dir="13500000">
                    <a:prstClr val="black">
                      <a:alpha val="3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0" name="타원 69"/>
                <p:cNvSpPr/>
                <p:nvPr/>
              </p:nvSpPr>
              <p:spPr>
                <a:xfrm>
                  <a:off x="994460" y="4325431"/>
                  <a:ext cx="1023784" cy="398969"/>
                </a:xfrm>
                <a:prstGeom prst="ellipse">
                  <a:avLst/>
                </a:prstGeom>
                <a:gradFill flip="none" rotWithShape="1">
                  <a:gsLst>
                    <a:gs pos="44000">
                      <a:srgbClr val="0070C0">
                        <a:alpha val="0"/>
                      </a:srgbClr>
                    </a:gs>
                    <a:gs pos="100000">
                      <a:schemeClr val="tx2">
                        <a:lumMod val="75000"/>
                        <a:alpha val="11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7" name="TextBox 66"/>
              <p:cNvSpPr txBox="1"/>
              <p:nvPr/>
            </p:nvSpPr>
            <p:spPr>
              <a:xfrm>
                <a:off x="747956" y="2132112"/>
                <a:ext cx="1507066" cy="49608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  <a:scene3d>
                  <a:camera prst="orthographicFront"/>
                  <a:lightRig rig="threePt" dir="t"/>
                </a:scene3d>
                <a:sp3d contourW="38100">
                  <a:bevelT w="0" h="25400"/>
                  <a:bevelB w="0" h="25400"/>
                  <a:contourClr>
                    <a:schemeClr val="bg1"/>
                  </a:contourClr>
                </a:sp3d>
              </a:bodyPr>
              <a:lstStyle/>
              <a:p>
                <a:pPr algn="ctr">
                  <a:buSzPct val="100000"/>
                </a:pPr>
                <a:r>
                  <a:rPr lang="ko-KR" altLang="en-US" sz="2000" spc="-50" dirty="0" err="1" smtClean="0">
                    <a:gradFill>
                      <a:gsLst>
                        <a:gs pos="50000">
                          <a:srgbClr val="002F7F"/>
                        </a:gs>
                        <a:gs pos="100000">
                          <a:srgbClr val="007BBF"/>
                        </a:gs>
                      </a:gsLst>
                      <a:lin ang="5400000" scaled="0"/>
                    </a:gradFill>
                    <a:effectLst>
                      <a:outerShdw blurRad="1143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YGO540" pitchFamily="18" charset="-127"/>
                    <a:ea typeface="YGO540" pitchFamily="18" charset="-127"/>
                  </a:rPr>
                  <a:t>영유아</a:t>
                </a:r>
                <a:endParaRPr lang="en-US" altLang="ko-KR" sz="2000" spc="-50" dirty="0" smtClean="0">
                  <a:gradFill>
                    <a:gsLst>
                      <a:gs pos="50000">
                        <a:srgbClr val="002F7F"/>
                      </a:gs>
                      <a:gs pos="100000">
                        <a:srgbClr val="007BBF"/>
                      </a:gs>
                    </a:gsLst>
                    <a:lin ang="5400000" scaled="0"/>
                  </a:gra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YGO540" pitchFamily="18" charset="-127"/>
                  <a:ea typeface="YGO540" pitchFamily="18" charset="-127"/>
                </a:endParaRPr>
              </a:p>
            </p:txBody>
          </p:sp>
        </p:grpSp>
        <p:grpSp>
          <p:nvGrpSpPr>
            <p:cNvPr id="44" name="그룹 70"/>
            <p:cNvGrpSpPr/>
            <p:nvPr/>
          </p:nvGrpSpPr>
          <p:grpSpPr>
            <a:xfrm>
              <a:off x="2835836" y="2564904"/>
              <a:ext cx="1519403" cy="2500493"/>
              <a:chOff x="755576" y="2223907"/>
              <a:chExt cx="1519403" cy="2500493"/>
            </a:xfrm>
          </p:grpSpPr>
          <p:grpSp>
            <p:nvGrpSpPr>
              <p:cNvPr id="61" name="그룹 71"/>
              <p:cNvGrpSpPr/>
              <p:nvPr/>
            </p:nvGrpSpPr>
            <p:grpSpPr>
              <a:xfrm>
                <a:off x="755576" y="2655955"/>
                <a:ext cx="1519403" cy="2068445"/>
                <a:chOff x="755576" y="2655955"/>
                <a:chExt cx="1519403" cy="2068445"/>
              </a:xfrm>
            </p:grpSpPr>
            <p:sp>
              <p:nvSpPr>
                <p:cNvPr id="63" name="타원 62"/>
                <p:cNvSpPr/>
                <p:nvPr/>
              </p:nvSpPr>
              <p:spPr>
                <a:xfrm>
                  <a:off x="755576" y="2655955"/>
                  <a:ext cx="1519403" cy="151940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5">
                        <a:lumMod val="40000"/>
                        <a:lumOff val="60000"/>
                      </a:schemeClr>
                    </a:gs>
                    <a:gs pos="34000">
                      <a:srgbClr val="3590A9"/>
                    </a:gs>
                    <a:gs pos="100000">
                      <a:srgbClr val="205766"/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타원 63"/>
                <p:cNvSpPr/>
                <p:nvPr/>
              </p:nvSpPr>
              <p:spPr>
                <a:xfrm>
                  <a:off x="896953" y="2799971"/>
                  <a:ext cx="1236648" cy="123664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innerShdw blurRad="63500" dist="19050" dir="13500000">
                    <a:prstClr val="black">
                      <a:alpha val="3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5" name="타원 64"/>
                <p:cNvSpPr/>
                <p:nvPr/>
              </p:nvSpPr>
              <p:spPr>
                <a:xfrm>
                  <a:off x="994460" y="4325431"/>
                  <a:ext cx="1023784" cy="398969"/>
                </a:xfrm>
                <a:prstGeom prst="ellipse">
                  <a:avLst/>
                </a:prstGeom>
                <a:gradFill flip="none" rotWithShape="1">
                  <a:gsLst>
                    <a:gs pos="44000">
                      <a:srgbClr val="0070C0">
                        <a:alpha val="0"/>
                      </a:srgbClr>
                    </a:gs>
                    <a:gs pos="100000">
                      <a:schemeClr val="tx2">
                        <a:lumMod val="75000"/>
                        <a:alpha val="11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2" name="TextBox 61"/>
              <p:cNvSpPr txBox="1"/>
              <p:nvPr/>
            </p:nvSpPr>
            <p:spPr>
              <a:xfrm>
                <a:off x="763548" y="2223907"/>
                <a:ext cx="1507066" cy="49608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  <a:scene3d>
                  <a:camera prst="orthographicFront"/>
                  <a:lightRig rig="threePt" dir="t"/>
                </a:scene3d>
                <a:sp3d contourW="38100">
                  <a:bevelT w="0" h="25400"/>
                  <a:bevelB w="0" h="25400"/>
                  <a:contourClr>
                    <a:schemeClr val="bg1"/>
                  </a:contourClr>
                </a:sp3d>
              </a:bodyPr>
              <a:lstStyle/>
              <a:p>
                <a:pPr algn="ctr">
                  <a:buSzPct val="100000"/>
                </a:pPr>
                <a:r>
                  <a:rPr lang="ko-KR" altLang="en-US" sz="2000" spc="-50" dirty="0" smtClean="0">
                    <a:gradFill>
                      <a:gsLst>
                        <a:gs pos="50000">
                          <a:srgbClr val="1F5463"/>
                        </a:gs>
                        <a:gs pos="100000">
                          <a:srgbClr val="2D9BA1"/>
                        </a:gs>
                      </a:gsLst>
                      <a:lin ang="5400000" scaled="0"/>
                    </a:gradFill>
                    <a:effectLst>
                      <a:outerShdw blurRad="1143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YGO540" pitchFamily="18" charset="-127"/>
                    <a:ea typeface="YGO540" pitchFamily="18" charset="-127"/>
                  </a:rPr>
                  <a:t>아동청소년</a:t>
                </a:r>
                <a:endParaRPr lang="en-US" altLang="ko-KR" sz="2000" spc="-50" dirty="0" smtClean="0">
                  <a:gradFill>
                    <a:gsLst>
                      <a:gs pos="50000">
                        <a:srgbClr val="1F5463"/>
                      </a:gs>
                      <a:gs pos="100000">
                        <a:srgbClr val="2D9BA1"/>
                      </a:gs>
                    </a:gsLst>
                    <a:lin ang="5400000" scaled="0"/>
                  </a:gra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YGO540" pitchFamily="18" charset="-127"/>
                  <a:ea typeface="YGO540" pitchFamily="18" charset="-127"/>
                </a:endParaRPr>
              </a:p>
            </p:txBody>
          </p:sp>
        </p:grpSp>
        <p:grpSp>
          <p:nvGrpSpPr>
            <p:cNvPr id="45" name="그룹 76"/>
            <p:cNvGrpSpPr/>
            <p:nvPr/>
          </p:nvGrpSpPr>
          <p:grpSpPr>
            <a:xfrm>
              <a:off x="4908476" y="2276872"/>
              <a:ext cx="1530630" cy="2448272"/>
              <a:chOff x="755576" y="2276128"/>
              <a:chExt cx="1530630" cy="2448272"/>
            </a:xfrm>
          </p:grpSpPr>
          <p:grpSp>
            <p:nvGrpSpPr>
              <p:cNvPr id="56" name="그룹 77"/>
              <p:cNvGrpSpPr/>
              <p:nvPr/>
            </p:nvGrpSpPr>
            <p:grpSpPr>
              <a:xfrm>
                <a:off x="755576" y="2700941"/>
                <a:ext cx="1519403" cy="2023459"/>
                <a:chOff x="755576" y="2700941"/>
                <a:chExt cx="1519403" cy="2023459"/>
              </a:xfrm>
            </p:grpSpPr>
            <p:sp>
              <p:nvSpPr>
                <p:cNvPr id="58" name="타원 57"/>
                <p:cNvSpPr/>
                <p:nvPr/>
              </p:nvSpPr>
              <p:spPr>
                <a:xfrm>
                  <a:off x="755576" y="2700941"/>
                  <a:ext cx="1519403" cy="151940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58D14F"/>
                    </a:gs>
                    <a:gs pos="34000">
                      <a:srgbClr val="428C24"/>
                    </a:gs>
                    <a:gs pos="100000">
                      <a:srgbClr val="256022"/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9" name="타원 58"/>
                <p:cNvSpPr/>
                <p:nvPr/>
              </p:nvSpPr>
              <p:spPr>
                <a:xfrm>
                  <a:off x="896953" y="2852192"/>
                  <a:ext cx="1236648" cy="123664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innerShdw blurRad="63500" dist="19050" dir="13500000">
                    <a:prstClr val="black">
                      <a:alpha val="3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0" name="타원 59"/>
                <p:cNvSpPr/>
                <p:nvPr/>
              </p:nvSpPr>
              <p:spPr>
                <a:xfrm>
                  <a:off x="994460" y="4325431"/>
                  <a:ext cx="1023784" cy="398969"/>
                </a:xfrm>
                <a:prstGeom prst="ellipse">
                  <a:avLst/>
                </a:prstGeom>
                <a:gradFill flip="none" rotWithShape="1">
                  <a:gsLst>
                    <a:gs pos="44000">
                      <a:srgbClr val="0070C0">
                        <a:alpha val="0"/>
                      </a:srgbClr>
                    </a:gs>
                    <a:gs pos="100000">
                      <a:schemeClr val="tx2">
                        <a:lumMod val="75000"/>
                        <a:alpha val="11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7" name="TextBox 56"/>
              <p:cNvSpPr txBox="1"/>
              <p:nvPr/>
            </p:nvSpPr>
            <p:spPr>
              <a:xfrm>
                <a:off x="779140" y="2276128"/>
                <a:ext cx="1507066" cy="49608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  <a:scene3d>
                  <a:camera prst="orthographicFront"/>
                  <a:lightRig rig="threePt" dir="t"/>
                </a:scene3d>
                <a:sp3d contourW="38100">
                  <a:bevelT w="0" h="25400"/>
                  <a:bevelB w="0" h="25400"/>
                  <a:contourClr>
                    <a:schemeClr val="bg1"/>
                  </a:contourClr>
                </a:sp3d>
              </a:bodyPr>
              <a:lstStyle/>
              <a:p>
                <a:pPr algn="ctr">
                  <a:buSzPct val="100000"/>
                </a:pPr>
                <a:r>
                  <a:rPr lang="ko-KR" altLang="en-US" sz="2000" spc="-50" dirty="0" smtClean="0">
                    <a:gradFill>
                      <a:gsLst>
                        <a:gs pos="50000">
                          <a:srgbClr val="1A4418"/>
                        </a:gs>
                        <a:gs pos="100000">
                          <a:srgbClr val="428C24"/>
                        </a:gs>
                      </a:gsLst>
                      <a:lin ang="5400000" scaled="0"/>
                    </a:gradFill>
                    <a:effectLst>
                      <a:outerShdw blurRad="1143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YGO540" pitchFamily="18" charset="-127"/>
                    <a:ea typeface="YGO540" pitchFamily="18" charset="-127"/>
                  </a:rPr>
                  <a:t>청년</a:t>
                </a:r>
                <a:r>
                  <a:rPr lang="en-US" altLang="ko-KR" sz="2000" spc="-50" dirty="0" smtClean="0">
                    <a:gradFill>
                      <a:gsLst>
                        <a:gs pos="50000">
                          <a:srgbClr val="1A4418"/>
                        </a:gs>
                        <a:gs pos="100000">
                          <a:srgbClr val="428C24"/>
                        </a:gs>
                      </a:gsLst>
                      <a:lin ang="5400000" scaled="0"/>
                    </a:gradFill>
                    <a:effectLst>
                      <a:outerShdw blurRad="1143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YGO540" pitchFamily="18" charset="-127"/>
                    <a:ea typeface="YGO540" pitchFamily="18" charset="-127"/>
                  </a:rPr>
                  <a:t>/</a:t>
                </a:r>
                <a:r>
                  <a:rPr lang="ko-KR" altLang="en-US" sz="2000" spc="-50" dirty="0" err="1" smtClean="0">
                    <a:gradFill>
                      <a:gsLst>
                        <a:gs pos="50000">
                          <a:srgbClr val="1A4418"/>
                        </a:gs>
                        <a:gs pos="100000">
                          <a:srgbClr val="428C24"/>
                        </a:gs>
                      </a:gsLst>
                      <a:lin ang="5400000" scaled="0"/>
                    </a:gradFill>
                    <a:effectLst>
                      <a:outerShdw blurRad="1143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YGO540" pitchFamily="18" charset="-127"/>
                    <a:ea typeface="YGO540" pitchFamily="18" charset="-127"/>
                  </a:rPr>
                  <a:t>중장년</a:t>
                </a:r>
                <a:endParaRPr lang="en-US" altLang="ko-KR" sz="2000" spc="-50" dirty="0" smtClean="0">
                  <a:gradFill>
                    <a:gsLst>
                      <a:gs pos="50000">
                        <a:srgbClr val="1A4418"/>
                      </a:gs>
                      <a:gs pos="100000">
                        <a:srgbClr val="428C24"/>
                      </a:gs>
                    </a:gsLst>
                    <a:lin ang="5400000" scaled="0"/>
                  </a:gra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YGO540" pitchFamily="18" charset="-127"/>
                  <a:ea typeface="YGO540" pitchFamily="18" charset="-127"/>
                </a:endParaRPr>
              </a:p>
            </p:txBody>
          </p:sp>
        </p:grpSp>
        <p:grpSp>
          <p:nvGrpSpPr>
            <p:cNvPr id="46" name="그룹 82"/>
            <p:cNvGrpSpPr/>
            <p:nvPr/>
          </p:nvGrpSpPr>
          <p:grpSpPr>
            <a:xfrm>
              <a:off x="6948264" y="1916832"/>
              <a:ext cx="1552255" cy="2376264"/>
              <a:chOff x="722724" y="2348136"/>
              <a:chExt cx="1552255" cy="2376264"/>
            </a:xfrm>
          </p:grpSpPr>
          <p:grpSp>
            <p:nvGrpSpPr>
              <p:cNvPr id="51" name="그룹 83"/>
              <p:cNvGrpSpPr/>
              <p:nvPr/>
            </p:nvGrpSpPr>
            <p:grpSpPr>
              <a:xfrm>
                <a:off x="755576" y="2708176"/>
                <a:ext cx="1519403" cy="2016224"/>
                <a:chOff x="755576" y="2708176"/>
                <a:chExt cx="1519403" cy="2016224"/>
              </a:xfrm>
            </p:grpSpPr>
            <p:sp>
              <p:nvSpPr>
                <p:cNvPr id="53" name="타원 52"/>
                <p:cNvSpPr/>
                <p:nvPr/>
              </p:nvSpPr>
              <p:spPr>
                <a:xfrm>
                  <a:off x="755576" y="2708176"/>
                  <a:ext cx="1519403" cy="151940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4">
                        <a:lumMod val="60000"/>
                        <a:lumOff val="40000"/>
                      </a:schemeClr>
                    </a:gs>
                    <a:gs pos="34000">
                      <a:srgbClr val="7030A0"/>
                    </a:gs>
                    <a:gs pos="100000">
                      <a:schemeClr val="accent4">
                        <a:lumMod val="50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4" name="타원 53"/>
                <p:cNvSpPr/>
                <p:nvPr/>
              </p:nvSpPr>
              <p:spPr>
                <a:xfrm>
                  <a:off x="896953" y="2852192"/>
                  <a:ext cx="1236648" cy="123664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innerShdw blurRad="63500" dist="19050" dir="13500000">
                    <a:prstClr val="black">
                      <a:alpha val="3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5" name="타원 54"/>
                <p:cNvSpPr/>
                <p:nvPr/>
              </p:nvSpPr>
              <p:spPr>
                <a:xfrm>
                  <a:off x="994460" y="4325431"/>
                  <a:ext cx="1023784" cy="398969"/>
                </a:xfrm>
                <a:prstGeom prst="ellipse">
                  <a:avLst/>
                </a:prstGeom>
                <a:gradFill flip="none" rotWithShape="1">
                  <a:gsLst>
                    <a:gs pos="44000">
                      <a:srgbClr val="0070C0">
                        <a:alpha val="0"/>
                      </a:srgbClr>
                    </a:gs>
                    <a:gs pos="100000">
                      <a:schemeClr val="tx2">
                        <a:lumMod val="75000"/>
                        <a:alpha val="11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2" name="TextBox 51"/>
              <p:cNvSpPr txBox="1"/>
              <p:nvPr/>
            </p:nvSpPr>
            <p:spPr>
              <a:xfrm>
                <a:off x="722724" y="2348136"/>
                <a:ext cx="1507066" cy="49608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  <a:scene3d>
                  <a:camera prst="orthographicFront"/>
                  <a:lightRig rig="threePt" dir="t"/>
                </a:scene3d>
                <a:sp3d contourW="38100">
                  <a:bevelT w="0" h="25400"/>
                  <a:bevelB w="0" h="25400"/>
                  <a:contourClr>
                    <a:schemeClr val="bg1"/>
                  </a:contourClr>
                </a:sp3d>
              </a:bodyPr>
              <a:lstStyle/>
              <a:p>
                <a:pPr algn="ctr">
                  <a:buSzPct val="100000"/>
                </a:pPr>
                <a:r>
                  <a:rPr lang="ko-KR" altLang="en-US" sz="2000" spc="-50" dirty="0" smtClean="0">
                    <a:gradFill>
                      <a:gsLst>
                        <a:gs pos="50000">
                          <a:srgbClr val="392561"/>
                        </a:gs>
                        <a:gs pos="100000">
                          <a:srgbClr val="7030A0"/>
                        </a:gs>
                      </a:gsLst>
                      <a:lin ang="5400000" scaled="0"/>
                    </a:gradFill>
                    <a:effectLst>
                      <a:outerShdw blurRad="114300" dist="1016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YGO540" pitchFamily="18" charset="-127"/>
                    <a:ea typeface="YGO540" pitchFamily="18" charset="-127"/>
                  </a:rPr>
                  <a:t>어르신</a:t>
                </a:r>
                <a:endParaRPr lang="en-US" altLang="ko-KR" sz="2000" spc="-50" dirty="0" smtClean="0">
                  <a:gradFill>
                    <a:gsLst>
                      <a:gs pos="50000">
                        <a:srgbClr val="392561"/>
                      </a:gs>
                      <a:gs pos="100000">
                        <a:srgbClr val="7030A0"/>
                      </a:gs>
                    </a:gsLst>
                    <a:lin ang="5400000" scaled="0"/>
                  </a:gra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YGO540" pitchFamily="18" charset="-127"/>
                  <a:ea typeface="YGO540" pitchFamily="18" charset="-127"/>
                </a:endParaRPr>
              </a:p>
            </p:txBody>
          </p:sp>
        </p:grpSp>
        <p:pic>
          <p:nvPicPr>
            <p:cNvPr id="47" name="Picture 2" descr="C:\Documents and Settings\kihasa\Local Settings\Temporary Internet Files\Content.IE5\XN7HRQZU\MM900365298[1].gif"/>
            <p:cNvPicPr>
              <a:picLocks noChangeAspect="1" noChangeArrowheads="1" noCrop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71600" y="3552428"/>
              <a:ext cx="1028700" cy="1028700"/>
            </a:xfrm>
            <a:prstGeom prst="rect">
              <a:avLst/>
            </a:prstGeom>
            <a:noFill/>
          </p:spPr>
        </p:pic>
        <p:pic>
          <p:nvPicPr>
            <p:cNvPr id="48" name="Picture 17" descr="C:\Documents and Settings\kihasa\Local Settings\Temporary Internet Files\Content.IE5\C93IKKB7\MM900356712[1].gif"/>
            <p:cNvPicPr>
              <a:picLocks noChangeAspect="1" noChangeArrowheads="1" noCrop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31840" y="3284984"/>
              <a:ext cx="1008112" cy="1008112"/>
            </a:xfrm>
            <a:prstGeom prst="rect">
              <a:avLst/>
            </a:prstGeom>
            <a:noFill/>
          </p:spPr>
        </p:pic>
        <p:pic>
          <p:nvPicPr>
            <p:cNvPr id="49" name="Picture 10" descr="C:\Documents and Settings\kihasa\Local Settings\Temporary Internet Files\Content.IE5\SSLIDTG4\MC900445594[1].wmf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075429" y="2849796"/>
              <a:ext cx="1152755" cy="1155268"/>
            </a:xfrm>
            <a:prstGeom prst="rect">
              <a:avLst/>
            </a:prstGeom>
            <a:noFill/>
          </p:spPr>
        </p:pic>
        <p:pic>
          <p:nvPicPr>
            <p:cNvPr id="50" name="Picture 14" descr="C:\Documents and Settings\kihasa\Local Settings\Temporary Internet Files\Content.IE5\MGUJ5FNC\MC900445558[1].wmf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164288" y="2348880"/>
              <a:ext cx="1152128" cy="118181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27698084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2800" dirty="0"/>
              <a:t>3. </a:t>
            </a:r>
            <a:r>
              <a:rPr lang="ko-KR" altLang="en-US" sz="2800" dirty="0" err="1"/>
              <a:t>신정부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복지정책공약 검토</a:t>
            </a:r>
            <a:endParaRPr lang="ko-KR" altLang="en-US" sz="2800" dirty="0"/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C42F75F3-790E-4B57-A71B-62B73105A056}" type="slidenum">
              <a:rPr lang="en-US" altLang="ko-KR" smtClean="0"/>
              <a:pPr>
                <a:spcBef>
                  <a:spcPct val="0"/>
                </a:spcBef>
              </a:pPr>
              <a:t>15</a:t>
            </a:fld>
            <a:endParaRPr lang="en-US" dirty="0"/>
          </a:p>
        </p:txBody>
      </p:sp>
      <p:sp>
        <p:nvSpPr>
          <p:cNvPr id="71" name="오른쪽 화살표 70"/>
          <p:cNvSpPr/>
          <p:nvPr/>
        </p:nvSpPr>
        <p:spPr>
          <a:xfrm>
            <a:off x="539552" y="1772816"/>
            <a:ext cx="8208912" cy="1433991"/>
          </a:xfrm>
          <a:prstGeom prst="rightArrow">
            <a:avLst>
              <a:gd name="adj1" fmla="val 73913"/>
              <a:gd name="adj2" fmla="val 38456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그룹 6"/>
          <p:cNvGrpSpPr/>
          <p:nvPr/>
        </p:nvGrpSpPr>
        <p:grpSpPr>
          <a:xfrm>
            <a:off x="345730" y="1340768"/>
            <a:ext cx="7066055" cy="431978"/>
            <a:chOff x="322870" y="1694725"/>
            <a:chExt cx="7066055" cy="431978"/>
          </a:xfrm>
        </p:grpSpPr>
        <p:sp>
          <p:nvSpPr>
            <p:cNvPr id="73" name="TextBox 72"/>
            <p:cNvSpPr txBox="1"/>
            <p:nvPr/>
          </p:nvSpPr>
          <p:spPr>
            <a:xfrm>
              <a:off x="651183" y="1694725"/>
              <a:ext cx="6737742" cy="431978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공약내용 </a:t>
              </a:r>
              <a:r>
                <a:rPr lang="en-US" altLang="ko-KR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: </a:t>
              </a:r>
              <a:r>
                <a:rPr lang="ko-KR" altLang="en-US" sz="2200" spc="-50" dirty="0" err="1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전생애적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 위험에 대응한 촘촘한 </a:t>
              </a:r>
              <a:r>
                <a:rPr lang="ko-KR" altLang="en-US" sz="2200" spc="-50" dirty="0" err="1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사회안전망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 구축</a:t>
              </a:r>
              <a:endParaRPr lang="en-US" altLang="ko-KR" sz="2200" spc="-50" dirty="0" smtClean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74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75" name="Rectangle 39"/>
          <p:cNvSpPr>
            <a:spLocks noChangeArrowheads="1"/>
          </p:cNvSpPr>
          <p:nvPr/>
        </p:nvSpPr>
        <p:spPr bwMode="gray">
          <a:xfrm>
            <a:off x="5763044" y="3702291"/>
            <a:ext cx="2880320" cy="1379369"/>
          </a:xfrm>
          <a:prstGeom prst="roundRect">
            <a:avLst>
              <a:gd name="adj" fmla="val 890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1600" indent="-284400" fontAlgn="base">
              <a:lnSpc>
                <a:spcPct val="150000"/>
              </a:lnSpc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저소득층 및 중산층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환자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457200" fontAlgn="base"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본인부담 의료비 경감</a:t>
            </a: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741600" indent="-284400" fontAlgn="base">
              <a:lnSpc>
                <a:spcPct val="200000"/>
              </a:lnSpc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3"/>
              </a:buBlip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4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대 중증질환 진료비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전액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457200" fontAlgn="base"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국가부담</a:t>
            </a: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76" name="Rectangle 39"/>
          <p:cNvSpPr>
            <a:spLocks noChangeArrowheads="1"/>
          </p:cNvSpPr>
          <p:nvPr/>
        </p:nvSpPr>
        <p:spPr bwMode="gray">
          <a:xfrm>
            <a:off x="-36512" y="3636076"/>
            <a:ext cx="3816424" cy="2675384"/>
          </a:xfrm>
          <a:prstGeom prst="roundRect">
            <a:avLst>
              <a:gd name="adj" fmla="val 890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1600" indent="-284400" fontAlgn="base">
              <a:lnSpc>
                <a:spcPct val="150000"/>
              </a:lnSpc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부양의무자기준 개선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기초생활보장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457200" fontAlgn="base"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급여체계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개편</a:t>
            </a: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741600" indent="-284400" fontAlgn="base">
              <a:lnSpc>
                <a:spcPct val="150000"/>
              </a:lnSpc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주거용 재산에 대한 공제 확대</a:t>
            </a: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741600" indent="-284400" fontAlgn="base">
              <a:lnSpc>
                <a:spcPct val="150000"/>
              </a:lnSpc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기초공제액 수준과 유형별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재산의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457200" fontAlgn="base"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 </a:t>
            </a:r>
            <a:r>
              <a:rPr lang="ko-KR" altLang="en-US" sz="14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소득환산율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개선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741600" indent="-284400" fontAlgn="base">
              <a:lnSpc>
                <a:spcPct val="150000"/>
              </a:lnSpc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3"/>
              </a:buBlip>
            </a:pPr>
            <a:r>
              <a:rPr lang="ko-KR" altLang="en-US" sz="14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차상위계층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기준 확대 및 서비스 강화</a:t>
            </a: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741600" indent="-284400" fontAlgn="base">
              <a:lnSpc>
                <a:spcPct val="150000"/>
              </a:lnSpc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3"/>
              </a:buBlip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근로장려세제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확대 및 </a:t>
            </a:r>
            <a:r>
              <a:rPr lang="ko-KR" altLang="en-US" sz="14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근로유인형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457200" fontAlgn="base"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 급여체계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구축</a:t>
            </a: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grpSp>
        <p:nvGrpSpPr>
          <p:cNvPr id="77" name="그룹 76"/>
          <p:cNvGrpSpPr/>
          <p:nvPr/>
        </p:nvGrpSpPr>
        <p:grpSpPr>
          <a:xfrm>
            <a:off x="971600" y="1905501"/>
            <a:ext cx="1121994" cy="1408751"/>
            <a:chOff x="763196" y="3105447"/>
            <a:chExt cx="1519403" cy="1907729"/>
          </a:xfrm>
        </p:grpSpPr>
        <p:grpSp>
          <p:nvGrpSpPr>
            <p:cNvPr id="78" name="그룹 68"/>
            <p:cNvGrpSpPr/>
            <p:nvPr/>
          </p:nvGrpSpPr>
          <p:grpSpPr>
            <a:xfrm>
              <a:off x="763196" y="3105447"/>
              <a:ext cx="1519403" cy="1907729"/>
              <a:chOff x="755576" y="2816671"/>
              <a:chExt cx="1519403" cy="1907729"/>
            </a:xfrm>
          </p:grpSpPr>
          <p:sp>
            <p:nvSpPr>
              <p:cNvPr id="80" name="타원 79"/>
              <p:cNvSpPr/>
              <p:nvPr/>
            </p:nvSpPr>
            <p:spPr>
              <a:xfrm>
                <a:off x="755576" y="2816671"/>
                <a:ext cx="1519403" cy="1519403"/>
              </a:xfrm>
              <a:prstGeom prst="ellipse">
                <a:avLst/>
              </a:prstGeom>
              <a:gradFill flip="none" rotWithShape="1">
                <a:gsLst>
                  <a:gs pos="0">
                    <a:srgbClr val="6DBCED"/>
                  </a:gs>
                  <a:gs pos="44000">
                    <a:srgbClr val="0070C0"/>
                  </a:gs>
                  <a:gs pos="100000">
                    <a:schemeClr val="tx2">
                      <a:lumMod val="7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타원 80"/>
              <p:cNvSpPr/>
              <p:nvPr/>
            </p:nvSpPr>
            <p:spPr>
              <a:xfrm>
                <a:off x="896953" y="2958049"/>
                <a:ext cx="1236648" cy="12366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1905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타원 81"/>
              <p:cNvSpPr/>
              <p:nvPr/>
            </p:nvSpPr>
            <p:spPr>
              <a:xfrm>
                <a:off x="994460" y="4325431"/>
                <a:ext cx="1023784" cy="398969"/>
              </a:xfrm>
              <a:prstGeom prst="ellipse">
                <a:avLst/>
              </a:prstGeom>
              <a:gradFill flip="none" rotWithShape="1">
                <a:gsLst>
                  <a:gs pos="44000">
                    <a:srgbClr val="0070C0">
                      <a:alpha val="0"/>
                    </a:srgbClr>
                  </a:gs>
                  <a:gs pos="100000">
                    <a:schemeClr val="tx2">
                      <a:lumMod val="75000"/>
                      <a:alpha val="11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79" name="Picture 2" descr="C:\Documents and Settings\kihasa\Local Settings\Temporary Internet Files\Content.IE5\XN7HRQZU\MM900365298[1].gif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71600" y="3284984"/>
              <a:ext cx="1028700" cy="1028700"/>
            </a:xfrm>
            <a:prstGeom prst="rect">
              <a:avLst/>
            </a:prstGeom>
            <a:noFill/>
          </p:spPr>
        </p:pic>
      </p:grpSp>
      <p:grpSp>
        <p:nvGrpSpPr>
          <p:cNvPr id="83" name="그룹 82"/>
          <p:cNvGrpSpPr/>
          <p:nvPr/>
        </p:nvGrpSpPr>
        <p:grpSpPr>
          <a:xfrm>
            <a:off x="2771800" y="1941024"/>
            <a:ext cx="1102883" cy="1384756"/>
            <a:chOff x="2835836" y="2673399"/>
            <a:chExt cx="1519403" cy="1907729"/>
          </a:xfrm>
        </p:grpSpPr>
        <p:grpSp>
          <p:nvGrpSpPr>
            <p:cNvPr id="84" name="그룹 71"/>
            <p:cNvGrpSpPr/>
            <p:nvPr/>
          </p:nvGrpSpPr>
          <p:grpSpPr>
            <a:xfrm>
              <a:off x="2835836" y="2673399"/>
              <a:ext cx="1519403" cy="1907729"/>
              <a:chOff x="755576" y="2816671"/>
              <a:chExt cx="1519403" cy="1907729"/>
            </a:xfrm>
          </p:grpSpPr>
          <p:sp>
            <p:nvSpPr>
              <p:cNvPr id="86" name="타원 85"/>
              <p:cNvSpPr/>
              <p:nvPr/>
            </p:nvSpPr>
            <p:spPr>
              <a:xfrm>
                <a:off x="755576" y="2816671"/>
                <a:ext cx="1519403" cy="151940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5">
                      <a:lumMod val="40000"/>
                      <a:lumOff val="60000"/>
                    </a:schemeClr>
                  </a:gs>
                  <a:gs pos="34000">
                    <a:srgbClr val="3590A9"/>
                  </a:gs>
                  <a:gs pos="100000">
                    <a:srgbClr val="205766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타원 86"/>
              <p:cNvSpPr/>
              <p:nvPr/>
            </p:nvSpPr>
            <p:spPr>
              <a:xfrm>
                <a:off x="896953" y="2958049"/>
                <a:ext cx="1236648" cy="12366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1905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타원 87"/>
              <p:cNvSpPr/>
              <p:nvPr/>
            </p:nvSpPr>
            <p:spPr>
              <a:xfrm>
                <a:off x="994460" y="4325431"/>
                <a:ext cx="1023784" cy="398969"/>
              </a:xfrm>
              <a:prstGeom prst="ellipse">
                <a:avLst/>
              </a:prstGeom>
              <a:gradFill flip="none" rotWithShape="1">
                <a:gsLst>
                  <a:gs pos="44000">
                    <a:srgbClr val="0070C0">
                      <a:alpha val="0"/>
                    </a:srgbClr>
                  </a:gs>
                  <a:gs pos="100000">
                    <a:schemeClr val="tx2">
                      <a:lumMod val="75000"/>
                      <a:alpha val="11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85" name="Picture 17" descr="C:\Documents and Settings\kihasa\Local Settings\Temporary Internet Files\Content.IE5\C93IKKB7\MM900356712[1].gif"/>
            <p:cNvPicPr>
              <a:picLocks noChangeAspect="1" noChangeArrowheads="1" noCrop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59832" y="2924944"/>
              <a:ext cx="1008112" cy="1008112"/>
            </a:xfrm>
            <a:prstGeom prst="rect">
              <a:avLst/>
            </a:prstGeom>
            <a:noFill/>
          </p:spPr>
        </p:pic>
      </p:grpSp>
      <p:grpSp>
        <p:nvGrpSpPr>
          <p:cNvPr id="89" name="그룹 88"/>
          <p:cNvGrpSpPr/>
          <p:nvPr/>
        </p:nvGrpSpPr>
        <p:grpSpPr>
          <a:xfrm>
            <a:off x="4836620" y="1869015"/>
            <a:ext cx="1175540" cy="1478412"/>
            <a:chOff x="4908476" y="2273732"/>
            <a:chExt cx="1519403" cy="1910869"/>
          </a:xfrm>
        </p:grpSpPr>
        <p:grpSp>
          <p:nvGrpSpPr>
            <p:cNvPr id="90" name="그룹 77"/>
            <p:cNvGrpSpPr/>
            <p:nvPr/>
          </p:nvGrpSpPr>
          <p:grpSpPr>
            <a:xfrm>
              <a:off x="4908476" y="2276872"/>
              <a:ext cx="1519403" cy="1907729"/>
              <a:chOff x="755576" y="2816671"/>
              <a:chExt cx="1519403" cy="1907729"/>
            </a:xfrm>
          </p:grpSpPr>
          <p:sp>
            <p:nvSpPr>
              <p:cNvPr id="92" name="타원 91"/>
              <p:cNvSpPr/>
              <p:nvPr/>
            </p:nvSpPr>
            <p:spPr>
              <a:xfrm>
                <a:off x="755576" y="2816671"/>
                <a:ext cx="1519403" cy="1519403"/>
              </a:xfrm>
              <a:prstGeom prst="ellipse">
                <a:avLst/>
              </a:prstGeom>
              <a:gradFill flip="none" rotWithShape="1">
                <a:gsLst>
                  <a:gs pos="0">
                    <a:srgbClr val="58D14F"/>
                  </a:gs>
                  <a:gs pos="34000">
                    <a:srgbClr val="428C24"/>
                  </a:gs>
                  <a:gs pos="100000">
                    <a:srgbClr val="256022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타원 92"/>
              <p:cNvSpPr/>
              <p:nvPr/>
            </p:nvSpPr>
            <p:spPr>
              <a:xfrm>
                <a:off x="896953" y="2958049"/>
                <a:ext cx="1236648" cy="12366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1905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타원 93"/>
              <p:cNvSpPr/>
              <p:nvPr/>
            </p:nvSpPr>
            <p:spPr>
              <a:xfrm>
                <a:off x="994460" y="4325431"/>
                <a:ext cx="1023784" cy="398969"/>
              </a:xfrm>
              <a:prstGeom prst="ellipse">
                <a:avLst/>
              </a:prstGeom>
              <a:gradFill flip="none" rotWithShape="1">
                <a:gsLst>
                  <a:gs pos="44000">
                    <a:srgbClr val="0070C0">
                      <a:alpha val="0"/>
                    </a:srgbClr>
                  </a:gs>
                  <a:gs pos="100000">
                    <a:schemeClr val="tx2">
                      <a:lumMod val="75000"/>
                      <a:alpha val="11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91" name="Picture 10" descr="C:\Documents and Settings\kihasa\Local Settings\Temporary Internet Files\Content.IE5\SSLIDTG4\MC900445594[1].wm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29040" y="2273732"/>
              <a:ext cx="1440160" cy="1443300"/>
            </a:xfrm>
            <a:prstGeom prst="rect">
              <a:avLst/>
            </a:prstGeom>
            <a:noFill/>
          </p:spPr>
        </p:pic>
      </p:grpSp>
      <p:grpSp>
        <p:nvGrpSpPr>
          <p:cNvPr id="95" name="그룹 94"/>
          <p:cNvGrpSpPr/>
          <p:nvPr/>
        </p:nvGrpSpPr>
        <p:grpSpPr>
          <a:xfrm>
            <a:off x="6733249" y="1905503"/>
            <a:ext cx="1151119" cy="1445320"/>
            <a:chOff x="6981116" y="1881311"/>
            <a:chExt cx="1519403" cy="1907729"/>
          </a:xfrm>
        </p:grpSpPr>
        <p:grpSp>
          <p:nvGrpSpPr>
            <p:cNvPr id="96" name="그룹 83"/>
            <p:cNvGrpSpPr/>
            <p:nvPr/>
          </p:nvGrpSpPr>
          <p:grpSpPr>
            <a:xfrm>
              <a:off x="6981116" y="1881311"/>
              <a:ext cx="1519403" cy="1907729"/>
              <a:chOff x="755576" y="2816671"/>
              <a:chExt cx="1519403" cy="1907729"/>
            </a:xfrm>
          </p:grpSpPr>
          <p:sp>
            <p:nvSpPr>
              <p:cNvPr id="98" name="타원 97"/>
              <p:cNvSpPr/>
              <p:nvPr/>
            </p:nvSpPr>
            <p:spPr>
              <a:xfrm>
                <a:off x="755576" y="2816671"/>
                <a:ext cx="1519403" cy="151940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34000">
                    <a:srgbClr val="7030A0"/>
                  </a:gs>
                  <a:gs pos="100000">
                    <a:schemeClr val="accent4">
                      <a:lumMod val="5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타원 98"/>
              <p:cNvSpPr/>
              <p:nvPr/>
            </p:nvSpPr>
            <p:spPr>
              <a:xfrm>
                <a:off x="896953" y="2958049"/>
                <a:ext cx="1236648" cy="12366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1905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0" name="타원 99"/>
              <p:cNvSpPr/>
              <p:nvPr/>
            </p:nvSpPr>
            <p:spPr>
              <a:xfrm>
                <a:off x="994460" y="4325431"/>
                <a:ext cx="1023784" cy="398969"/>
              </a:xfrm>
              <a:prstGeom prst="ellipse">
                <a:avLst/>
              </a:prstGeom>
              <a:gradFill flip="none" rotWithShape="1">
                <a:gsLst>
                  <a:gs pos="44000">
                    <a:srgbClr val="0070C0">
                      <a:alpha val="0"/>
                    </a:srgbClr>
                  </a:gs>
                  <a:gs pos="100000">
                    <a:schemeClr val="tx2">
                      <a:lumMod val="75000"/>
                      <a:alpha val="11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97" name="Picture 14" descr="C:\Documents and Settings\kihasa\Local Settings\Temporary Internet Files\Content.IE5\MGUJ5FNC\MC900445558[1].wm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164288" y="2031164"/>
              <a:ext cx="1152128" cy="1181812"/>
            </a:xfrm>
            <a:prstGeom prst="rect">
              <a:avLst/>
            </a:prstGeom>
            <a:noFill/>
          </p:spPr>
        </p:pic>
      </p:grpSp>
      <p:sp>
        <p:nvSpPr>
          <p:cNvPr id="101" name="직사각형 100"/>
          <p:cNvSpPr/>
          <p:nvPr/>
        </p:nvSpPr>
        <p:spPr>
          <a:xfrm>
            <a:off x="323528" y="3284984"/>
            <a:ext cx="8618758" cy="31683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Text Box 20"/>
          <p:cNvSpPr txBox="1">
            <a:spLocks noChangeArrowheads="1"/>
          </p:cNvSpPr>
          <p:nvPr/>
        </p:nvSpPr>
        <p:spPr bwMode="gray">
          <a:xfrm>
            <a:off x="755576" y="3140968"/>
            <a:ext cx="1700071" cy="499095"/>
          </a:xfrm>
          <a:prstGeom prst="roundRect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9525" algn="ctr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lIns="72000" tIns="72000" rIns="72000" bIns="72000" anchor="ctr"/>
          <a:lstStyle/>
          <a:p>
            <a:pPr algn="ctr" fontAlgn="base" latinLnBrk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2184A7"/>
              </a:buClr>
              <a:buSzPct val="90000"/>
              <a:defRPr/>
            </a:pPr>
            <a:r>
              <a:rPr lang="ko-KR" altLang="en-US" sz="1700" kern="0" spc="-30" dirty="0" smtClean="0">
                <a:gradFill>
                  <a:gsLst>
                    <a:gs pos="57000">
                      <a:srgbClr val="FFFFFF"/>
                    </a:gs>
                    <a:gs pos="57000">
                      <a:srgbClr val="FFFFFF"/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YGO550" pitchFamily="18" charset="-127"/>
                <a:ea typeface="YGO550" pitchFamily="18" charset="-127"/>
                <a:cs typeface="Tahoma" pitchFamily="34" charset="0"/>
              </a:rPr>
              <a:t>빈곤</a:t>
            </a:r>
            <a:r>
              <a:rPr lang="en-US" altLang="ko-KR" sz="1700" kern="0" spc="-30" dirty="0" smtClean="0">
                <a:gradFill>
                  <a:gsLst>
                    <a:gs pos="57000">
                      <a:srgbClr val="FFFFFF"/>
                    </a:gs>
                    <a:gs pos="57000">
                      <a:srgbClr val="FFFFFF"/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YGO550" pitchFamily="18" charset="-127"/>
                <a:ea typeface="YGO550" pitchFamily="18" charset="-127"/>
                <a:cs typeface="Tahoma" pitchFamily="34" charset="0"/>
              </a:rPr>
              <a:t>/</a:t>
            </a:r>
            <a:r>
              <a:rPr lang="ko-KR" altLang="en-US" sz="1700" kern="0" spc="-30" dirty="0" smtClean="0">
                <a:gradFill>
                  <a:gsLst>
                    <a:gs pos="57000">
                      <a:srgbClr val="FFFFFF"/>
                    </a:gs>
                    <a:gs pos="57000">
                      <a:srgbClr val="FFFFFF"/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YGO550" pitchFamily="18" charset="-127"/>
                <a:ea typeface="YGO550" pitchFamily="18" charset="-127"/>
                <a:cs typeface="Tahoma" pitchFamily="34" charset="0"/>
              </a:rPr>
              <a:t>실</a:t>
            </a:r>
            <a:r>
              <a:rPr lang="ko-KR" altLang="en-US" sz="1700" kern="0" spc="-30" dirty="0">
                <a:gradFill>
                  <a:gsLst>
                    <a:gs pos="57000">
                      <a:srgbClr val="FFFFFF"/>
                    </a:gs>
                    <a:gs pos="57000">
                      <a:srgbClr val="FFFFFF"/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YGO550" pitchFamily="18" charset="-127"/>
                <a:ea typeface="YGO550" pitchFamily="18" charset="-127"/>
                <a:cs typeface="Tahoma" pitchFamily="34" charset="0"/>
              </a:rPr>
              <a:t>업</a:t>
            </a:r>
            <a:endParaRPr lang="en-US" altLang="ko-KR" sz="1700" kern="0" spc="-30" dirty="0">
              <a:gradFill>
                <a:gsLst>
                  <a:gs pos="57000">
                    <a:srgbClr val="FFFFFF"/>
                  </a:gs>
                  <a:gs pos="57000">
                    <a:srgbClr val="FFFFFF"/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effectLst>
                <a:outerShdw blurRad="88900" dist="50800" dir="2700000" algn="tl" rotWithShape="0">
                  <a:prstClr val="black">
                    <a:alpha val="80000"/>
                  </a:prstClr>
                </a:outerShdw>
              </a:effectLst>
              <a:latin typeface="YGO550" pitchFamily="18" charset="-127"/>
              <a:ea typeface="YGO550" pitchFamily="18" charset="-127"/>
              <a:cs typeface="Tahoma" pitchFamily="34" charset="0"/>
            </a:endParaRPr>
          </a:p>
        </p:txBody>
      </p:sp>
      <p:sp>
        <p:nvSpPr>
          <p:cNvPr id="103" name="Text Box 20"/>
          <p:cNvSpPr txBox="1">
            <a:spLocks noChangeArrowheads="1"/>
          </p:cNvSpPr>
          <p:nvPr/>
        </p:nvSpPr>
        <p:spPr bwMode="gray">
          <a:xfrm>
            <a:off x="3880041" y="3140968"/>
            <a:ext cx="1700071" cy="499095"/>
          </a:xfrm>
          <a:prstGeom prst="roundRect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9525" algn="ctr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lIns="72000" tIns="72000" rIns="72000" bIns="72000" anchor="ctr"/>
          <a:lstStyle/>
          <a:p>
            <a:pPr algn="ctr" fontAlgn="base" latinLnBrk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2184A7"/>
              </a:buClr>
              <a:buSzPct val="90000"/>
              <a:defRPr/>
            </a:pPr>
            <a:r>
              <a:rPr lang="ko-KR" altLang="en-US" sz="1700" kern="0" spc="-30" dirty="0" smtClean="0">
                <a:gradFill>
                  <a:gsLst>
                    <a:gs pos="57000">
                      <a:srgbClr val="FFFFFF"/>
                    </a:gs>
                    <a:gs pos="57000">
                      <a:srgbClr val="FFFFFF"/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YGO550" pitchFamily="18" charset="-127"/>
                <a:ea typeface="YGO550" pitchFamily="18" charset="-127"/>
                <a:cs typeface="Tahoma" pitchFamily="34" charset="0"/>
              </a:rPr>
              <a:t>장애</a:t>
            </a:r>
            <a:endParaRPr lang="en-US" altLang="ko-KR" sz="1700" kern="0" spc="-30" dirty="0">
              <a:gradFill>
                <a:gsLst>
                  <a:gs pos="57000">
                    <a:srgbClr val="FFFFFF"/>
                  </a:gs>
                  <a:gs pos="57000">
                    <a:srgbClr val="FFFFFF"/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effectLst>
                <a:outerShdw blurRad="88900" dist="50800" dir="2700000" algn="tl" rotWithShape="0">
                  <a:prstClr val="black">
                    <a:alpha val="80000"/>
                  </a:prstClr>
                </a:outerShdw>
              </a:effectLst>
              <a:latin typeface="YGO550" pitchFamily="18" charset="-127"/>
              <a:ea typeface="YGO550" pitchFamily="18" charset="-127"/>
              <a:cs typeface="Tahoma" pitchFamily="34" charset="0"/>
            </a:endParaRPr>
          </a:p>
        </p:txBody>
      </p:sp>
      <p:sp>
        <p:nvSpPr>
          <p:cNvPr id="104" name="Text Box 20"/>
          <p:cNvSpPr txBox="1">
            <a:spLocks noChangeArrowheads="1"/>
          </p:cNvSpPr>
          <p:nvPr/>
        </p:nvSpPr>
        <p:spPr bwMode="gray">
          <a:xfrm>
            <a:off x="6472329" y="3145929"/>
            <a:ext cx="1700071" cy="499095"/>
          </a:xfrm>
          <a:prstGeom prst="roundRect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9525" algn="ctr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lIns="72000" tIns="72000" rIns="72000" bIns="72000" anchor="ctr"/>
          <a:lstStyle/>
          <a:p>
            <a:pPr algn="ctr" fontAlgn="base" latinLnBrk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2184A7"/>
              </a:buClr>
              <a:buSzPct val="90000"/>
              <a:defRPr/>
            </a:pPr>
            <a:r>
              <a:rPr lang="ko-KR" altLang="en-US" sz="1700" kern="0" spc="-30" dirty="0" smtClean="0">
                <a:gradFill>
                  <a:gsLst>
                    <a:gs pos="57000">
                      <a:srgbClr val="FFFFFF"/>
                    </a:gs>
                    <a:gs pos="57000">
                      <a:srgbClr val="FFFFFF"/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YGO550" pitchFamily="18" charset="-127"/>
                <a:ea typeface="YGO550" pitchFamily="18" charset="-127"/>
                <a:cs typeface="Tahoma" pitchFamily="34" charset="0"/>
              </a:rPr>
              <a:t>질병</a:t>
            </a:r>
            <a:endParaRPr lang="en-US" altLang="ko-KR" sz="1700" kern="0" spc="-30" dirty="0">
              <a:gradFill>
                <a:gsLst>
                  <a:gs pos="57000">
                    <a:srgbClr val="FFFFFF"/>
                  </a:gs>
                  <a:gs pos="57000">
                    <a:srgbClr val="FFFFFF"/>
                  </a:gs>
                  <a:gs pos="10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effectLst>
                <a:outerShdw blurRad="88900" dist="50800" dir="2700000" algn="tl" rotWithShape="0">
                  <a:prstClr val="black">
                    <a:alpha val="80000"/>
                  </a:prstClr>
                </a:outerShdw>
              </a:effectLst>
              <a:latin typeface="YGO550" pitchFamily="18" charset="-127"/>
              <a:ea typeface="YGO550" pitchFamily="18" charset="-127"/>
              <a:cs typeface="Tahoma" pitchFamily="34" charset="0"/>
            </a:endParaRPr>
          </a:p>
        </p:txBody>
      </p:sp>
      <p:sp>
        <p:nvSpPr>
          <p:cNvPr id="39" name="Rectangle 39"/>
          <p:cNvSpPr>
            <a:spLocks noChangeArrowheads="1"/>
          </p:cNvSpPr>
          <p:nvPr/>
        </p:nvSpPr>
        <p:spPr bwMode="gray">
          <a:xfrm>
            <a:off x="3174115" y="3666044"/>
            <a:ext cx="2910053" cy="2083842"/>
          </a:xfrm>
          <a:prstGeom prst="roundRect">
            <a:avLst>
              <a:gd name="adj" fmla="val 890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1600" indent="-284400" fontAlgn="base">
              <a:lnSpc>
                <a:spcPct val="150000"/>
              </a:lnSpc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3"/>
              </a:buBlip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장애인등급제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개선을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통한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457200" fontAlgn="base"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장애인 자립생활지원</a:t>
            </a: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741600" indent="-284400" fontAlgn="base">
              <a:lnSpc>
                <a:spcPct val="200000"/>
              </a:lnSpc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장애인 소득보장 확대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</a:t>
            </a:r>
          </a:p>
          <a:p>
            <a:pPr marL="457200" fontAlgn="base"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이동권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및 </a:t>
            </a:r>
            <a:r>
              <a:rPr lang="ko-KR" altLang="en-US" sz="140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건강권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보장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741600" indent="-284400" fontAlgn="base">
              <a:lnSpc>
                <a:spcPct val="200000"/>
              </a:lnSpc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3"/>
              </a:buBlip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중증 장애인 활동지원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457200" fontAlgn="base">
              <a:spcBef>
                <a:spcPts val="72"/>
              </a:spcBef>
              <a:spcAft>
                <a:spcPct val="0"/>
              </a:spcAft>
              <a:buClr>
                <a:srgbClr val="2184A7"/>
              </a:buClr>
              <a:buSzPct val="90000"/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24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시간 보장</a:t>
            </a: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6854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2800" dirty="0"/>
              <a:t>3. </a:t>
            </a:r>
            <a:r>
              <a:rPr lang="ko-KR" altLang="en-US" sz="2800" dirty="0" err="1"/>
              <a:t>신정부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복지정책공약 검토</a:t>
            </a:r>
            <a:endParaRPr lang="ko-KR" altLang="en-US" sz="2800" dirty="0"/>
          </a:p>
        </p:txBody>
      </p:sp>
      <p:grpSp>
        <p:nvGrpSpPr>
          <p:cNvPr id="3" name="그룹 6"/>
          <p:cNvGrpSpPr/>
          <p:nvPr/>
        </p:nvGrpSpPr>
        <p:grpSpPr>
          <a:xfrm>
            <a:off x="345730" y="1340768"/>
            <a:ext cx="2891835" cy="431978"/>
            <a:chOff x="322870" y="1694725"/>
            <a:chExt cx="2891835" cy="431978"/>
          </a:xfrm>
        </p:grpSpPr>
        <p:sp>
          <p:nvSpPr>
            <p:cNvPr id="8" name="TextBox 7"/>
            <p:cNvSpPr txBox="1"/>
            <p:nvPr/>
          </p:nvSpPr>
          <p:spPr>
            <a:xfrm>
              <a:off x="651183" y="1694725"/>
              <a:ext cx="2563522" cy="431978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공약 </a:t>
              </a:r>
              <a:r>
                <a:rPr lang="ko-KR" altLang="en-US" sz="2200" spc="-50" dirty="0" err="1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추진시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 고려사항</a:t>
              </a:r>
              <a:endParaRPr lang="en-US" altLang="ko-KR" sz="2200" spc="-50" dirty="0" smtClean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9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33" name="슬라이드 번호 개체 틀 3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C42F75F3-790E-4B57-A71B-62B73105A056}" type="slidenum">
              <a:rPr lang="en-US" altLang="ko-KR" smtClean="0"/>
              <a:pPr>
                <a:spcBef>
                  <a:spcPct val="0"/>
                </a:spcBef>
              </a:pPr>
              <a:t>16</a:t>
            </a:fld>
            <a:endParaRPr lang="en-US" dirty="0"/>
          </a:p>
        </p:txBody>
      </p:sp>
      <p:sp>
        <p:nvSpPr>
          <p:cNvPr id="34" name="Rectangle 18"/>
          <p:cNvSpPr>
            <a:spLocks noChangeArrowheads="1"/>
          </p:cNvSpPr>
          <p:nvPr/>
        </p:nvSpPr>
        <p:spPr bwMode="auto">
          <a:xfrm>
            <a:off x="763786" y="1960141"/>
            <a:ext cx="8560742" cy="37497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marL="288000" indent="-216000">
              <a:lnSpc>
                <a:spcPts val="33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우선순위의 설정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288000" indent="-216000">
              <a:lnSpc>
                <a:spcPts val="33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정책의 실현가능성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(feasibility) : 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이해집단의 정치적 저항 등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288000" indent="-216000">
              <a:lnSpc>
                <a:spcPts val="33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재정의 장기지속가능성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검토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288000" indent="-216000">
              <a:lnSpc>
                <a:spcPts val="33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7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제도별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7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리스크에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연동하는 신축적 제도 보완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7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자동안정화장치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등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</a:p>
          <a:p>
            <a:pPr marL="288000" indent="-216000">
              <a:lnSpc>
                <a:spcPts val="33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복지정책을 총괄할 수 있는 컨트롤타워 기능강화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사회보장위원회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</a:p>
          <a:p>
            <a:pPr marL="288000" indent="-216000">
              <a:lnSpc>
                <a:spcPts val="33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중앙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지방의 복지재정 역할 정립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288000" indent="-216000">
              <a:lnSpc>
                <a:spcPts val="33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복지지출 재원조달을 위한 증세의 사회적 합의 도출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288000" indent="-216000">
              <a:lnSpc>
                <a:spcPts val="33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민간의 복지자원 활용방안 검토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종교계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기업복지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민간자원봉사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시민사회단체 참여 등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</a:p>
          <a:p>
            <a:pPr marL="72000">
              <a:spcBef>
                <a:spcPts val="72"/>
              </a:spcBef>
              <a:buSzPct val="100000"/>
            </a:pP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 :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공공과 민간의 역할분담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(public-private mix)</a:t>
            </a:r>
          </a:p>
        </p:txBody>
      </p:sp>
    </p:spTree>
    <p:extLst>
      <p:ext uri="{BB962C8B-B14F-4D97-AF65-F5344CB8AC3E}">
        <p14:creationId xmlns="" xmlns:p14="http://schemas.microsoft.com/office/powerpoint/2010/main" val="20487391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2800" dirty="0"/>
              <a:t>4</a:t>
            </a:r>
            <a:r>
              <a:rPr lang="en-US" altLang="ko-KR" sz="2800" dirty="0" smtClean="0"/>
              <a:t>. </a:t>
            </a:r>
            <a:r>
              <a:rPr sz="2800" dirty="0" smtClean="0"/>
              <a:t>재원조달 방안</a:t>
            </a:r>
            <a:endParaRPr lang="ko-KR" altLang="en-US" sz="2800" dirty="0"/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17</a:t>
            </a:fld>
            <a:endParaRPr lang="en-US" dirty="0"/>
          </a:p>
        </p:txBody>
      </p:sp>
      <p:grpSp>
        <p:nvGrpSpPr>
          <p:cNvPr id="28" name="그룹 6"/>
          <p:cNvGrpSpPr/>
          <p:nvPr/>
        </p:nvGrpSpPr>
        <p:grpSpPr>
          <a:xfrm>
            <a:off x="345730" y="1340768"/>
            <a:ext cx="3138698" cy="431978"/>
            <a:chOff x="322870" y="1694725"/>
            <a:chExt cx="3138698" cy="431978"/>
          </a:xfrm>
        </p:grpSpPr>
        <p:sp>
          <p:nvSpPr>
            <p:cNvPr id="29" name="TextBox 28"/>
            <p:cNvSpPr txBox="1"/>
            <p:nvPr/>
          </p:nvSpPr>
          <p:spPr>
            <a:xfrm>
              <a:off x="651183" y="1694725"/>
              <a:ext cx="2810385" cy="431978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주요 사업별 추가소요액</a:t>
              </a:r>
              <a:endParaRPr lang="en-US" altLang="ko-KR" sz="2200" spc="-50" dirty="0" smtClean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31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5" name="TextBox 4"/>
          <p:cNvSpPr txBox="1"/>
          <p:nvPr/>
        </p:nvSpPr>
        <p:spPr>
          <a:xfrm>
            <a:off x="7596336" y="2431921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2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단위 </a:t>
            </a:r>
            <a:r>
              <a:rPr lang="en-US" altLang="ko-KR" sz="12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: </a:t>
            </a:r>
            <a:r>
              <a:rPr lang="ko-KR" altLang="en-US" sz="12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백만원</a:t>
            </a:r>
            <a:r>
              <a:rPr lang="en-US" altLang="ko-KR" sz="12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  <a:endParaRPr lang="ko-KR" altLang="en-US" sz="12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69913" y="17446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69967749"/>
              </p:ext>
            </p:extLst>
          </p:nvPr>
        </p:nvGraphicFramePr>
        <p:xfrm>
          <a:off x="570358" y="2780926"/>
          <a:ext cx="8034090" cy="2952333"/>
        </p:xfrm>
        <a:graphic>
          <a:graphicData uri="http://schemas.openxmlformats.org/drawingml/2006/table">
            <a:tbl>
              <a:tblPr firstRow="1" lastRow="1">
                <a:tableStyleId>{5C22544A-7EE6-4342-B048-85BDC9FD1C3A}</a:tableStyleId>
              </a:tblPr>
              <a:tblGrid>
                <a:gridCol w="1769394"/>
                <a:gridCol w="1044116"/>
                <a:gridCol w="1044116"/>
                <a:gridCol w="1044116"/>
                <a:gridCol w="1044116"/>
                <a:gridCol w="1044116"/>
                <a:gridCol w="1044116"/>
              </a:tblGrid>
              <a:tr h="390045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부문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bg1"/>
                          </a:soli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2013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bg1"/>
                          </a:soli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2014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bg1"/>
                          </a:soli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2015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bg1"/>
                          </a:soli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2016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bg1"/>
                          </a:soli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2017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 smtClean="0">
                          <a:solidFill>
                            <a:schemeClr val="bg1"/>
                          </a:soli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누계</a:t>
                      </a:r>
                      <a:endParaRPr lang="en-US" altLang="ko-KR" sz="1200" b="1" kern="1200" dirty="0" smtClean="0">
                        <a:solidFill>
                          <a:schemeClr val="bg1"/>
                        </a:solidFill>
                        <a:latin typeface="YGO540" pitchFamily="18" charset="-127"/>
                        <a:ea typeface="YGO540" pitchFamily="18" charset="-127"/>
                        <a:cs typeface="+mn-cs"/>
                      </a:endParaRP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 smtClean="0">
                          <a:solidFill>
                            <a:schemeClr val="bg1"/>
                          </a:soli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(</a:t>
                      </a:r>
                      <a:r>
                        <a:rPr lang="en-US" altLang="ko-KR" sz="1200" b="1" kern="1200" dirty="0">
                          <a:solidFill>
                            <a:schemeClr val="bg1"/>
                          </a:soli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2014~2017)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YGO540" pitchFamily="18" charset="-127"/>
                        <a:ea typeface="YGO540" pitchFamily="18" charset="-127"/>
                        <a:cs typeface="+mn-cs"/>
                      </a:endParaRPr>
                    </a:p>
                  </a:txBody>
                  <a:tcPr marL="3600" marR="3600" marT="3600" marB="3600" anchor="ctr"/>
                </a:tc>
              </a:tr>
              <a:tr h="32028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기초 </a:t>
                      </a:r>
                      <a:r>
                        <a:rPr lang="ko-KR" altLang="en-US" sz="1200" kern="1200" dirty="0" smtClean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및 장애인연금</a:t>
                      </a:r>
                      <a:endParaRPr lang="ko-KR" altLang="en-US" sz="1200" kern="1200" dirty="0">
                        <a:gradFill>
                          <a:gsLst>
                            <a:gs pos="0">
                              <a:prstClr val="black"/>
                            </a:gs>
                            <a:gs pos="100000">
                              <a:prstClr val="black"/>
                            </a:gs>
                          </a:gsLst>
                          <a:lin ang="5400000" scaled="0"/>
                        </a:gradFill>
                        <a:latin typeface="YGO540" pitchFamily="18" charset="-127"/>
                        <a:ea typeface="YGO540" pitchFamily="18" charset="-127"/>
                        <a:cs typeface="+mn-cs"/>
                      </a:endParaRP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　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9,730,000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10,544,000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11,536,000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12,703,000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44,513,000</a:t>
                      </a:r>
                    </a:p>
                  </a:txBody>
                  <a:tcPr marL="3600" marR="3600" marT="3600" marB="3600" anchor="ctr"/>
                </a:tc>
              </a:tr>
              <a:tr h="32028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의료보장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3,189,078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5,018,293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6,596,466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8,622,666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9,793,245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30,030,670</a:t>
                      </a:r>
                    </a:p>
                  </a:txBody>
                  <a:tcPr marL="3600" marR="3600" marT="3600" marB="3600" anchor="ctr"/>
                </a:tc>
              </a:tr>
              <a:tr h="32028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기초보장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　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2,923,724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4,140,558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4,464,465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4,795,753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16,324,500</a:t>
                      </a:r>
                    </a:p>
                  </a:txBody>
                  <a:tcPr marL="3600" marR="3600" marT="3600" marB="3600" anchor="ctr"/>
                </a:tc>
              </a:tr>
              <a:tr h="32028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 smtClean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보육</a:t>
                      </a:r>
                      <a:endParaRPr lang="ko-KR" altLang="en-US" sz="1200" kern="1200" dirty="0">
                        <a:gradFill>
                          <a:gsLst>
                            <a:gs pos="0">
                              <a:prstClr val="black"/>
                            </a:gs>
                            <a:gs pos="100000">
                              <a:prstClr val="black"/>
                            </a:gs>
                          </a:gsLst>
                          <a:lin ang="5400000" scaled="0"/>
                        </a:gradFill>
                        <a:latin typeface="YGO540" pitchFamily="18" charset="-127"/>
                        <a:ea typeface="YGO540" pitchFamily="18" charset="-127"/>
                        <a:cs typeface="+mn-cs"/>
                      </a:endParaRP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1,574,785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1,669,886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1,776,426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1,883,086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1,979,860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7,309,258</a:t>
                      </a:r>
                    </a:p>
                  </a:txBody>
                  <a:tcPr marL="3600" marR="3600" marT="3600" marB="3600" anchor="ctr"/>
                </a:tc>
              </a:tr>
              <a:tr h="32028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 smtClean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노인복지</a:t>
                      </a:r>
                      <a:endParaRPr lang="ko-KR" altLang="en-US" sz="1200" kern="1200" dirty="0">
                        <a:gradFill>
                          <a:gsLst>
                            <a:gs pos="0">
                              <a:prstClr val="black"/>
                            </a:gs>
                            <a:gs pos="100000">
                              <a:prstClr val="black"/>
                            </a:gs>
                          </a:gsLst>
                          <a:lin ang="5400000" scaled="0"/>
                        </a:gradFill>
                        <a:latin typeface="YGO540" pitchFamily="18" charset="-127"/>
                        <a:ea typeface="YGO540" pitchFamily="18" charset="-127"/>
                        <a:cs typeface="+mn-cs"/>
                      </a:endParaRPr>
                    </a:p>
                  </a:txBody>
                  <a:tcPr marL="3600" marR="3600" marT="3600" marB="360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572,050</a:t>
                      </a:r>
                    </a:p>
                  </a:txBody>
                  <a:tcPr marL="3600" marR="3600" marT="3600" marB="360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745,190</a:t>
                      </a:r>
                    </a:p>
                  </a:txBody>
                  <a:tcPr marL="3600" marR="3600" marT="3600" marB="360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809,250</a:t>
                      </a:r>
                    </a:p>
                  </a:txBody>
                  <a:tcPr marL="3600" marR="3600" marT="3600" marB="360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858,700</a:t>
                      </a:r>
                    </a:p>
                  </a:txBody>
                  <a:tcPr marL="3600" marR="3600" marT="3600" marB="360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912,850</a:t>
                      </a:r>
                    </a:p>
                  </a:txBody>
                  <a:tcPr marL="3600" marR="3600" marT="3600" marB="360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3,325,990</a:t>
                      </a:r>
                    </a:p>
                  </a:txBody>
                  <a:tcPr marL="3600" marR="3600" marT="3600" marB="360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2028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장애인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3,254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57,836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64,278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71,170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74,663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267,947</a:t>
                      </a:r>
                    </a:p>
                  </a:txBody>
                  <a:tcPr marL="3600" marR="3600" marT="3600" marB="3600" anchor="ctr"/>
                </a:tc>
              </a:tr>
              <a:tr h="32028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일자리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　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721,500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1,244,200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2,025,200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3,041,600</a:t>
                      </a:r>
                    </a:p>
                  </a:txBody>
                  <a:tcPr marL="3600" marR="3600" marT="3600" marB="36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7,032,500</a:t>
                      </a:r>
                    </a:p>
                  </a:txBody>
                  <a:tcPr marL="3600" marR="3600" marT="3600" marB="3600" anchor="ctr"/>
                </a:tc>
              </a:tr>
              <a:tr h="32028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총계</a:t>
                      </a:r>
                    </a:p>
                  </a:txBody>
                  <a:tcPr marL="3600" marR="3600" marT="3600" marB="360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4,767,117</a:t>
                      </a:r>
                    </a:p>
                  </a:txBody>
                  <a:tcPr marL="3600" marR="3600" marT="3600" marB="360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20,121,239</a:t>
                      </a:r>
                    </a:p>
                  </a:txBody>
                  <a:tcPr marL="3600" marR="3600" marT="3600" marB="360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24,365,928</a:t>
                      </a:r>
                    </a:p>
                  </a:txBody>
                  <a:tcPr marL="3600" marR="3600" marT="3600" marB="360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28,602,587</a:t>
                      </a:r>
                    </a:p>
                  </a:txBody>
                  <a:tcPr marL="3600" marR="3600" marT="3600" marB="360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32,388,121</a:t>
                      </a:r>
                    </a:p>
                  </a:txBody>
                  <a:tcPr marL="3600" marR="3600" marT="3600" marB="360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105,477,875</a:t>
                      </a:r>
                    </a:p>
                  </a:txBody>
                  <a:tcPr marL="3600" marR="3600" marT="3600" marB="360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69913" y="17446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39552" y="5805264"/>
            <a:ext cx="82089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dirty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주</a:t>
            </a:r>
            <a:r>
              <a:rPr kumimoji="1" lang="en-US" altLang="ko-KR" sz="1000" dirty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: </a:t>
            </a:r>
            <a:r>
              <a:rPr kumimoji="1" lang="en-US" altLang="ko-KR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1) </a:t>
            </a:r>
            <a:r>
              <a:rPr kumimoji="1" lang="ko-KR" altLang="en-US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노인복지 부문은 </a:t>
            </a:r>
            <a:r>
              <a:rPr kumimoji="1" lang="ko-KR" altLang="en-US" sz="1000" dirty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추가소요액이 아닌 지출액 의미</a:t>
            </a:r>
            <a:r>
              <a:rPr kumimoji="1" lang="en-US" altLang="ko-KR" sz="1000" dirty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(</a:t>
            </a:r>
            <a:r>
              <a:rPr kumimoji="1" lang="ko-KR" altLang="en-US" sz="1000" dirty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총계에 포함되지 않음</a:t>
            </a:r>
            <a:r>
              <a:rPr kumimoji="1" lang="en-US" altLang="ko-KR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).</a:t>
            </a: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0" dirty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 </a:t>
            </a:r>
            <a:r>
              <a:rPr kumimoji="1" lang="en-US" altLang="ko-KR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    2) </a:t>
            </a:r>
            <a:r>
              <a:rPr kumimoji="1" lang="ko-KR" altLang="en-US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보</a:t>
            </a:r>
            <a:r>
              <a:rPr kumimoji="1" lang="ko-KR" altLang="en-US" sz="1000" dirty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육</a:t>
            </a:r>
            <a:r>
              <a:rPr kumimoji="1" lang="ko-KR" altLang="en-US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 </a:t>
            </a:r>
            <a:r>
              <a:rPr kumimoji="1" lang="ko-KR" altLang="en-US" sz="1000" dirty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부문은 보건복지부 소관사업만 추계함</a:t>
            </a:r>
            <a:r>
              <a:rPr kumimoji="1" lang="en-US" altLang="ko-KR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.</a:t>
            </a: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     3) </a:t>
            </a:r>
            <a:r>
              <a:rPr kumimoji="1" lang="ko-KR" altLang="en-US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누계는 </a:t>
            </a:r>
            <a:r>
              <a:rPr kumimoji="1" lang="en-US" altLang="ko-KR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2014</a:t>
            </a:r>
            <a:r>
              <a:rPr kumimoji="1" lang="ko-KR" altLang="en-US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년부터 </a:t>
            </a:r>
            <a:r>
              <a:rPr kumimoji="1" lang="en-US" altLang="ko-KR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2017</a:t>
            </a:r>
            <a:r>
              <a:rPr kumimoji="1" lang="ko-KR" altLang="en-US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년까지의 </a:t>
            </a:r>
            <a:r>
              <a:rPr kumimoji="1" lang="en-US" altLang="ko-KR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4</a:t>
            </a:r>
            <a:r>
              <a:rPr kumimoji="1" lang="ko-KR" altLang="en-US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년간 누계임</a:t>
            </a:r>
            <a:r>
              <a:rPr kumimoji="1" lang="en-US" altLang="ko-KR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.</a:t>
            </a:r>
            <a:endParaRPr kumimoji="1" lang="en-US" altLang="ko-KR" sz="2000" dirty="0"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12" name="Rectangle 18"/>
          <p:cNvSpPr>
            <a:spLocks noChangeArrowheads="1"/>
          </p:cNvSpPr>
          <p:nvPr/>
        </p:nvSpPr>
        <p:spPr bwMode="auto">
          <a:xfrm>
            <a:off x="773778" y="1772816"/>
            <a:ext cx="7941626" cy="654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50000"/>
              </a:lnSpc>
              <a:buSzPct val="100000"/>
              <a:buBlip>
                <a:blip r:embed="rId3"/>
              </a:buBlip>
            </a:pP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2014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년부터 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2017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년까지 연평균 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26.4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조원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누적 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105.5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조원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추가재원소요 전망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buSzPct val="100000"/>
            </a:pP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(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2013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년 소요재원 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4.7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조원은 추경반영을 가정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  <a:endParaRPr lang="en-US" altLang="ko-KR" sz="15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49726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2800" dirty="0"/>
              <a:t>4</a:t>
            </a:r>
            <a:r>
              <a:rPr lang="en-US" altLang="ko-KR" sz="2800" dirty="0" smtClean="0"/>
              <a:t>. </a:t>
            </a:r>
            <a:r>
              <a:rPr sz="2800" dirty="0" smtClean="0"/>
              <a:t>재원조달 방안</a:t>
            </a:r>
            <a:endParaRPr lang="ko-KR" altLang="en-US" sz="2800" dirty="0"/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18</a:t>
            </a:fld>
            <a:endParaRPr lang="en-US" dirty="0"/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611560" y="1844824"/>
            <a:ext cx="8208912" cy="28777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200000"/>
              </a:lnSpc>
              <a:buSzPct val="100000"/>
              <a:buBlip>
                <a:blip r:embed="rId2"/>
              </a:buBlip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재정운용의 효율성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중복사업 예산절감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제고를 통해 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`14~`17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년 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4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년 동안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연간 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0.5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조원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확보</a:t>
            </a:r>
            <a:endParaRPr lang="en-US" altLang="ko-KR" sz="17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200000"/>
              </a:lnSpc>
              <a:buSzPct val="100000"/>
              <a:buBlip>
                <a:blip r:embed="rId2"/>
              </a:buBlip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비과세 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및 감면항목의 정비를 통해 연간 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4.8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조원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확보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200000"/>
              </a:lnSpc>
              <a:buSzPct val="100000"/>
              <a:buBlip>
                <a:blip r:embed="rId2"/>
              </a:buBlip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세원의 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투명성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제고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지하경제 양성화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를 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통해 연간 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8.5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조원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확보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 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▪ 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성실신고 확인제도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고액현금 거래자료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현금영수증 발급대상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200000"/>
              </a:lnSpc>
              <a:buSzPct val="100000"/>
              <a:buBlip>
                <a:blip r:embed="rId2"/>
              </a:buBlip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과세형평성 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제고를 통해 연간 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0.3</a:t>
            </a: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조원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확보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  ▪ 종교인 소득과세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상장주식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·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고가 미술품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권리금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·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영업권 양도차익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grpSp>
        <p:nvGrpSpPr>
          <p:cNvPr id="12" name="그룹 6"/>
          <p:cNvGrpSpPr/>
          <p:nvPr/>
        </p:nvGrpSpPr>
        <p:grpSpPr>
          <a:xfrm>
            <a:off x="345730" y="1340768"/>
            <a:ext cx="5139245" cy="431978"/>
            <a:chOff x="322870" y="1694725"/>
            <a:chExt cx="5139245" cy="431978"/>
          </a:xfrm>
        </p:grpSpPr>
        <p:sp>
          <p:nvSpPr>
            <p:cNvPr id="13" name="TextBox 12"/>
            <p:cNvSpPr txBox="1"/>
            <p:nvPr/>
          </p:nvSpPr>
          <p:spPr>
            <a:xfrm>
              <a:off x="651183" y="1694725"/>
              <a:ext cx="4810932" cy="431978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기존 조세 </a:t>
              </a:r>
              <a:r>
                <a:rPr lang="ko-KR" altLang="en-US" sz="2200" spc="-50" dirty="0" err="1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제도내에서</a:t>
              </a:r>
              <a:r>
                <a:rPr lang="ko-KR" altLang="en-US" sz="2200" spc="-50" dirty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 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조달</a:t>
              </a:r>
              <a:r>
                <a:rPr lang="en-US" altLang="ko-KR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(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연간 </a:t>
              </a:r>
              <a:r>
                <a:rPr lang="en-US" altLang="ko-KR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14.2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조원</a:t>
              </a:r>
              <a:r>
                <a:rPr lang="en-US" altLang="ko-KR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)</a:t>
              </a:r>
              <a:endParaRPr lang="ko-KR" altLang="en-US" sz="2200" spc="-50" dirty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14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14972271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2800" dirty="0"/>
              <a:t>4</a:t>
            </a:r>
            <a:r>
              <a:rPr lang="en-US" altLang="ko-KR" sz="2800" dirty="0" smtClean="0"/>
              <a:t>. </a:t>
            </a:r>
            <a:r>
              <a:rPr sz="2800" dirty="0" smtClean="0"/>
              <a:t>재원조달 방안</a:t>
            </a:r>
            <a:endParaRPr lang="ko-KR" altLang="en-US" sz="2800" dirty="0"/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19</a:t>
            </a:fld>
            <a:endParaRPr lang="en-US" dirty="0"/>
          </a:p>
        </p:txBody>
      </p:sp>
      <p:sp>
        <p:nvSpPr>
          <p:cNvPr id="12" name="Rectangle 18"/>
          <p:cNvSpPr>
            <a:spLocks noChangeArrowheads="1"/>
          </p:cNvSpPr>
          <p:nvPr/>
        </p:nvSpPr>
        <p:spPr bwMode="auto">
          <a:xfrm>
            <a:off x="734830" y="1844824"/>
            <a:ext cx="7941626" cy="16389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250000"/>
              </a:lnSpc>
              <a:buSzPct val="100000"/>
              <a:buBlip>
                <a:blip r:embed="rId2"/>
              </a:buBlip>
            </a:pP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소득세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근로소득공제 및 과표조정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),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재산세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지방세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: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탄력세율조정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), </a:t>
            </a:r>
          </a:p>
          <a:p>
            <a:pPr>
              <a:lnSpc>
                <a:spcPct val="200000"/>
              </a:lnSpc>
              <a:buSzPct val="100000"/>
            </a:pP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부가가치세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세율 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2%p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인상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),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주류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·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담배</a:t>
            </a:r>
            <a:r>
              <a:rPr lang="en-US" altLang="ko-KR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등 부담금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인상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을 통해 재원조달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200000"/>
              </a:lnSpc>
              <a:buSzPct val="100000"/>
            </a:pPr>
            <a:r>
              <a:rPr lang="en-US" altLang="ko-KR" sz="15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         </a:t>
            </a:r>
            <a:r>
              <a:rPr lang="ko-KR" altLang="en-US" sz="15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▪ </a:t>
            </a:r>
            <a:r>
              <a:rPr lang="ko-KR" altLang="en-US" sz="15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부가가치세 </a:t>
            </a:r>
            <a:r>
              <a:rPr lang="en-US" altLang="ko-KR" sz="15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2%p </a:t>
            </a:r>
            <a:r>
              <a:rPr lang="ko-KR" altLang="en-US" sz="15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인상할 경우 연간 </a:t>
            </a:r>
            <a:r>
              <a:rPr lang="en-US" altLang="ko-KR" sz="15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12.5</a:t>
            </a:r>
            <a:r>
              <a:rPr lang="ko-KR" altLang="en-US" sz="15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조원 조달 가능</a:t>
            </a:r>
            <a:endParaRPr lang="en-US" altLang="ko-KR" sz="15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grpSp>
        <p:nvGrpSpPr>
          <p:cNvPr id="13" name="그룹 6"/>
          <p:cNvGrpSpPr/>
          <p:nvPr/>
        </p:nvGrpSpPr>
        <p:grpSpPr>
          <a:xfrm>
            <a:off x="345730" y="1340768"/>
            <a:ext cx="5386108" cy="431978"/>
            <a:chOff x="322870" y="1694725"/>
            <a:chExt cx="5386108" cy="431978"/>
          </a:xfrm>
        </p:grpSpPr>
        <p:sp>
          <p:nvSpPr>
            <p:cNvPr id="14" name="TextBox 13"/>
            <p:cNvSpPr txBox="1"/>
            <p:nvPr/>
          </p:nvSpPr>
          <p:spPr>
            <a:xfrm>
              <a:off x="651183" y="1694725"/>
              <a:ext cx="5057795" cy="431978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 err="1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사회보장세</a:t>
              </a:r>
              <a:r>
                <a:rPr lang="ko-KR" altLang="en-US" sz="2200" spc="-50" dirty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 신설을 위한 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증세</a:t>
              </a:r>
              <a:r>
                <a:rPr lang="en-US" altLang="ko-KR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(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연간 </a:t>
              </a:r>
              <a:r>
                <a:rPr lang="en-US" altLang="ko-KR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12.2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조원</a:t>
              </a:r>
              <a:r>
                <a:rPr lang="en-US" altLang="ko-KR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)</a:t>
              </a:r>
              <a:endParaRPr lang="ko-KR" altLang="en-US" sz="2200" spc="-50" dirty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15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38685730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sz="2800" dirty="0" smtClean="0"/>
              <a:t>목차</a:t>
            </a:r>
            <a:endParaRPr lang="ko-KR" altLang="en-US" sz="2800" dirty="0"/>
          </a:p>
        </p:txBody>
      </p:sp>
      <p:sp>
        <p:nvSpPr>
          <p:cNvPr id="3" name="모서리가 둥근 직사각형 2"/>
          <p:cNvSpPr/>
          <p:nvPr/>
        </p:nvSpPr>
        <p:spPr bwMode="auto">
          <a:xfrm>
            <a:off x="539436" y="1772816"/>
            <a:ext cx="8065012" cy="785225"/>
          </a:xfrm>
          <a:prstGeom prst="roundRect">
            <a:avLst/>
          </a:prstGeom>
          <a:solidFill>
            <a:srgbClr val="0D46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indent="0" algn="ctr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ko-KR" altLang="en-US" sz="26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상</a:t>
            </a:r>
            <a:r>
              <a:rPr lang="ko-KR" altLang="en-US" sz="260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황</a:t>
            </a:r>
            <a:r>
              <a:rPr lang="ko-KR" altLang="en-US" sz="26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 진단</a:t>
            </a:r>
            <a:endParaRPr lang="en-US" altLang="ko-KR" sz="2600" dirty="0" smtClean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YGO540" pitchFamily="18" charset="-127"/>
              <a:ea typeface="YGO540" pitchFamily="18" charset="-127"/>
              <a:cs typeface="Tahoma" pitchFamily="34" charset="0"/>
            </a:endParaRPr>
          </a:p>
        </p:txBody>
      </p:sp>
      <p:sp>
        <p:nvSpPr>
          <p:cNvPr id="4" name="모서리가 둥근 직사각형 3"/>
          <p:cNvSpPr/>
          <p:nvPr/>
        </p:nvSpPr>
        <p:spPr bwMode="auto">
          <a:xfrm>
            <a:off x="539436" y="2852936"/>
            <a:ext cx="8065012" cy="785225"/>
          </a:xfrm>
          <a:prstGeom prst="roundRect">
            <a:avLst/>
          </a:prstGeom>
          <a:solidFill>
            <a:srgbClr val="066C8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latinLnBrk="0" hangingPunct="0"/>
            <a:r>
              <a:rPr lang="ko-KR" altLang="en-US" sz="26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복지정책의 패러다임</a:t>
            </a:r>
            <a:endParaRPr lang="en-US" altLang="ko-KR" sz="2600" dirty="0" smtClean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YGO540" pitchFamily="18" charset="-127"/>
              <a:ea typeface="YGO540" pitchFamily="18" charset="-127"/>
              <a:cs typeface="Tahoma" pitchFamily="34" charset="0"/>
            </a:endParaRPr>
          </a:p>
        </p:txBody>
      </p:sp>
      <p:sp>
        <p:nvSpPr>
          <p:cNvPr id="5" name="모서리가 둥근 직사각형 4"/>
          <p:cNvSpPr/>
          <p:nvPr/>
        </p:nvSpPr>
        <p:spPr bwMode="auto">
          <a:xfrm>
            <a:off x="539436" y="3963434"/>
            <a:ext cx="8065012" cy="785225"/>
          </a:xfrm>
          <a:prstGeom prst="roundRect">
            <a:avLst/>
          </a:prstGeom>
          <a:solidFill>
            <a:srgbClr val="31642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latinLnBrk="0" hangingPunct="0"/>
            <a:r>
              <a:rPr lang="ko-KR" altLang="en-US" sz="2600" dirty="0" err="1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신정부</a:t>
            </a:r>
            <a:r>
              <a:rPr lang="ko-KR" altLang="en-US" sz="26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 복지정책 검토</a:t>
            </a:r>
            <a:endParaRPr lang="en-US" altLang="ko-KR" sz="2600" dirty="0" smtClean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YGO540" pitchFamily="18" charset="-127"/>
              <a:ea typeface="YGO540" pitchFamily="18" charset="-127"/>
              <a:cs typeface="Tahoma" pitchFamily="34" charset="0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539436" y="5020039"/>
            <a:ext cx="8065012" cy="785225"/>
          </a:xfrm>
          <a:prstGeom prst="roundRect">
            <a:avLst/>
          </a:prstGeom>
          <a:solidFill>
            <a:srgbClr val="602B7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latinLnBrk="0" hangingPunct="0"/>
            <a:r>
              <a:rPr lang="ko-KR" altLang="en-US" sz="26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재원조달 </a:t>
            </a:r>
            <a:r>
              <a:rPr lang="ko-KR" altLang="en-US" sz="260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방안</a:t>
            </a:r>
            <a:endParaRPr lang="en-US" altLang="ko-KR" sz="2600" dirty="0" smtClean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YGO540" pitchFamily="18" charset="-127"/>
              <a:ea typeface="YGO540" pitchFamily="18" charset="-127"/>
              <a:cs typeface="Tahoma" pitchFamily="34" charset="0"/>
            </a:endParaRPr>
          </a:p>
        </p:txBody>
      </p:sp>
      <p:sp>
        <p:nvSpPr>
          <p:cNvPr id="7" name="모서리가 둥근 직사각형 6"/>
          <p:cNvSpPr/>
          <p:nvPr/>
        </p:nvSpPr>
        <p:spPr bwMode="auto">
          <a:xfrm>
            <a:off x="658366" y="1923153"/>
            <a:ext cx="1154248" cy="495870"/>
          </a:xfrm>
          <a:prstGeom prst="roundRect">
            <a:avLst>
              <a:gd name="adj" fmla="val 10495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latinLnBrk="0" hangingPunct="0"/>
            <a:r>
              <a:rPr lang="en-US" altLang="ko-KR" sz="4000" b="1" i="1" spc="-300" dirty="0" smtClean="0">
                <a:gradFill>
                  <a:gsLst>
                    <a:gs pos="100000">
                      <a:schemeClr val="bg1"/>
                    </a:gs>
                    <a:gs pos="50000">
                      <a:schemeClr val="bg1">
                        <a:lumMod val="50000"/>
                      </a:schemeClr>
                    </a:gs>
                  </a:gsLst>
                  <a:lin ang="5400000" scaled="0"/>
                </a:gradFill>
                <a:latin typeface="Arial" pitchFamily="34" charset="0"/>
                <a:cs typeface="Arial" pitchFamily="34" charset="0"/>
              </a:rPr>
              <a:t>01</a:t>
            </a:r>
            <a:endParaRPr lang="en-US" altLang="ko-KR" sz="2400" b="1" spc="-300" dirty="0" smtClean="0">
              <a:gradFill>
                <a:gsLst>
                  <a:gs pos="100000">
                    <a:schemeClr val="bg1"/>
                  </a:gs>
                  <a:gs pos="5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658366" y="3001607"/>
            <a:ext cx="1154248" cy="495870"/>
          </a:xfrm>
          <a:prstGeom prst="roundRect">
            <a:avLst>
              <a:gd name="adj" fmla="val 10495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latinLnBrk="0" hangingPunct="0"/>
            <a:r>
              <a:rPr lang="en-US" altLang="ko-KR" sz="4000" b="1" i="1" spc="-300" dirty="0" smtClean="0">
                <a:gradFill>
                  <a:gsLst>
                    <a:gs pos="100000">
                      <a:schemeClr val="bg1"/>
                    </a:gs>
                    <a:gs pos="50000">
                      <a:schemeClr val="bg1">
                        <a:lumMod val="50000"/>
                      </a:schemeClr>
                    </a:gs>
                  </a:gsLst>
                  <a:lin ang="5400000" scaled="0"/>
                </a:gra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9" name="모서리가 둥근 직사각형 8"/>
          <p:cNvSpPr/>
          <p:nvPr/>
        </p:nvSpPr>
        <p:spPr bwMode="auto">
          <a:xfrm>
            <a:off x="658366" y="4110439"/>
            <a:ext cx="1154248" cy="495870"/>
          </a:xfrm>
          <a:prstGeom prst="roundRect">
            <a:avLst>
              <a:gd name="adj" fmla="val 10495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latinLnBrk="0" hangingPunct="0"/>
            <a:r>
              <a:rPr lang="en-US" altLang="ko-KR" sz="4000" b="1" i="1" spc="-300" dirty="0" smtClean="0">
                <a:gradFill>
                  <a:gsLst>
                    <a:gs pos="100000">
                      <a:schemeClr val="bg1"/>
                    </a:gs>
                    <a:gs pos="50000">
                      <a:schemeClr val="bg1">
                        <a:lumMod val="50000"/>
                      </a:schemeClr>
                    </a:gs>
                  </a:gsLst>
                  <a:lin ang="5400000" scaled="0"/>
                </a:gradFill>
                <a:latin typeface="Arial" pitchFamily="34" charset="0"/>
                <a:cs typeface="Arial" pitchFamily="34" charset="0"/>
              </a:rPr>
              <a:t>03</a:t>
            </a:r>
            <a:endParaRPr lang="en-US" altLang="ko-KR" sz="2400" b="1" spc="-300" dirty="0" smtClean="0">
              <a:gradFill>
                <a:gsLst>
                  <a:gs pos="100000">
                    <a:schemeClr val="bg1"/>
                  </a:gs>
                  <a:gs pos="5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658366" y="5165378"/>
            <a:ext cx="1154248" cy="495870"/>
          </a:xfrm>
          <a:prstGeom prst="roundRect">
            <a:avLst>
              <a:gd name="adj" fmla="val 10495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latinLnBrk="0" hangingPunct="0"/>
            <a:r>
              <a:rPr lang="en-US" altLang="ko-KR" sz="4000" b="1" i="1" spc="-300" dirty="0" smtClean="0">
                <a:gradFill>
                  <a:gsLst>
                    <a:gs pos="100000">
                      <a:schemeClr val="bg1"/>
                    </a:gs>
                    <a:gs pos="50000">
                      <a:schemeClr val="bg1">
                        <a:lumMod val="50000"/>
                      </a:schemeClr>
                    </a:gs>
                  </a:gsLst>
                  <a:lin ang="5400000" scaled="0"/>
                </a:gradFill>
                <a:latin typeface="Arial" pitchFamily="34" charset="0"/>
                <a:cs typeface="Arial" pitchFamily="34" charset="0"/>
              </a:rPr>
              <a:t>04</a:t>
            </a:r>
            <a:endParaRPr lang="en-US" altLang="ko-KR" sz="2400" b="1" spc="-300" dirty="0" smtClean="0">
              <a:gradFill>
                <a:gsLst>
                  <a:gs pos="100000">
                    <a:schemeClr val="bg1"/>
                  </a:gs>
                  <a:gs pos="50000">
                    <a:schemeClr val="bg1">
                      <a:lumMod val="50000"/>
                    </a:schemeClr>
                  </a:gs>
                </a:gsLst>
                <a:lin ang="5400000" scaled="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C42F75F3-790E-4B57-A71B-62B73105A056}" type="slidenum">
              <a:rPr lang="en-US" altLang="ko-KR" smtClean="0"/>
              <a:pPr>
                <a:spcBef>
                  <a:spcPct val="0"/>
                </a:spcBef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39465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2800" dirty="0"/>
              <a:t>4</a:t>
            </a:r>
            <a:r>
              <a:rPr lang="en-US" altLang="ko-KR" sz="2800" dirty="0" smtClean="0"/>
              <a:t>. </a:t>
            </a:r>
            <a:r>
              <a:rPr sz="2800" dirty="0" smtClean="0"/>
              <a:t>재원조달 방안</a:t>
            </a:r>
            <a:endParaRPr lang="ko-KR" altLang="en-US" sz="2800" dirty="0"/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20</a:t>
            </a:fld>
            <a:endParaRPr lang="en-US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76662540"/>
              </p:ext>
            </p:extLst>
          </p:nvPr>
        </p:nvGraphicFramePr>
        <p:xfrm>
          <a:off x="4211960" y="2492896"/>
          <a:ext cx="4608512" cy="2952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864096"/>
                <a:gridCol w="864096"/>
                <a:gridCol w="864096"/>
              </a:tblGrid>
              <a:tr h="492055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고소득층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중산층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저소득층</a:t>
                      </a:r>
                      <a:endParaRPr lang="ko-KR" altLang="en-US" sz="1100" dirty="0"/>
                    </a:p>
                  </a:txBody>
                  <a:tcPr anchor="ctr"/>
                </a:tc>
              </a:tr>
              <a:tr h="492055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dirty="0" smtClean="0"/>
                        <a:t>      </a:t>
                      </a:r>
                      <a:r>
                        <a:rPr lang="ko-KR" altLang="en-US" sz="1200" kern="1200" dirty="0" smtClean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재정운용 효율성 제고</a:t>
                      </a:r>
                      <a:endParaRPr lang="ko-KR" altLang="en-US" sz="1700" kern="1200" dirty="0">
                        <a:gradFill>
                          <a:gsLst>
                            <a:gs pos="0">
                              <a:prstClr val="black"/>
                            </a:gs>
                            <a:gs pos="100000">
                              <a:prstClr val="black"/>
                            </a:gs>
                          </a:gsLst>
                          <a:lin ang="5400000" scaled="0"/>
                        </a:gradFill>
                        <a:latin typeface="YGO540" pitchFamily="18" charset="-127"/>
                        <a:ea typeface="YGO540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-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-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-</a:t>
                      </a:r>
                      <a:endParaRPr lang="ko-KR" altLang="en-US" sz="1100" dirty="0"/>
                    </a:p>
                  </a:txBody>
                  <a:tcPr anchor="ctr"/>
                </a:tc>
              </a:tr>
              <a:tr h="492055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dirty="0" smtClean="0"/>
                        <a:t>      </a:t>
                      </a:r>
                      <a:r>
                        <a:rPr lang="ko-KR" altLang="en-US" sz="1200" kern="1200" dirty="0" smtClean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비과세</a:t>
                      </a:r>
                      <a:r>
                        <a:rPr lang="en-US" altLang="ko-KR" sz="1200" kern="1200" dirty="0" smtClean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1200" kern="1200" dirty="0" smtClean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감면항목 정비</a:t>
                      </a:r>
                      <a:endParaRPr lang="ko-KR" altLang="en-US" sz="1200" kern="1200" dirty="0">
                        <a:gradFill>
                          <a:gsLst>
                            <a:gs pos="0">
                              <a:prstClr val="black"/>
                            </a:gs>
                            <a:gs pos="100000">
                              <a:prstClr val="black"/>
                            </a:gs>
                          </a:gsLst>
                          <a:lin ang="5400000" scaled="0"/>
                        </a:gradFill>
                        <a:latin typeface="YGO540" pitchFamily="18" charset="-127"/>
                        <a:ea typeface="YGO540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-</a:t>
                      </a:r>
                      <a:endParaRPr lang="ko-KR" altLang="en-US" sz="1100" dirty="0"/>
                    </a:p>
                  </a:txBody>
                  <a:tcPr anchor="ctr"/>
                </a:tc>
              </a:tr>
              <a:tr h="492055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ko-KR" altLang="en-US" sz="1100" dirty="0" smtClean="0"/>
                        <a:t>      </a:t>
                      </a:r>
                      <a:r>
                        <a:rPr lang="ko-KR" altLang="en-US" sz="1200" kern="1200" dirty="0" smtClean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세원의 투명성 확보</a:t>
                      </a:r>
                      <a:endParaRPr lang="ko-KR" altLang="en-US" sz="1200" kern="1200" dirty="0">
                        <a:gradFill>
                          <a:gsLst>
                            <a:gs pos="0">
                              <a:prstClr val="black"/>
                            </a:gs>
                            <a:gs pos="100000">
                              <a:prstClr val="black"/>
                            </a:gs>
                          </a:gsLst>
                          <a:lin ang="5400000" scaled="0"/>
                        </a:gradFill>
                        <a:latin typeface="YGO540" pitchFamily="18" charset="-127"/>
                        <a:ea typeface="YGO540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-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-</a:t>
                      </a:r>
                      <a:endParaRPr lang="ko-KR" altLang="en-US" sz="1100" dirty="0"/>
                    </a:p>
                  </a:txBody>
                  <a:tcPr anchor="ctr"/>
                </a:tc>
              </a:tr>
              <a:tr h="492055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ko-KR" altLang="en-US" sz="1100" dirty="0" smtClean="0"/>
                        <a:t>      </a:t>
                      </a:r>
                      <a:r>
                        <a:rPr lang="ko-KR" altLang="en-US" sz="1200" kern="1200" dirty="0" smtClean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과세형평성 제고</a:t>
                      </a:r>
                      <a:endParaRPr lang="ko-KR" altLang="en-US" sz="1200" kern="1200" dirty="0">
                        <a:gradFill>
                          <a:gsLst>
                            <a:gs pos="0">
                              <a:prstClr val="black"/>
                            </a:gs>
                            <a:gs pos="100000">
                              <a:prstClr val="black"/>
                            </a:gs>
                          </a:gsLst>
                          <a:lin ang="5400000" scaled="0"/>
                        </a:gradFill>
                        <a:latin typeface="YGO540" pitchFamily="18" charset="-127"/>
                        <a:ea typeface="YGO540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-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/>
                        <a:t>-</a:t>
                      </a:r>
                      <a:endParaRPr lang="ko-KR" altLang="en-US" sz="1100" dirty="0"/>
                    </a:p>
                  </a:txBody>
                  <a:tcPr anchor="ctr"/>
                </a:tc>
              </a:tr>
              <a:tr h="4920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/>
                        <a:t>      </a:t>
                      </a:r>
                      <a:r>
                        <a:rPr lang="ko-KR" altLang="en-US" sz="1200" kern="1200" dirty="0" err="1" smtClean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사회보장세</a:t>
                      </a:r>
                      <a:r>
                        <a:rPr lang="en-US" altLang="ko-KR" sz="1200" kern="1200" dirty="0" smtClean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200" kern="1200" dirty="0" smtClean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신설</a:t>
                      </a:r>
                      <a:r>
                        <a:rPr lang="en-US" altLang="ko-KR" sz="1200" kern="1200" dirty="0" smtClean="0">
                          <a:gradFill>
                            <a:gsLst>
                              <a:gs pos="0">
                                <a:prstClr val="black"/>
                              </a:gs>
                              <a:gs pos="100000">
                                <a:prstClr val="black"/>
                              </a:gs>
                            </a:gsLst>
                            <a:lin ang="5400000" scaled="0"/>
                          </a:gradFill>
                          <a:latin typeface="YGO540" pitchFamily="18" charset="-127"/>
                          <a:ea typeface="YGO540" pitchFamily="18" charset="-127"/>
                          <a:cs typeface="+mn-cs"/>
                        </a:rPr>
                        <a:t>)</a:t>
                      </a:r>
                      <a:r>
                        <a:rPr lang="en-US" altLang="ko-KR" sz="18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altLang="ko-KR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9" name="직사각형 18"/>
          <p:cNvSpPr/>
          <p:nvPr/>
        </p:nvSpPr>
        <p:spPr>
          <a:xfrm>
            <a:off x="4283968" y="3120682"/>
            <a:ext cx="216024" cy="21602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4283968" y="5085184"/>
            <a:ext cx="216024" cy="2160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4283968" y="3573016"/>
            <a:ext cx="216024" cy="21602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4283968" y="4077072"/>
            <a:ext cx="216024" cy="21602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4283968" y="4582614"/>
            <a:ext cx="216024" cy="21602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6" name="차트 25"/>
          <p:cNvGraphicFramePr/>
          <p:nvPr>
            <p:extLst>
              <p:ext uri="{D42A27DB-BD31-4B8C-83A1-F6EECF244321}">
                <p14:modId xmlns="" xmlns:p14="http://schemas.microsoft.com/office/powerpoint/2010/main" val="1112164385"/>
              </p:ext>
            </p:extLst>
          </p:nvPr>
        </p:nvGraphicFramePr>
        <p:xfrm>
          <a:off x="6228184" y="5025001"/>
          <a:ext cx="864000" cy="31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7" name="차트 36"/>
          <p:cNvGraphicFramePr/>
          <p:nvPr>
            <p:extLst>
              <p:ext uri="{D42A27DB-BD31-4B8C-83A1-F6EECF244321}">
                <p14:modId xmlns="" xmlns:p14="http://schemas.microsoft.com/office/powerpoint/2010/main" val="802251722"/>
              </p:ext>
            </p:extLst>
          </p:nvPr>
        </p:nvGraphicFramePr>
        <p:xfrm>
          <a:off x="7164288" y="5037821"/>
          <a:ext cx="648000" cy="31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차트 37"/>
          <p:cNvGraphicFramePr/>
          <p:nvPr>
            <p:extLst>
              <p:ext uri="{D42A27DB-BD31-4B8C-83A1-F6EECF244321}">
                <p14:modId xmlns="" xmlns:p14="http://schemas.microsoft.com/office/powerpoint/2010/main" val="273705278"/>
              </p:ext>
            </p:extLst>
          </p:nvPr>
        </p:nvGraphicFramePr>
        <p:xfrm>
          <a:off x="8172400" y="5037821"/>
          <a:ext cx="432000" cy="31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9" name="차트 38"/>
          <p:cNvGraphicFramePr/>
          <p:nvPr>
            <p:extLst>
              <p:ext uri="{D42A27DB-BD31-4B8C-83A1-F6EECF244321}">
                <p14:modId xmlns="" xmlns:p14="http://schemas.microsoft.com/office/powerpoint/2010/main" val="4074698082"/>
              </p:ext>
            </p:extLst>
          </p:nvPr>
        </p:nvGraphicFramePr>
        <p:xfrm>
          <a:off x="6300192" y="3573016"/>
          <a:ext cx="648000" cy="31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0" name="차트 39"/>
          <p:cNvGraphicFramePr/>
          <p:nvPr>
            <p:extLst>
              <p:ext uri="{D42A27DB-BD31-4B8C-83A1-F6EECF244321}">
                <p14:modId xmlns="" xmlns:p14="http://schemas.microsoft.com/office/powerpoint/2010/main" val="1489684961"/>
              </p:ext>
            </p:extLst>
          </p:nvPr>
        </p:nvGraphicFramePr>
        <p:xfrm>
          <a:off x="7308304" y="3525653"/>
          <a:ext cx="432000" cy="31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1" name="차트 40"/>
          <p:cNvGraphicFramePr/>
          <p:nvPr>
            <p:extLst>
              <p:ext uri="{D42A27DB-BD31-4B8C-83A1-F6EECF244321}">
                <p14:modId xmlns="" xmlns:p14="http://schemas.microsoft.com/office/powerpoint/2010/main" val="85784580"/>
              </p:ext>
            </p:extLst>
          </p:nvPr>
        </p:nvGraphicFramePr>
        <p:xfrm>
          <a:off x="6228184" y="4045040"/>
          <a:ext cx="864000" cy="31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4" name="차트 4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741413223"/>
              </p:ext>
            </p:extLst>
          </p:nvPr>
        </p:nvGraphicFramePr>
        <p:xfrm>
          <a:off x="251520" y="2132856"/>
          <a:ext cx="3792395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7" name="차트 46"/>
          <p:cNvGraphicFramePr/>
          <p:nvPr>
            <p:extLst>
              <p:ext uri="{D42A27DB-BD31-4B8C-83A1-F6EECF244321}">
                <p14:modId xmlns="" xmlns:p14="http://schemas.microsoft.com/office/powerpoint/2010/main" val="2828026719"/>
              </p:ext>
            </p:extLst>
          </p:nvPr>
        </p:nvGraphicFramePr>
        <p:xfrm>
          <a:off x="6228184" y="4535251"/>
          <a:ext cx="864000" cy="31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pSp>
        <p:nvGrpSpPr>
          <p:cNvPr id="28" name="그룹 6"/>
          <p:cNvGrpSpPr/>
          <p:nvPr/>
        </p:nvGrpSpPr>
        <p:grpSpPr>
          <a:xfrm>
            <a:off x="345730" y="1344615"/>
            <a:ext cx="2845349" cy="424283"/>
            <a:chOff x="322870" y="1698572"/>
            <a:chExt cx="2845349" cy="424283"/>
          </a:xfrm>
        </p:grpSpPr>
        <p:sp>
          <p:nvSpPr>
            <p:cNvPr id="29" name="TextBox 28"/>
            <p:cNvSpPr txBox="1"/>
            <p:nvPr/>
          </p:nvSpPr>
          <p:spPr>
            <a:xfrm>
              <a:off x="651183" y="1698572"/>
              <a:ext cx="2517036" cy="424283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15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연도별 재원조달 계획</a:t>
              </a:r>
              <a:endParaRPr lang="en-US" altLang="ko-KR" sz="2150" spc="-50" dirty="0" smtClean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31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21" name="직사각형 20"/>
          <p:cNvSpPr/>
          <p:nvPr/>
        </p:nvSpPr>
        <p:spPr>
          <a:xfrm>
            <a:off x="4266274" y="5559043"/>
            <a:ext cx="23042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* </a:t>
            </a:r>
            <a:r>
              <a:rPr kumimoji="1" lang="ko-KR" altLang="en-US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주</a:t>
            </a:r>
            <a:r>
              <a:rPr kumimoji="1" lang="en-US" altLang="ko-KR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: </a:t>
            </a:r>
            <a:r>
              <a:rPr kumimoji="1" lang="ko-KR" altLang="en-US" sz="1000" dirty="0" smtClean="0">
                <a:solidFill>
                  <a:srgbClr val="000000"/>
                </a:solidFill>
                <a:latin typeface="YGO540" pitchFamily="18" charset="-127"/>
                <a:ea typeface="YGO540" pitchFamily="18" charset="-127"/>
              </a:rPr>
              <a:t>부가가치세 인상을 전제한 경우</a:t>
            </a:r>
            <a:endParaRPr kumimoji="1" lang="en-US" altLang="ko-KR" sz="2000" dirty="0">
              <a:latin typeface="YGO540" pitchFamily="18" charset="-127"/>
              <a:ea typeface="YGO540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9231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 txBox="1">
            <a:spLocks/>
          </p:cNvSpPr>
          <p:nvPr/>
        </p:nvSpPr>
        <p:spPr>
          <a:xfrm>
            <a:off x="1869564" y="2238732"/>
            <a:ext cx="5395232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400" b="0" i="0" u="none" strike="noStrike" kern="1200" cap="none" spc="-300" normalizeH="0" noProof="0" dirty="0" smtClean="0">
                <a:ln>
                  <a:noFill/>
                </a:ln>
                <a:gradFill>
                  <a:gsLst>
                    <a:gs pos="0">
                      <a:srgbClr val="2C2C2C"/>
                    </a:gs>
                    <a:gs pos="50000">
                      <a:srgbClr val="464646"/>
                    </a:gs>
                  </a:gsLst>
                  <a:lin ang="5400000" scaled="0"/>
                </a:gradFill>
                <a:effectLst/>
                <a:uLnTx/>
                <a:uFillTx/>
                <a:latin typeface="YGO540" pitchFamily="18" charset="-127"/>
                <a:ea typeface="YGO540" pitchFamily="18" charset="-127"/>
                <a:cs typeface="+mj-cs"/>
              </a:rPr>
              <a:t>감사합니다</a:t>
            </a:r>
            <a:endParaRPr kumimoji="0" lang="ko-KR" altLang="en-US" sz="7400" b="0" i="0" u="none" strike="noStrike" kern="1200" cap="none" spc="-300" normalizeH="0" noProof="0" dirty="0">
              <a:ln>
                <a:noFill/>
              </a:ln>
              <a:gradFill>
                <a:gsLst>
                  <a:gs pos="0">
                    <a:srgbClr val="2C2C2C"/>
                  </a:gs>
                  <a:gs pos="50000">
                    <a:srgbClr val="464646"/>
                  </a:gs>
                </a:gsLst>
                <a:lin ang="5400000" scaled="0"/>
              </a:gradFill>
              <a:effectLst/>
              <a:uLnTx/>
              <a:uFillTx/>
              <a:latin typeface="YGO540" pitchFamily="18" charset="-127"/>
              <a:ea typeface="YGO540" pitchFamily="18" charset="-127"/>
              <a:cs typeface="+mj-cs"/>
            </a:endParaRPr>
          </a:p>
        </p:txBody>
      </p:sp>
      <p:pic>
        <p:nvPicPr>
          <p:cNvPr id="2051" name="Picture 3" descr="C:\Users\MYONG\Desktop\3월 15일_보건사회연구원(서식2종)\4. PNG\4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3275" y="3955072"/>
            <a:ext cx="1485900" cy="6000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2800" dirty="0" smtClean="0"/>
              <a:t>1. </a:t>
            </a:r>
            <a:r>
              <a:rPr lang="ko-KR" altLang="en-US" sz="2800" dirty="0" smtClean="0"/>
              <a:t>상황 진단</a:t>
            </a:r>
            <a:endParaRPr lang="ko-KR" altLang="en-US" sz="2800" dirty="0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686566" y="2454627"/>
            <a:ext cx="1938219" cy="3756026"/>
          </a:xfrm>
          <a:prstGeom prst="roundRect">
            <a:avLst>
              <a:gd name="adj" fmla="val 4177"/>
            </a:avLst>
          </a:prstGeom>
          <a:solidFill>
            <a:schemeClr val="bg1"/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양쪽 모서리가 둥근 사각형 16"/>
          <p:cNvSpPr/>
          <p:nvPr/>
        </p:nvSpPr>
        <p:spPr>
          <a:xfrm>
            <a:off x="683568" y="2420888"/>
            <a:ext cx="1941218" cy="331101"/>
          </a:xfrm>
          <a:prstGeom prst="round2Same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 algn="ctr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72000" tIns="72000" rIns="72000" bIns="126000" anchor="ctr"/>
          <a:lstStyle/>
          <a:p>
            <a:pPr algn="ctr" latinLnBrk="0">
              <a:spcBef>
                <a:spcPct val="20000"/>
              </a:spcBef>
              <a:buClr>
                <a:srgbClr val="2184A7"/>
              </a:buClr>
              <a:buSzPct val="90000"/>
              <a:defRPr/>
            </a:pPr>
            <a:r>
              <a:rPr lang="ko-KR" altLang="en-US" b="1" kern="0" spc="-50" dirty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경기</a:t>
            </a:r>
            <a:endParaRPr lang="en-US" altLang="ko-KR" b="1" kern="0" spc="-50" dirty="0">
              <a:gradFill>
                <a:gsLst>
                  <a:gs pos="0">
                    <a:srgbClr val="FFFFFF"/>
                  </a:gs>
                  <a:gs pos="100000">
                    <a:srgbClr val="FFFFFF">
                      <a:lumMod val="95000"/>
                    </a:srgbClr>
                  </a:gs>
                </a:gsLst>
                <a:lin ang="5400000" scaled="0"/>
              </a:gradFill>
              <a:effectLst>
                <a:outerShdw blurRad="88900" dist="50800" dir="2700000" algn="tl" rotWithShape="0">
                  <a:prstClr val="black">
                    <a:alpha val="80000"/>
                  </a:prstClr>
                </a:outerShdw>
              </a:effectLst>
              <a:latin typeface="Arial"/>
              <a:cs typeface="Times New Roman" pitchFamily="18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773418" y="3023526"/>
            <a:ext cx="1851367" cy="26068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2013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년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2~3</a:t>
            </a: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%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대 성장 예상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외부경제 충격에 취약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고용없는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성장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spc="-15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spc="-15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내수부진으로 저성장 지속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사회부담을 위한 물적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토대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부실화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성장</a:t>
            </a: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-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고용</a:t>
            </a: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-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복지의 </a:t>
            </a:r>
            <a:r>
              <a:rPr lang="ko-KR" altLang="en-US" sz="1400" spc="-15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선순환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회복 지연</a:t>
            </a:r>
            <a:endParaRPr lang="ko-KR" altLang="en-US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2774798" y="2454627"/>
            <a:ext cx="1938219" cy="3756026"/>
          </a:xfrm>
          <a:prstGeom prst="roundRect">
            <a:avLst>
              <a:gd name="adj" fmla="val 4177"/>
            </a:avLst>
          </a:prstGeom>
          <a:solidFill>
            <a:schemeClr val="bg1"/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양쪽 모서리가 둥근 사각형 23"/>
          <p:cNvSpPr/>
          <p:nvPr/>
        </p:nvSpPr>
        <p:spPr>
          <a:xfrm>
            <a:off x="2771800" y="2420888"/>
            <a:ext cx="1941218" cy="331101"/>
          </a:xfrm>
          <a:prstGeom prst="round2Same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 algn="ctr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72000" rIns="72000" bIns="126000" anchor="ctr"/>
          <a:lstStyle/>
          <a:p>
            <a:pPr algn="ctr" latinLnBrk="0">
              <a:spcBef>
                <a:spcPct val="20000"/>
              </a:spcBef>
              <a:buClr>
                <a:srgbClr val="2184A7"/>
              </a:buClr>
              <a:buSzPct val="90000"/>
              <a:defRPr/>
            </a:pPr>
            <a:r>
              <a:rPr lang="ko-KR" altLang="en-US" b="1" kern="0" spc="-50" dirty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고용</a:t>
            </a:r>
            <a:endParaRPr lang="en-US" altLang="ko-KR" b="1" kern="0" spc="-50" dirty="0">
              <a:gradFill>
                <a:gsLst>
                  <a:gs pos="0">
                    <a:srgbClr val="FFFFFF"/>
                  </a:gs>
                  <a:gs pos="100000">
                    <a:srgbClr val="FFFFFF">
                      <a:lumMod val="95000"/>
                    </a:srgbClr>
                  </a:gs>
                </a:gsLst>
                <a:lin ang="5400000" scaled="0"/>
              </a:gradFill>
              <a:effectLst>
                <a:outerShdw blurRad="88900" dist="50800" dir="2700000" algn="tl" rotWithShape="0">
                  <a:prstClr val="black">
                    <a:alpha val="80000"/>
                  </a:prstClr>
                </a:outerShdw>
              </a:effectLst>
              <a:latin typeface="Arial"/>
              <a:cs typeface="Times New Roman" pitchFamily="18" charset="0"/>
            </a:endParaRPr>
          </a:p>
        </p:txBody>
      </p:sp>
      <p:sp>
        <p:nvSpPr>
          <p:cNvPr id="25" name="Rectangle 18"/>
          <p:cNvSpPr>
            <a:spLocks noChangeArrowheads="1"/>
          </p:cNvSpPr>
          <p:nvPr/>
        </p:nvSpPr>
        <p:spPr bwMode="auto">
          <a:xfrm>
            <a:off x="2774799" y="3023526"/>
            <a:ext cx="1938220" cy="26068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비정규직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규모</a:t>
            </a: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: 591</a:t>
            </a:r>
            <a:r>
              <a:rPr lang="ko-KR" altLang="en-US" sz="1400" spc="-15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만명</a:t>
            </a:r>
            <a:endParaRPr lang="ko-KR" altLang="en-US" sz="1400" spc="-15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노동시장 이중화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영세 자영업자 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증가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spc="-15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spc="-15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고용불안정과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저임금계층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양산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사회보험사각지대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자영업자 높은 부채의존도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:</a:t>
            </a: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</a:t>
            </a:r>
            <a:r>
              <a:rPr lang="ko-KR" altLang="en-US" sz="1400" spc="-15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경기침체시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spc="-15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줄도산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우려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4848577" y="2454627"/>
            <a:ext cx="2010228" cy="3756026"/>
          </a:xfrm>
          <a:prstGeom prst="roundRect">
            <a:avLst>
              <a:gd name="adj" fmla="val 4177"/>
            </a:avLst>
          </a:prstGeom>
          <a:solidFill>
            <a:schemeClr val="bg1"/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양쪽 모서리가 둥근 사각형 28"/>
          <p:cNvSpPr/>
          <p:nvPr/>
        </p:nvSpPr>
        <p:spPr>
          <a:xfrm>
            <a:off x="4845578" y="2420888"/>
            <a:ext cx="2013227" cy="331101"/>
          </a:xfrm>
          <a:prstGeom prst="round2Same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 algn="ctr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72000" tIns="72000" rIns="72000" bIns="126000" anchor="ctr"/>
          <a:lstStyle/>
          <a:p>
            <a:pPr algn="ctr" latinLnBrk="0">
              <a:spcBef>
                <a:spcPct val="20000"/>
              </a:spcBef>
              <a:buClr>
                <a:srgbClr val="2184A7"/>
              </a:buClr>
              <a:buSzPct val="90000"/>
              <a:defRPr/>
            </a:pPr>
            <a:r>
              <a:rPr lang="ko-KR" altLang="en-US" b="1" kern="0" spc="-5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가계</a:t>
            </a:r>
            <a:endParaRPr lang="en-US" altLang="ko-KR" b="1" kern="0" spc="-50" dirty="0">
              <a:gradFill>
                <a:gsLst>
                  <a:gs pos="0">
                    <a:srgbClr val="FFFFFF"/>
                  </a:gs>
                  <a:gs pos="100000">
                    <a:srgbClr val="FFFFFF">
                      <a:lumMod val="95000"/>
                    </a:srgbClr>
                  </a:gs>
                </a:gsLst>
                <a:lin ang="5400000" scaled="0"/>
              </a:gradFill>
              <a:effectLst>
                <a:outerShdw blurRad="88900" dist="50800" dir="2700000" algn="tl" rotWithShape="0">
                  <a:prstClr val="black">
                    <a:alpha val="80000"/>
                  </a:prstClr>
                </a:outerShdw>
              </a:effectLst>
              <a:latin typeface="Arial"/>
              <a:cs typeface="Times New Roman" pitchFamily="18" charset="0"/>
            </a:endParaRPr>
          </a:p>
        </p:txBody>
      </p:sp>
      <p:sp>
        <p:nvSpPr>
          <p:cNvPr id="30" name="Rectangle 18"/>
          <p:cNvSpPr>
            <a:spLocks noChangeArrowheads="1"/>
          </p:cNvSpPr>
          <p:nvPr/>
        </p:nvSpPr>
        <p:spPr bwMode="auto">
          <a:xfrm>
            <a:off x="4917586" y="3023526"/>
            <a:ext cx="1941219" cy="26068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가계부채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: </a:t>
            </a: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937.5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조원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저소득층의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가계재무건전성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취약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높은 금융부채 비율</a:t>
            </a: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(68%)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집값 하락에 따른 가계 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대출의 부실화</a:t>
            </a:r>
            <a:endParaRPr lang="ko-KR" altLang="en-US" sz="1400" spc="-15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House Poor, Rent Poor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사교육비</a:t>
            </a: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통신비 등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경직성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지출 증가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grpSp>
        <p:nvGrpSpPr>
          <p:cNvPr id="46" name="그룹 6"/>
          <p:cNvGrpSpPr/>
          <p:nvPr/>
        </p:nvGrpSpPr>
        <p:grpSpPr>
          <a:xfrm>
            <a:off x="345730" y="1340768"/>
            <a:ext cx="1825839" cy="431978"/>
            <a:chOff x="322870" y="1694725"/>
            <a:chExt cx="1825839" cy="431978"/>
          </a:xfrm>
        </p:grpSpPr>
        <p:sp>
          <p:nvSpPr>
            <p:cNvPr id="47" name="TextBox 46"/>
            <p:cNvSpPr txBox="1"/>
            <p:nvPr/>
          </p:nvSpPr>
          <p:spPr>
            <a:xfrm>
              <a:off x="651183" y="1694725"/>
              <a:ext cx="1497526" cy="431978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경제적 상황</a:t>
              </a:r>
              <a:endParaRPr lang="en-US" altLang="ko-KR" sz="2200" spc="-50" dirty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48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27" name="슬라이드 번호 개체 틀 2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C42F75F3-790E-4B57-A71B-62B73105A056}" type="slidenum">
              <a:rPr lang="en-US" altLang="ko-KR" smtClean="0"/>
              <a:pPr>
                <a:spcBef>
                  <a:spcPct val="0"/>
                </a:spcBef>
              </a:pPr>
              <a:t>3</a:t>
            </a:fld>
            <a:endParaRPr lang="en-US" dirty="0"/>
          </a:p>
        </p:txBody>
      </p:sp>
      <p:sp>
        <p:nvSpPr>
          <p:cNvPr id="32" name="모서리가 둥근 직사각형 31"/>
          <p:cNvSpPr/>
          <p:nvPr/>
        </p:nvSpPr>
        <p:spPr>
          <a:xfrm>
            <a:off x="6951262" y="2466717"/>
            <a:ext cx="2013226" cy="3743198"/>
          </a:xfrm>
          <a:prstGeom prst="roundRect">
            <a:avLst>
              <a:gd name="adj" fmla="val 4177"/>
            </a:avLst>
          </a:prstGeom>
          <a:solidFill>
            <a:schemeClr val="bg1"/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양쪽 모서리가 둥근 사각형 33"/>
          <p:cNvSpPr/>
          <p:nvPr/>
        </p:nvSpPr>
        <p:spPr>
          <a:xfrm>
            <a:off x="6954525" y="2420888"/>
            <a:ext cx="2009964" cy="331101"/>
          </a:xfrm>
          <a:prstGeom prst="round2SameRect">
            <a:avLst/>
          </a:prstGeom>
          <a:blipFill>
            <a:blip r:embed="rId7" cstate="print">
              <a:extLst>
                <a:ext uri="{BEBA8EAE-BF5A-486C-A8C5-ECC9F3942E4B}">
                  <a14:imgProps xmlns="" xmlns:a14="http://schemas.microsoft.com/office/drawing/2010/main">
                    <a14:imgLayer r:embed="rId8">
                      <a14:imgEffect>
                        <a14:colorTemperature colorTemp="2875"/>
                      </a14:imgEffect>
                      <a14:imgEffect>
                        <a14:saturation sat="4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 w="9525" algn="ctr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72000" tIns="72000" rIns="72000" bIns="126000" anchor="ctr"/>
          <a:lstStyle/>
          <a:p>
            <a:pPr algn="ctr" latinLnBrk="0">
              <a:spcBef>
                <a:spcPct val="20000"/>
              </a:spcBef>
              <a:buClr>
                <a:srgbClr val="2184A7"/>
              </a:buClr>
              <a:buSzPct val="90000"/>
              <a:defRPr/>
            </a:pPr>
            <a:r>
              <a:rPr lang="ko-KR" altLang="en-US" b="1" kern="0" spc="-50" dirty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빈곤</a:t>
            </a:r>
            <a:r>
              <a:rPr lang="en-US" altLang="ko-KR" b="1" kern="0" spc="-50" dirty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·</a:t>
            </a:r>
            <a:r>
              <a:rPr lang="ko-KR" altLang="en-US" b="1" kern="0" spc="-50" dirty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양극화</a:t>
            </a:r>
            <a:endParaRPr lang="en-US" altLang="ko-KR" b="1" kern="0" spc="-50" dirty="0">
              <a:gradFill>
                <a:gsLst>
                  <a:gs pos="0">
                    <a:srgbClr val="FFFFFF"/>
                  </a:gs>
                  <a:gs pos="100000">
                    <a:srgbClr val="FFFFFF">
                      <a:lumMod val="95000"/>
                    </a:srgbClr>
                  </a:gs>
                </a:gsLst>
                <a:lin ang="5400000" scaled="0"/>
              </a:gradFill>
              <a:effectLst>
                <a:outerShdw blurRad="88900" dist="50800" dir="2700000" algn="tl" rotWithShape="0">
                  <a:prstClr val="black">
                    <a:alpha val="80000"/>
                  </a:prstClr>
                </a:outerShdw>
              </a:effectLst>
              <a:latin typeface="Arial"/>
              <a:cs typeface="Times New Roman" pitchFamily="18" charset="0"/>
            </a:endParaRPr>
          </a:p>
        </p:txBody>
      </p:sp>
      <p:sp>
        <p:nvSpPr>
          <p:cNvPr id="35" name="Rectangle 18"/>
          <p:cNvSpPr>
            <a:spLocks noChangeArrowheads="1"/>
          </p:cNvSpPr>
          <p:nvPr/>
        </p:nvSpPr>
        <p:spPr bwMode="auto">
          <a:xfrm>
            <a:off x="7020272" y="3035616"/>
            <a:ext cx="1944216" cy="23698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2011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년 </a:t>
            </a:r>
            <a:r>
              <a:rPr lang="ko-KR" altLang="en-US" sz="1400" spc="-15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상대빈곤율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: </a:t>
            </a: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16.5%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국민 </a:t>
            </a: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6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명중 </a:t>
            </a: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1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명이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연간소득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1</a:t>
            </a:r>
            <a:r>
              <a:rPr lang="ko-KR" altLang="en-US" sz="1400" spc="-15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천만원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미만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중산층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감소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: </a:t>
            </a: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71.7</a:t>
            </a: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%(2000)→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67.7%(2011)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가처분 </a:t>
            </a: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소득 감소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빈곤층 등 취약계층 증가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소득불평등에 따른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사회적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</a:t>
            </a:r>
            <a:r>
              <a:rPr lang="ko-KR" altLang="en-US" sz="14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갈등 심화</a:t>
            </a:r>
            <a:endParaRPr lang="en-US" altLang="ko-KR" sz="1400" spc="-15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43" name="Rectangle 18"/>
          <p:cNvSpPr>
            <a:spLocks noChangeArrowheads="1"/>
          </p:cNvSpPr>
          <p:nvPr/>
        </p:nvSpPr>
        <p:spPr bwMode="auto">
          <a:xfrm>
            <a:off x="773778" y="1857364"/>
            <a:ext cx="7584436" cy="2877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10000"/>
              </a:lnSpc>
              <a:buSzPct val="100000"/>
              <a:buBlip>
                <a:blip r:embed="rId9"/>
              </a:buBlip>
            </a:pP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저성장 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양극화 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서민 생활고</a:t>
            </a:r>
            <a:endParaRPr lang="ko-KR" altLang="en-US" sz="17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66667" y="2938578"/>
            <a:ext cx="8940703" cy="1322271"/>
          </a:xfrm>
          <a:prstGeom prst="roundRect">
            <a:avLst/>
          </a:prstGeom>
          <a:solidFill>
            <a:schemeClr val="accent6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모서리가 둥근 직사각형 51"/>
          <p:cNvSpPr/>
          <p:nvPr/>
        </p:nvSpPr>
        <p:spPr>
          <a:xfrm>
            <a:off x="31234" y="4365104"/>
            <a:ext cx="8928993" cy="1710684"/>
          </a:xfrm>
          <a:prstGeom prst="round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모서리가 둥근 직사각형 3"/>
          <p:cNvSpPr/>
          <p:nvPr/>
        </p:nvSpPr>
        <p:spPr>
          <a:xfrm>
            <a:off x="179512" y="3023526"/>
            <a:ext cx="432048" cy="95487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모서리가 둥근 직사각형 52"/>
          <p:cNvSpPr/>
          <p:nvPr/>
        </p:nvSpPr>
        <p:spPr>
          <a:xfrm>
            <a:off x="179512" y="4590934"/>
            <a:ext cx="432048" cy="954879"/>
          </a:xfrm>
          <a:prstGeom prst="roundRect">
            <a:avLst/>
          </a:prstGeom>
          <a:solidFill>
            <a:srgbClr val="0070C0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Rectangle 18"/>
          <p:cNvSpPr>
            <a:spLocks noChangeArrowheads="1"/>
          </p:cNvSpPr>
          <p:nvPr/>
        </p:nvSpPr>
        <p:spPr bwMode="auto">
          <a:xfrm>
            <a:off x="278106" y="3186317"/>
            <a:ext cx="261446" cy="57554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0000"/>
              </a:lnSpc>
              <a:buSzPct val="100000"/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현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상</a:t>
            </a:r>
          </a:p>
        </p:txBody>
      </p:sp>
      <p:sp>
        <p:nvSpPr>
          <p:cNvPr id="55" name="Rectangle 18"/>
          <p:cNvSpPr>
            <a:spLocks noChangeArrowheads="1"/>
          </p:cNvSpPr>
          <p:nvPr/>
        </p:nvSpPr>
        <p:spPr bwMode="auto">
          <a:xfrm>
            <a:off x="278106" y="4699007"/>
            <a:ext cx="261446" cy="57554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0000"/>
              </a:lnSpc>
              <a:buSzPct val="100000"/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결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과</a:t>
            </a:r>
            <a:endParaRPr lang="ko-KR" altLang="en-US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08492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2800" dirty="0"/>
              <a:t>1. </a:t>
            </a:r>
            <a:r>
              <a:rPr lang="ko-KR" altLang="en-US" sz="2800" dirty="0" smtClean="0"/>
              <a:t>상황 진단</a:t>
            </a:r>
            <a:endParaRPr lang="ko-KR" altLang="en-US" sz="2800" dirty="0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686566" y="2454625"/>
            <a:ext cx="1938219" cy="3754800"/>
          </a:xfrm>
          <a:prstGeom prst="roundRect">
            <a:avLst>
              <a:gd name="adj" fmla="val 4177"/>
            </a:avLst>
          </a:prstGeom>
          <a:solidFill>
            <a:schemeClr val="bg1"/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양쪽 모서리가 둥근 사각형 16"/>
          <p:cNvSpPr/>
          <p:nvPr/>
        </p:nvSpPr>
        <p:spPr>
          <a:xfrm>
            <a:off x="683568" y="2420888"/>
            <a:ext cx="1941218" cy="331101"/>
          </a:xfrm>
          <a:prstGeom prst="round2Same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 algn="ctr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72000" tIns="72000" rIns="72000" bIns="126000" anchor="ctr"/>
          <a:lstStyle/>
          <a:p>
            <a:pPr algn="ctr" latinLnBrk="0">
              <a:spcBef>
                <a:spcPct val="20000"/>
              </a:spcBef>
              <a:buClr>
                <a:srgbClr val="2184A7"/>
              </a:buClr>
              <a:buSzPct val="90000"/>
              <a:defRPr/>
            </a:pPr>
            <a:r>
              <a:rPr lang="ko-KR" altLang="en-US" b="1" kern="0" spc="-5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인구구조</a:t>
            </a:r>
            <a:endParaRPr lang="en-US" altLang="ko-KR" b="1" kern="0" spc="-50" dirty="0" smtClean="0">
              <a:gradFill>
                <a:gsLst>
                  <a:gs pos="0">
                    <a:srgbClr val="FFFFFF"/>
                  </a:gs>
                  <a:gs pos="100000">
                    <a:srgbClr val="FFFFFF">
                      <a:lumMod val="95000"/>
                    </a:srgbClr>
                  </a:gs>
                </a:gsLst>
                <a:lin ang="5400000" scaled="0"/>
              </a:gradFill>
              <a:effectLst>
                <a:outerShdw blurRad="88900" dist="50800" dir="2700000" algn="tl" rotWithShape="0">
                  <a:prstClr val="black">
                    <a:alpha val="80000"/>
                  </a:prstClr>
                </a:outerShdw>
              </a:effectLst>
              <a:latin typeface="Arial"/>
              <a:cs typeface="Times New Roman" pitchFamily="18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773418" y="3023526"/>
            <a:ext cx="1782358" cy="23698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합계출산율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: 1.24(2011)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인구역전 및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생산가능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인구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감소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(2017)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베이비붐세대 은퇴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본격화</a:t>
            </a: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잠재성장률 저하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사회보험 부담 증가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세대갈등 야기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2702790" y="2454627"/>
            <a:ext cx="1938219" cy="3754800"/>
          </a:xfrm>
          <a:prstGeom prst="roundRect">
            <a:avLst>
              <a:gd name="adj" fmla="val 4177"/>
            </a:avLst>
          </a:prstGeom>
          <a:solidFill>
            <a:schemeClr val="bg1"/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양쪽 모서리가 둥근 사각형 23"/>
          <p:cNvSpPr/>
          <p:nvPr/>
        </p:nvSpPr>
        <p:spPr>
          <a:xfrm>
            <a:off x="2699792" y="2420888"/>
            <a:ext cx="1941218" cy="331101"/>
          </a:xfrm>
          <a:prstGeom prst="round2Same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 algn="ctr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72000" rIns="72000" bIns="126000" anchor="ctr"/>
          <a:lstStyle/>
          <a:p>
            <a:pPr algn="ctr" latinLnBrk="0">
              <a:spcBef>
                <a:spcPct val="20000"/>
              </a:spcBef>
              <a:buClr>
                <a:srgbClr val="2184A7"/>
              </a:buClr>
              <a:buSzPct val="90000"/>
              <a:defRPr/>
            </a:pPr>
            <a:r>
              <a:rPr lang="ko-KR" altLang="en-US" b="1" kern="0" spc="-5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가족구조</a:t>
            </a:r>
            <a:endParaRPr lang="en-US" altLang="ko-KR" b="1" kern="0" spc="-50" dirty="0" smtClean="0">
              <a:gradFill>
                <a:gsLst>
                  <a:gs pos="0">
                    <a:srgbClr val="FFFFFF"/>
                  </a:gs>
                  <a:gs pos="100000">
                    <a:srgbClr val="FFFFFF">
                      <a:lumMod val="95000"/>
                    </a:srgbClr>
                  </a:gs>
                </a:gsLst>
                <a:lin ang="5400000" scaled="0"/>
              </a:gradFill>
              <a:effectLst>
                <a:outerShdw blurRad="88900" dist="50800" dir="2700000" algn="tl" rotWithShape="0">
                  <a:prstClr val="black">
                    <a:alpha val="80000"/>
                  </a:prstClr>
                </a:outerShdw>
              </a:effectLst>
              <a:latin typeface="Arial"/>
              <a:cs typeface="Times New Roman" pitchFamily="18" charset="0"/>
            </a:endParaRPr>
          </a:p>
        </p:txBody>
      </p:sp>
      <p:sp>
        <p:nvSpPr>
          <p:cNvPr id="25" name="Rectangle 18"/>
          <p:cNvSpPr>
            <a:spLocks noChangeArrowheads="1"/>
          </p:cNvSpPr>
          <p:nvPr/>
        </p:nvSpPr>
        <p:spPr bwMode="auto">
          <a:xfrm>
            <a:off x="2771800" y="3023526"/>
            <a:ext cx="1734047" cy="26068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만혼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(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남 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31.9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세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여 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29.1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세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독신가구 증가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한부모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·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다문화가족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증가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전통적인 가족부양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한계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: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사회개입 요구</a:t>
            </a: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사회적 고립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빈곤위험에 취약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4719015" y="2454627"/>
            <a:ext cx="2010228" cy="3754800"/>
          </a:xfrm>
          <a:prstGeom prst="roundRect">
            <a:avLst>
              <a:gd name="adj" fmla="val 4177"/>
            </a:avLst>
          </a:prstGeom>
          <a:solidFill>
            <a:schemeClr val="bg1"/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양쪽 모서리가 둥근 사각형 28"/>
          <p:cNvSpPr/>
          <p:nvPr/>
        </p:nvSpPr>
        <p:spPr>
          <a:xfrm>
            <a:off x="4716016" y="2420888"/>
            <a:ext cx="2013227" cy="331101"/>
          </a:xfrm>
          <a:prstGeom prst="round2Same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 algn="ctr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72000" tIns="72000" rIns="72000" bIns="126000" anchor="ctr"/>
          <a:lstStyle/>
          <a:p>
            <a:pPr algn="ctr" latinLnBrk="0">
              <a:spcBef>
                <a:spcPct val="20000"/>
              </a:spcBef>
              <a:buClr>
                <a:srgbClr val="2184A7"/>
              </a:buClr>
              <a:buSzPct val="90000"/>
              <a:defRPr/>
            </a:pPr>
            <a:r>
              <a:rPr lang="ko-KR" altLang="en-US" b="1" kern="0" spc="-5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양육</a:t>
            </a:r>
            <a:r>
              <a:rPr lang="en-US" altLang="ko-KR" b="1" kern="0" spc="-5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·</a:t>
            </a:r>
            <a:r>
              <a:rPr lang="ko-KR" altLang="en-US" b="1" kern="0" spc="-5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교육</a:t>
            </a:r>
            <a:endParaRPr lang="en-US" altLang="ko-KR" b="1" kern="0" spc="-50" dirty="0" smtClean="0">
              <a:gradFill>
                <a:gsLst>
                  <a:gs pos="0">
                    <a:srgbClr val="FFFFFF"/>
                  </a:gs>
                  <a:gs pos="100000">
                    <a:srgbClr val="FFFFFF">
                      <a:lumMod val="95000"/>
                    </a:srgbClr>
                  </a:gs>
                </a:gsLst>
                <a:lin ang="5400000" scaled="0"/>
              </a:gradFill>
              <a:effectLst>
                <a:outerShdw blurRad="88900" dist="50800" dir="2700000" algn="tl" rotWithShape="0">
                  <a:prstClr val="black">
                    <a:alpha val="80000"/>
                  </a:prstClr>
                </a:outerShdw>
              </a:effectLst>
              <a:latin typeface="Arial"/>
              <a:cs typeface="Times New Roman" pitchFamily="18" charset="0"/>
            </a:endParaRPr>
          </a:p>
        </p:txBody>
      </p:sp>
      <p:sp>
        <p:nvSpPr>
          <p:cNvPr id="30" name="Rectangle 18"/>
          <p:cNvSpPr>
            <a:spLocks noChangeArrowheads="1"/>
          </p:cNvSpPr>
          <p:nvPr/>
        </p:nvSpPr>
        <p:spPr bwMode="auto">
          <a:xfrm>
            <a:off x="4788025" y="3023526"/>
            <a:ext cx="1814654" cy="25984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3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양질의 보육인프라 부족</a:t>
            </a:r>
            <a:endParaRPr lang="ko-KR" altLang="en-US" sz="135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사교육비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·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대학등록금 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부담가중</a:t>
            </a:r>
            <a:endParaRPr lang="ko-KR" altLang="en-US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성폭력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가정폭력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등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안전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문제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(4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대 사회악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출산기피 및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여성경제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활동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참가 제한</a:t>
            </a: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en-US" altLang="ko-KR" sz="140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Edu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Poor: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빈곤의</a:t>
            </a: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대물림</a:t>
            </a:r>
            <a:endParaRPr lang="ko-KR" altLang="en-US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grpSp>
        <p:nvGrpSpPr>
          <p:cNvPr id="46" name="그룹 6"/>
          <p:cNvGrpSpPr/>
          <p:nvPr/>
        </p:nvGrpSpPr>
        <p:grpSpPr>
          <a:xfrm>
            <a:off x="345730" y="1340768"/>
            <a:ext cx="1825839" cy="431978"/>
            <a:chOff x="322870" y="1694725"/>
            <a:chExt cx="1825839" cy="431978"/>
          </a:xfrm>
        </p:grpSpPr>
        <p:sp>
          <p:nvSpPr>
            <p:cNvPr id="47" name="TextBox 46"/>
            <p:cNvSpPr txBox="1"/>
            <p:nvPr/>
          </p:nvSpPr>
          <p:spPr>
            <a:xfrm>
              <a:off x="651183" y="1694725"/>
              <a:ext cx="1497526" cy="431978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사회적 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상황</a:t>
              </a:r>
              <a:endParaRPr lang="en-US" altLang="ko-KR" sz="2200" spc="-50" dirty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48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27" name="슬라이드 번호 개체 틀 2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C42F75F3-790E-4B57-A71B-62B73105A056}" type="slidenum">
              <a:rPr lang="en-US" altLang="ko-KR" smtClean="0"/>
              <a:pPr>
                <a:spcBef>
                  <a:spcPct val="0"/>
                </a:spcBef>
              </a:pPr>
              <a:t>4</a:t>
            </a:fld>
            <a:endParaRPr lang="en-US" dirty="0"/>
          </a:p>
        </p:txBody>
      </p:sp>
      <p:sp>
        <p:nvSpPr>
          <p:cNvPr id="32" name="모서리가 둥근 직사각형 31"/>
          <p:cNvSpPr/>
          <p:nvPr/>
        </p:nvSpPr>
        <p:spPr>
          <a:xfrm>
            <a:off x="6821700" y="2466717"/>
            <a:ext cx="2013226" cy="3754800"/>
          </a:xfrm>
          <a:prstGeom prst="roundRect">
            <a:avLst>
              <a:gd name="adj" fmla="val 4177"/>
            </a:avLst>
          </a:prstGeom>
          <a:solidFill>
            <a:schemeClr val="bg1"/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양쪽 모서리가 둥근 사각형 33"/>
          <p:cNvSpPr/>
          <p:nvPr/>
        </p:nvSpPr>
        <p:spPr>
          <a:xfrm>
            <a:off x="6824963" y="2420888"/>
            <a:ext cx="2009964" cy="331101"/>
          </a:xfrm>
          <a:prstGeom prst="round2SameRect">
            <a:avLst/>
          </a:prstGeom>
          <a:blipFill>
            <a:blip r:embed="rId7" cstate="print">
              <a:extLst>
                <a:ext uri="{BEBA8EAE-BF5A-486C-A8C5-ECC9F3942E4B}">
                  <a14:imgProps xmlns="" xmlns:a14="http://schemas.microsoft.com/office/drawing/2010/main">
                    <a14:imgLayer r:embed="rId8">
                      <a14:imgEffect>
                        <a14:colorTemperature colorTemp="2875"/>
                      </a14:imgEffect>
                      <a14:imgEffect>
                        <a14:saturation sat="4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 w="9525" algn="ctr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72000" tIns="72000" rIns="72000" bIns="126000" anchor="ctr"/>
          <a:lstStyle/>
          <a:p>
            <a:pPr algn="ctr" latinLnBrk="0">
              <a:spcBef>
                <a:spcPct val="20000"/>
              </a:spcBef>
              <a:buClr>
                <a:srgbClr val="2184A7"/>
              </a:buClr>
              <a:buSzPct val="90000"/>
              <a:defRPr/>
            </a:pPr>
            <a:r>
              <a:rPr lang="ko-KR" altLang="en-US" b="1" kern="0" spc="-5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건강</a:t>
            </a:r>
            <a:r>
              <a:rPr lang="en-US" altLang="ko-KR" b="1" kern="0" spc="-5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·</a:t>
            </a:r>
            <a:r>
              <a:rPr lang="ko-KR" altLang="en-US" b="1" kern="0" spc="-5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0"/>
                </a:gradFill>
                <a:effectLst>
                  <a:outerShdw blurRad="889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Arial"/>
                <a:cs typeface="Times New Roman" pitchFamily="18" charset="0"/>
              </a:rPr>
              <a:t>의료</a:t>
            </a:r>
            <a:endParaRPr lang="en-US" altLang="ko-KR" b="1" kern="0" spc="-50" dirty="0" smtClean="0">
              <a:gradFill>
                <a:gsLst>
                  <a:gs pos="0">
                    <a:srgbClr val="FFFFFF"/>
                  </a:gs>
                  <a:gs pos="100000">
                    <a:srgbClr val="FFFFFF">
                      <a:lumMod val="95000"/>
                    </a:srgbClr>
                  </a:gs>
                </a:gsLst>
                <a:lin ang="5400000" scaled="0"/>
              </a:gradFill>
              <a:effectLst>
                <a:outerShdw blurRad="88900" dist="50800" dir="2700000" algn="tl" rotWithShape="0">
                  <a:prstClr val="black">
                    <a:alpha val="80000"/>
                  </a:prstClr>
                </a:outerShdw>
              </a:effectLst>
              <a:latin typeface="Arial"/>
              <a:cs typeface="Times New Roman" pitchFamily="18" charset="0"/>
            </a:endParaRPr>
          </a:p>
        </p:txBody>
      </p:sp>
      <p:sp>
        <p:nvSpPr>
          <p:cNvPr id="35" name="Rectangle 18"/>
          <p:cNvSpPr>
            <a:spLocks noChangeArrowheads="1"/>
          </p:cNvSpPr>
          <p:nvPr/>
        </p:nvSpPr>
        <p:spPr bwMode="auto">
          <a:xfrm>
            <a:off x="6890709" y="3035616"/>
            <a:ext cx="1872209" cy="23698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보장성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취약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노인성질환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·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만성질환 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증가</a:t>
            </a:r>
            <a:endParaRPr lang="ko-KR" altLang="en-US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의료비 급증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Health Poor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증가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건강보험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·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노인장기요양보험의 지속가능성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위협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43" name="Rectangle 18"/>
          <p:cNvSpPr>
            <a:spLocks noChangeArrowheads="1"/>
          </p:cNvSpPr>
          <p:nvPr/>
        </p:nvSpPr>
        <p:spPr bwMode="auto">
          <a:xfrm>
            <a:off x="773778" y="1857364"/>
            <a:ext cx="7584436" cy="2877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10000"/>
              </a:lnSpc>
              <a:buSzPct val="100000"/>
              <a:buBlip>
                <a:blip r:embed="rId9"/>
              </a:buBlip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급속한 사회변화로 다차원적인 위험요인 부상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49130" y="2982915"/>
            <a:ext cx="8940703" cy="1238173"/>
          </a:xfrm>
          <a:prstGeom prst="roundRect">
            <a:avLst/>
          </a:prstGeom>
          <a:solidFill>
            <a:schemeClr val="accent6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모서리가 둥근 직사각형 51"/>
          <p:cNvSpPr/>
          <p:nvPr/>
        </p:nvSpPr>
        <p:spPr>
          <a:xfrm>
            <a:off x="63061" y="4416092"/>
            <a:ext cx="8901428" cy="1368152"/>
          </a:xfrm>
          <a:prstGeom prst="round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모서리가 둥근 직사각형 3"/>
          <p:cNvSpPr/>
          <p:nvPr/>
        </p:nvSpPr>
        <p:spPr>
          <a:xfrm>
            <a:off x="179512" y="3023526"/>
            <a:ext cx="432048" cy="95487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모서리가 둥근 직사각형 52"/>
          <p:cNvSpPr/>
          <p:nvPr/>
        </p:nvSpPr>
        <p:spPr>
          <a:xfrm>
            <a:off x="179512" y="4581128"/>
            <a:ext cx="432048" cy="954879"/>
          </a:xfrm>
          <a:prstGeom prst="roundRect">
            <a:avLst/>
          </a:prstGeom>
          <a:solidFill>
            <a:srgbClr val="0070C0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Rectangle 18"/>
          <p:cNvSpPr>
            <a:spLocks noChangeArrowheads="1"/>
          </p:cNvSpPr>
          <p:nvPr/>
        </p:nvSpPr>
        <p:spPr bwMode="auto">
          <a:xfrm>
            <a:off x="278106" y="3186317"/>
            <a:ext cx="261446" cy="57554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0000"/>
              </a:lnSpc>
              <a:buSzPct val="100000"/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현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상</a:t>
            </a:r>
          </a:p>
        </p:txBody>
      </p:sp>
      <p:sp>
        <p:nvSpPr>
          <p:cNvPr id="55" name="Rectangle 18"/>
          <p:cNvSpPr>
            <a:spLocks noChangeArrowheads="1"/>
          </p:cNvSpPr>
          <p:nvPr/>
        </p:nvSpPr>
        <p:spPr bwMode="auto">
          <a:xfrm>
            <a:off x="278106" y="4699007"/>
            <a:ext cx="261446" cy="57554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0000"/>
              </a:lnSpc>
              <a:buSzPct val="100000"/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결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ko-KR" altLang="en-US" sz="17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과</a:t>
            </a:r>
            <a:endParaRPr lang="ko-KR" altLang="en-US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12411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2800" dirty="0"/>
              <a:t>1. </a:t>
            </a:r>
            <a:r>
              <a:rPr lang="ko-KR" altLang="en-US" sz="2800" dirty="0" smtClean="0"/>
              <a:t>상황 진단</a:t>
            </a:r>
            <a:endParaRPr lang="ko-KR" altLang="en-US" sz="2800" dirty="0"/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5</a:t>
            </a:fld>
            <a:endParaRPr lang="en-US" dirty="0"/>
          </a:p>
        </p:txBody>
      </p:sp>
      <p:grpSp>
        <p:nvGrpSpPr>
          <p:cNvPr id="49" name="그룹 6"/>
          <p:cNvGrpSpPr/>
          <p:nvPr/>
        </p:nvGrpSpPr>
        <p:grpSpPr>
          <a:xfrm>
            <a:off x="345730" y="1340768"/>
            <a:ext cx="3957833" cy="431978"/>
            <a:chOff x="322870" y="1694725"/>
            <a:chExt cx="3957833" cy="431978"/>
          </a:xfrm>
        </p:grpSpPr>
        <p:sp>
          <p:nvSpPr>
            <p:cNvPr id="50" name="TextBox 49"/>
            <p:cNvSpPr txBox="1"/>
            <p:nvPr/>
          </p:nvSpPr>
          <p:spPr>
            <a:xfrm>
              <a:off x="651183" y="1694725"/>
              <a:ext cx="3629520" cy="431978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사회경제적 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상황의 </a:t>
              </a:r>
              <a:r>
                <a:rPr lang="ko-KR" altLang="en-US" sz="2200" spc="-50" dirty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악순환 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구조</a:t>
              </a:r>
              <a:endParaRPr lang="en-US" altLang="ko-KR" sz="2200" spc="-50" dirty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51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52" name="Rectangle 18"/>
          <p:cNvSpPr>
            <a:spLocks noChangeArrowheads="1"/>
          </p:cNvSpPr>
          <p:nvPr/>
        </p:nvSpPr>
        <p:spPr bwMode="auto">
          <a:xfrm>
            <a:off x="773778" y="1857364"/>
            <a:ext cx="7584436" cy="57554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10000"/>
              </a:lnSpc>
              <a:buSzPct val="100000"/>
              <a:buBlip>
                <a:blip r:embed="rId3"/>
              </a:buBlip>
            </a:pP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우리나라의 사회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·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경제적 상황은 악순환의 고리를 형성하고 있어</a:t>
            </a: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국민행복을</a:t>
            </a:r>
            <a:endParaRPr lang="en-US" altLang="ko-KR" sz="17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altLang="ko-KR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</a:t>
            </a:r>
            <a:r>
              <a:rPr lang="ko-KR" altLang="en-US" sz="17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저하시키는 요인으로 작용하고 있음</a:t>
            </a:r>
          </a:p>
        </p:txBody>
      </p:sp>
      <p:grpSp>
        <p:nvGrpSpPr>
          <p:cNvPr id="27" name="그룹 26"/>
          <p:cNvGrpSpPr/>
          <p:nvPr/>
        </p:nvGrpSpPr>
        <p:grpSpPr>
          <a:xfrm>
            <a:off x="2123728" y="3056341"/>
            <a:ext cx="5366391" cy="3168352"/>
            <a:chOff x="2123728" y="3056341"/>
            <a:chExt cx="5366391" cy="3168352"/>
          </a:xfrm>
        </p:grpSpPr>
        <p:sp>
          <p:nvSpPr>
            <p:cNvPr id="4" name="자유형 3"/>
            <p:cNvSpPr/>
            <p:nvPr/>
          </p:nvSpPr>
          <p:spPr>
            <a:xfrm>
              <a:off x="5220072" y="3056341"/>
              <a:ext cx="1974832" cy="441055"/>
            </a:xfrm>
            <a:custGeom>
              <a:avLst/>
              <a:gdLst>
                <a:gd name="connsiteX0" fmla="*/ 0 w 1974832"/>
                <a:gd name="connsiteY0" fmla="*/ 0 h 441055"/>
                <a:gd name="connsiteX1" fmla="*/ 1974832 w 1974832"/>
                <a:gd name="connsiteY1" fmla="*/ 0 h 441055"/>
                <a:gd name="connsiteX2" fmla="*/ 1974832 w 1974832"/>
                <a:gd name="connsiteY2" fmla="*/ 441055 h 441055"/>
                <a:gd name="connsiteX3" fmla="*/ 0 w 1974832"/>
                <a:gd name="connsiteY3" fmla="*/ 441055 h 441055"/>
                <a:gd name="connsiteX4" fmla="*/ 0 w 1974832"/>
                <a:gd name="connsiteY4" fmla="*/ 0 h 441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4832" h="441055">
                  <a:moveTo>
                    <a:pt x="0" y="0"/>
                  </a:moveTo>
                  <a:lnTo>
                    <a:pt x="1974832" y="0"/>
                  </a:lnTo>
                  <a:lnTo>
                    <a:pt x="1974832" y="441055"/>
                  </a:lnTo>
                  <a:lnTo>
                    <a:pt x="0" y="44105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latinLnBrk="1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 err="1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저출산</a:t>
              </a:r>
              <a:r>
                <a:rPr lang="en-US" altLang="ko-KR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·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불안한 노후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  <p:sp>
          <p:nvSpPr>
            <p:cNvPr id="6" name="자유형 5"/>
            <p:cNvSpPr/>
            <p:nvPr/>
          </p:nvSpPr>
          <p:spPr>
            <a:xfrm>
              <a:off x="6155360" y="4352485"/>
              <a:ext cx="936920" cy="376597"/>
            </a:xfrm>
            <a:custGeom>
              <a:avLst/>
              <a:gdLst>
                <a:gd name="connsiteX0" fmla="*/ 0 w 936920"/>
                <a:gd name="connsiteY0" fmla="*/ 0 h 376597"/>
                <a:gd name="connsiteX1" fmla="*/ 936920 w 936920"/>
                <a:gd name="connsiteY1" fmla="*/ 0 h 376597"/>
                <a:gd name="connsiteX2" fmla="*/ 936920 w 936920"/>
                <a:gd name="connsiteY2" fmla="*/ 376597 h 376597"/>
                <a:gd name="connsiteX3" fmla="*/ 0 w 936920"/>
                <a:gd name="connsiteY3" fmla="*/ 376597 h 376597"/>
                <a:gd name="connsiteX4" fmla="*/ 0 w 936920"/>
                <a:gd name="connsiteY4" fmla="*/ 0 h 37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920" h="376597">
                  <a:moveTo>
                    <a:pt x="0" y="0"/>
                  </a:moveTo>
                  <a:lnTo>
                    <a:pt x="936920" y="0"/>
                  </a:lnTo>
                  <a:lnTo>
                    <a:pt x="936920" y="376597"/>
                  </a:lnTo>
                  <a:lnTo>
                    <a:pt x="0" y="37659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성장률 둔화</a:t>
              </a:r>
            </a:p>
          </p:txBody>
        </p:sp>
        <p:sp>
          <p:nvSpPr>
            <p:cNvPr id="8" name="자유형 7"/>
            <p:cNvSpPr/>
            <p:nvPr/>
          </p:nvSpPr>
          <p:spPr>
            <a:xfrm>
              <a:off x="5200467" y="5652171"/>
              <a:ext cx="2289652" cy="428506"/>
            </a:xfrm>
            <a:custGeom>
              <a:avLst/>
              <a:gdLst>
                <a:gd name="connsiteX0" fmla="*/ 0 w 2289652"/>
                <a:gd name="connsiteY0" fmla="*/ 0 h 428506"/>
                <a:gd name="connsiteX1" fmla="*/ 2289652 w 2289652"/>
                <a:gd name="connsiteY1" fmla="*/ 0 h 428506"/>
                <a:gd name="connsiteX2" fmla="*/ 2289652 w 2289652"/>
                <a:gd name="connsiteY2" fmla="*/ 428506 h 428506"/>
                <a:gd name="connsiteX3" fmla="*/ 0 w 2289652"/>
                <a:gd name="connsiteY3" fmla="*/ 428506 h 428506"/>
                <a:gd name="connsiteX4" fmla="*/ 0 w 2289652"/>
                <a:gd name="connsiteY4" fmla="*/ 0 h 42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9652" h="428506">
                  <a:moveTo>
                    <a:pt x="0" y="0"/>
                  </a:moveTo>
                  <a:lnTo>
                    <a:pt x="2289652" y="0"/>
                  </a:lnTo>
                  <a:lnTo>
                    <a:pt x="2289652" y="428506"/>
                  </a:lnTo>
                  <a:lnTo>
                    <a:pt x="0" y="4285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자영업</a:t>
              </a:r>
              <a:r>
                <a:rPr lang="en-US" altLang="ko-KR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/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중소기업 </a:t>
              </a:r>
              <a:r>
                <a:rPr lang="ko-KR" altLang="en-US" sz="1400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경영악화</a:t>
              </a:r>
              <a:endPara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  <p:sp>
          <p:nvSpPr>
            <p:cNvPr id="10" name="자유형 9"/>
            <p:cNvSpPr/>
            <p:nvPr/>
          </p:nvSpPr>
          <p:spPr>
            <a:xfrm>
              <a:off x="2987824" y="5520851"/>
              <a:ext cx="1191075" cy="703842"/>
            </a:xfrm>
            <a:custGeom>
              <a:avLst/>
              <a:gdLst>
                <a:gd name="connsiteX0" fmla="*/ 0 w 1191075"/>
                <a:gd name="connsiteY0" fmla="*/ 0 h 703842"/>
                <a:gd name="connsiteX1" fmla="*/ 1191075 w 1191075"/>
                <a:gd name="connsiteY1" fmla="*/ 0 h 703842"/>
                <a:gd name="connsiteX2" fmla="*/ 1191075 w 1191075"/>
                <a:gd name="connsiteY2" fmla="*/ 703842 h 703842"/>
                <a:gd name="connsiteX3" fmla="*/ 0 w 1191075"/>
                <a:gd name="connsiteY3" fmla="*/ 703842 h 703842"/>
                <a:gd name="connsiteX4" fmla="*/ 0 w 1191075"/>
                <a:gd name="connsiteY4" fmla="*/ 0 h 70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1075" h="703842">
                  <a:moveTo>
                    <a:pt x="0" y="0"/>
                  </a:moveTo>
                  <a:lnTo>
                    <a:pt x="1191075" y="0"/>
                  </a:lnTo>
                  <a:lnTo>
                    <a:pt x="1191075" y="703842"/>
                  </a:lnTo>
                  <a:lnTo>
                    <a:pt x="0" y="7038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일자리 감소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가계부채 증가</a:t>
              </a:r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123728" y="4290967"/>
              <a:ext cx="1245520" cy="582637"/>
            </a:xfrm>
            <a:custGeom>
              <a:avLst/>
              <a:gdLst>
                <a:gd name="connsiteX0" fmla="*/ 0 w 1245520"/>
                <a:gd name="connsiteY0" fmla="*/ 0 h 582637"/>
                <a:gd name="connsiteX1" fmla="*/ 1245520 w 1245520"/>
                <a:gd name="connsiteY1" fmla="*/ 0 h 582637"/>
                <a:gd name="connsiteX2" fmla="*/ 1245520 w 1245520"/>
                <a:gd name="connsiteY2" fmla="*/ 582637 h 582637"/>
                <a:gd name="connsiteX3" fmla="*/ 0 w 1245520"/>
                <a:gd name="connsiteY3" fmla="*/ 582637 h 582637"/>
                <a:gd name="connsiteX4" fmla="*/ 0 w 1245520"/>
                <a:gd name="connsiteY4" fmla="*/ 0 h 582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5520" h="582637">
                  <a:moveTo>
                    <a:pt x="0" y="0"/>
                  </a:moveTo>
                  <a:lnTo>
                    <a:pt x="1245520" y="0"/>
                  </a:lnTo>
                  <a:lnTo>
                    <a:pt x="1245520" y="582637"/>
                  </a:lnTo>
                  <a:lnTo>
                    <a:pt x="0" y="58263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사회양극화 심화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  <a:p>
              <a:pPr algn="ctr" defTabSz="622300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중산층 감소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  <p:sp>
          <p:nvSpPr>
            <p:cNvPr id="14" name="자유형 13"/>
            <p:cNvSpPr/>
            <p:nvPr/>
          </p:nvSpPr>
          <p:spPr>
            <a:xfrm>
              <a:off x="2402885" y="3056341"/>
              <a:ext cx="2023662" cy="441619"/>
            </a:xfrm>
            <a:custGeom>
              <a:avLst/>
              <a:gdLst>
                <a:gd name="connsiteX0" fmla="*/ 0 w 2023662"/>
                <a:gd name="connsiteY0" fmla="*/ 0 h 441619"/>
                <a:gd name="connsiteX1" fmla="*/ 2023662 w 2023662"/>
                <a:gd name="connsiteY1" fmla="*/ 0 h 441619"/>
                <a:gd name="connsiteX2" fmla="*/ 2023662 w 2023662"/>
                <a:gd name="connsiteY2" fmla="*/ 441619 h 441619"/>
                <a:gd name="connsiteX3" fmla="*/ 0 w 2023662"/>
                <a:gd name="connsiteY3" fmla="*/ 441619 h 441619"/>
                <a:gd name="connsiteX4" fmla="*/ 0 w 2023662"/>
                <a:gd name="connsiteY4" fmla="*/ 0 h 44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662" h="441619">
                  <a:moveTo>
                    <a:pt x="0" y="0"/>
                  </a:moveTo>
                  <a:lnTo>
                    <a:pt x="2023662" y="0"/>
                  </a:lnTo>
                  <a:lnTo>
                    <a:pt x="2023662" y="441619"/>
                  </a:lnTo>
                  <a:lnTo>
                    <a:pt x="0" y="441619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rgbClr r="0" g="0" b="0"/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 latinLnBrk="1">
                <a:lnSpc>
                  <a:spcPts val="1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사회불안</a:t>
              </a:r>
              <a:r>
                <a:rPr lang="en-US" altLang="ko-KR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(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갈등</a:t>
              </a:r>
              <a:r>
                <a:rPr lang="en-US" altLang="ko-KR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)</a:t>
              </a:r>
              <a:r>
                <a:rPr lang="ko-KR" altLang="en-US" sz="14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YGO540" pitchFamily="18" charset="-127"/>
                  <a:ea typeface="YGO540" pitchFamily="18" charset="-127"/>
                </a:rPr>
                <a:t>요인 증대</a:t>
              </a:r>
              <a:endPara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endParaRPr>
            </a:p>
          </p:txBody>
        </p:sp>
      </p:grpSp>
      <p:sp>
        <p:nvSpPr>
          <p:cNvPr id="43" name="타원 42"/>
          <p:cNvSpPr/>
          <p:nvPr/>
        </p:nvSpPr>
        <p:spPr>
          <a:xfrm>
            <a:off x="3642736" y="3489872"/>
            <a:ext cx="2340000" cy="2226971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그룹 32"/>
          <p:cNvGrpSpPr/>
          <p:nvPr/>
        </p:nvGrpSpPr>
        <p:grpSpPr>
          <a:xfrm>
            <a:off x="3635896" y="3463106"/>
            <a:ext cx="2357454" cy="2270347"/>
            <a:chOff x="3635896" y="3463106"/>
            <a:chExt cx="2357454" cy="2270347"/>
          </a:xfrm>
        </p:grpSpPr>
        <p:sp>
          <p:nvSpPr>
            <p:cNvPr id="44" name="타원 43"/>
            <p:cNvSpPr>
              <a:spLocks/>
            </p:cNvSpPr>
            <p:nvPr/>
          </p:nvSpPr>
          <p:spPr>
            <a:xfrm>
              <a:off x="4086000" y="3887099"/>
              <a:ext cx="1440000" cy="13704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19050" dir="13500000">
                <a:prstClr val="black">
                  <a:alpha val="3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9" name="그룹 28"/>
            <p:cNvGrpSpPr/>
            <p:nvPr/>
          </p:nvGrpSpPr>
          <p:grpSpPr>
            <a:xfrm>
              <a:off x="3635896" y="3463106"/>
              <a:ext cx="2357454" cy="2270347"/>
              <a:chOff x="3635896" y="3463106"/>
              <a:chExt cx="2357454" cy="2270347"/>
            </a:xfrm>
          </p:grpSpPr>
          <p:pic>
            <p:nvPicPr>
              <p:cNvPr id="45" name="Picture 3" descr="C:\Users\MYONG\Desktop\1월 04일_농업기술실용화재단\05 PNG\03\06.png"/>
              <p:cNvPicPr preferRelativeResize="0">
                <a:picLocks noChangeArrowheads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 bwMode="auto">
              <a:xfrm>
                <a:off x="3635896" y="4332918"/>
                <a:ext cx="432000" cy="445394"/>
              </a:xfrm>
              <a:prstGeom prst="rect">
                <a:avLst/>
              </a:prstGeom>
              <a:noFill/>
            </p:spPr>
          </p:pic>
          <p:pic>
            <p:nvPicPr>
              <p:cNvPr id="46" name="Picture 3" descr="C:\Users\MYONG\Desktop\1월 04일_농업기술실용화재단\05 PNG\03\06.png"/>
              <p:cNvPicPr preferRelativeResize="0">
                <a:picLocks noChangeArrowheads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 bwMode="auto">
              <a:xfrm rot="10800000">
                <a:off x="5561350" y="4336236"/>
                <a:ext cx="432000" cy="445394"/>
              </a:xfrm>
              <a:prstGeom prst="rect">
                <a:avLst/>
              </a:prstGeom>
              <a:noFill/>
            </p:spPr>
          </p:pic>
          <p:pic>
            <p:nvPicPr>
              <p:cNvPr id="47" name="Picture 3" descr="C:\Users\MYONG\Desktop\1월 04일_농업기술실용화재단\05 PNG\03\06.png"/>
              <p:cNvPicPr preferRelativeResize="0">
                <a:picLocks noChangeArrowheads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 bwMode="auto">
              <a:xfrm rot="5400000">
                <a:off x="4625089" y="3434673"/>
                <a:ext cx="411133" cy="468000"/>
              </a:xfrm>
              <a:prstGeom prst="rect">
                <a:avLst/>
              </a:prstGeom>
              <a:noFill/>
            </p:spPr>
          </p:pic>
          <p:pic>
            <p:nvPicPr>
              <p:cNvPr id="48" name="Picture 3" descr="C:\Users\MYONG\Desktop\1월 04일_농업기술실용화재단\05 PNG\03\06.png"/>
              <p:cNvPicPr preferRelativeResize="0">
                <a:picLocks noChangeArrowheads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 bwMode="auto">
              <a:xfrm rot="16200000">
                <a:off x="4600113" y="5268910"/>
                <a:ext cx="457599" cy="471487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25" name="그룹 24"/>
          <p:cNvGrpSpPr/>
          <p:nvPr/>
        </p:nvGrpSpPr>
        <p:grpSpPr>
          <a:xfrm>
            <a:off x="3059832" y="2849476"/>
            <a:ext cx="3457345" cy="3533565"/>
            <a:chOff x="3093631" y="2849476"/>
            <a:chExt cx="3457345" cy="3533565"/>
          </a:xfrm>
        </p:grpSpPr>
        <p:sp>
          <p:nvSpPr>
            <p:cNvPr id="35" name="원형 화살표 34"/>
            <p:cNvSpPr/>
            <p:nvPr/>
          </p:nvSpPr>
          <p:spPr>
            <a:xfrm rot="7601302">
              <a:off x="3151943" y="3022693"/>
              <a:ext cx="3365029" cy="3355667"/>
            </a:xfrm>
            <a:prstGeom prst="circularArrow">
              <a:avLst>
                <a:gd name="adj1" fmla="val 3994"/>
                <a:gd name="adj2" fmla="val 250554"/>
                <a:gd name="adj3" fmla="val 9023765"/>
                <a:gd name="adj4" fmla="val 7888563"/>
                <a:gd name="adj5" fmla="val 4659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원형 화살표 10"/>
            <p:cNvSpPr/>
            <p:nvPr/>
          </p:nvSpPr>
          <p:spPr>
            <a:xfrm rot="1067952">
              <a:off x="3132140" y="2938086"/>
              <a:ext cx="3365029" cy="3355667"/>
            </a:xfrm>
            <a:prstGeom prst="circularArrow">
              <a:avLst>
                <a:gd name="adj1" fmla="val 3994"/>
                <a:gd name="adj2" fmla="val 250554"/>
                <a:gd name="adj3" fmla="val 9023765"/>
                <a:gd name="adj4" fmla="val 7888563"/>
                <a:gd name="adj5" fmla="val 4659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원형 화살표 33"/>
            <p:cNvSpPr/>
            <p:nvPr/>
          </p:nvSpPr>
          <p:spPr>
            <a:xfrm rot="4228492">
              <a:off x="3088950" y="3020980"/>
              <a:ext cx="3365029" cy="3355667"/>
            </a:xfrm>
            <a:prstGeom prst="circularArrow">
              <a:avLst>
                <a:gd name="adj1" fmla="val 3994"/>
                <a:gd name="adj2" fmla="val 250554"/>
                <a:gd name="adj3" fmla="val 9023765"/>
                <a:gd name="adj4" fmla="val 7888563"/>
                <a:gd name="adj5" fmla="val 4659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원형 화살표 35"/>
            <p:cNvSpPr/>
            <p:nvPr/>
          </p:nvSpPr>
          <p:spPr>
            <a:xfrm rot="11371304">
              <a:off x="3112841" y="2951510"/>
              <a:ext cx="3365029" cy="3355667"/>
            </a:xfrm>
            <a:prstGeom prst="circularArrow">
              <a:avLst>
                <a:gd name="adj1" fmla="val 3994"/>
                <a:gd name="adj2" fmla="val 250554"/>
                <a:gd name="adj3" fmla="val 9023765"/>
                <a:gd name="adj4" fmla="val 7888563"/>
                <a:gd name="adj5" fmla="val 4659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원형 화살표 36"/>
            <p:cNvSpPr/>
            <p:nvPr/>
          </p:nvSpPr>
          <p:spPr>
            <a:xfrm rot="14547140">
              <a:off x="3144013" y="2854157"/>
              <a:ext cx="3365029" cy="3355667"/>
            </a:xfrm>
            <a:prstGeom prst="circularArrow">
              <a:avLst>
                <a:gd name="adj1" fmla="val 3994"/>
                <a:gd name="adj2" fmla="val 250554"/>
                <a:gd name="adj3" fmla="val 9023765"/>
                <a:gd name="adj4" fmla="val 7888563"/>
                <a:gd name="adj5" fmla="val 4659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원형 화살표 37"/>
            <p:cNvSpPr/>
            <p:nvPr/>
          </p:nvSpPr>
          <p:spPr>
            <a:xfrm rot="18485018">
              <a:off x="3190628" y="2873644"/>
              <a:ext cx="3365029" cy="3355667"/>
            </a:xfrm>
            <a:prstGeom prst="circularArrow">
              <a:avLst>
                <a:gd name="adj1" fmla="val 3994"/>
                <a:gd name="adj2" fmla="val 250554"/>
                <a:gd name="adj3" fmla="val 9023765"/>
                <a:gd name="adj4" fmla="val 7888563"/>
                <a:gd name="adj5" fmla="val 4659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42" name="TextBox 41"/>
          <p:cNvSpPr txBox="1"/>
          <p:nvPr/>
        </p:nvSpPr>
        <p:spPr>
          <a:xfrm>
            <a:off x="4142802" y="4258967"/>
            <a:ext cx="1357322" cy="5906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>
            <a:noAutofit/>
            <a:sp3d contourW="38100">
              <a:bevelT w="0" h="25400"/>
              <a:bevelB w="0" h="25400"/>
              <a:contourClr>
                <a:schemeClr val="bg1"/>
              </a:contourClr>
            </a:sp3d>
          </a:bodyPr>
          <a:lstStyle/>
          <a:p>
            <a:pPr algn="ctr">
              <a:buSzPct val="100000"/>
            </a:pPr>
            <a:r>
              <a:rPr lang="ko-KR" altLang="en-US" sz="2400" spc="-50" dirty="0" smtClean="0">
                <a:gradFill>
                  <a:gsLst>
                    <a:gs pos="50000">
                      <a:srgbClr val="392561"/>
                    </a:gs>
                    <a:gs pos="100000">
                      <a:srgbClr val="7030A0"/>
                    </a:gs>
                  </a:gsLst>
                  <a:lin ang="5400000" scaled="0"/>
                </a:gradFill>
                <a:effectLst>
                  <a:outerShdw blurRad="114300" dist="1016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</a:rPr>
              <a:t>국민행복</a:t>
            </a:r>
            <a:endParaRPr lang="en-US" altLang="ko-KR" sz="2400" spc="-50" dirty="0" smtClean="0">
              <a:gradFill>
                <a:gsLst>
                  <a:gs pos="50000">
                    <a:srgbClr val="392561"/>
                  </a:gs>
                  <a:gs pos="100000">
                    <a:srgbClr val="7030A0"/>
                  </a:gs>
                </a:gsLst>
                <a:lin ang="5400000" scaled="0"/>
              </a:gradFill>
              <a:effectLst>
                <a:outerShdw blurRad="114300" dist="101600" dir="2700000" algn="tl" rotWithShape="0">
                  <a:prstClr val="black">
                    <a:alpha val="40000"/>
                  </a:prstClr>
                </a:outerShdw>
              </a:effectLst>
              <a:latin typeface="YGO540" pitchFamily="18" charset="-127"/>
              <a:ea typeface="YGO540" pitchFamily="18" charset="-127"/>
            </a:endParaRPr>
          </a:p>
        </p:txBody>
      </p:sp>
      <p:pic>
        <p:nvPicPr>
          <p:cNvPr id="53" name="Picture 29" descr="064"/>
          <p:cNvPicPr>
            <a:picLocks noChangeAspect="1" noChangeArrowheads="1"/>
          </p:cNvPicPr>
          <p:nvPr/>
        </p:nvPicPr>
        <p:blipFill>
          <a:blip r:embed="rId5" cstate="print"/>
          <a:srcRect l="6085" r="6525"/>
          <a:stretch>
            <a:fillRect/>
          </a:stretch>
        </p:blipFill>
        <p:spPr bwMode="auto">
          <a:xfrm rot="16200000">
            <a:off x="6511217" y="3988680"/>
            <a:ext cx="2935268" cy="951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29" descr="064"/>
          <p:cNvPicPr>
            <a:picLocks noChangeAspect="1" noChangeArrowheads="1"/>
          </p:cNvPicPr>
          <p:nvPr/>
        </p:nvPicPr>
        <p:blipFill>
          <a:blip r:embed="rId5" cstate="print"/>
          <a:srcRect l="6085" r="6525"/>
          <a:stretch>
            <a:fillRect/>
          </a:stretch>
        </p:blipFill>
        <p:spPr bwMode="auto">
          <a:xfrm rot="5400000" flipH="1">
            <a:off x="-70751" y="3988680"/>
            <a:ext cx="2935268" cy="951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모서리가 둥근 직사각형 38"/>
          <p:cNvSpPr/>
          <p:nvPr/>
        </p:nvSpPr>
        <p:spPr>
          <a:xfrm>
            <a:off x="1929088" y="2696301"/>
            <a:ext cx="5595240" cy="368502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Rectangle 18"/>
          <p:cNvSpPr>
            <a:spLocks noChangeArrowheads="1"/>
          </p:cNvSpPr>
          <p:nvPr/>
        </p:nvSpPr>
        <p:spPr bwMode="auto">
          <a:xfrm>
            <a:off x="395536" y="3933056"/>
            <a:ext cx="1125542" cy="969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  <a:buSzPct val="100000"/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대외의존도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algn="ctr">
              <a:lnSpc>
                <a:spcPct val="150000"/>
              </a:lnSpc>
              <a:buSzPct val="100000"/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높은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algn="ctr">
              <a:lnSpc>
                <a:spcPct val="150000"/>
              </a:lnSpc>
              <a:buSzPct val="100000"/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개방경제</a:t>
            </a:r>
          </a:p>
        </p:txBody>
      </p:sp>
      <p:sp>
        <p:nvSpPr>
          <p:cNvPr id="58" name="Rectangle 18"/>
          <p:cNvSpPr>
            <a:spLocks noChangeArrowheads="1"/>
          </p:cNvSpPr>
          <p:nvPr/>
        </p:nvSpPr>
        <p:spPr bwMode="auto">
          <a:xfrm>
            <a:off x="7838946" y="3933056"/>
            <a:ext cx="1125542" cy="969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  <a:buSzPct val="100000"/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대외의존도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algn="ctr">
              <a:lnSpc>
                <a:spcPct val="150000"/>
              </a:lnSpc>
              <a:buSzPct val="100000"/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높은</a:t>
            </a:r>
            <a:endParaRPr lang="en-US" altLang="ko-KR" sz="14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algn="ctr">
              <a:lnSpc>
                <a:spcPct val="150000"/>
              </a:lnSpc>
              <a:buSzPct val="100000"/>
            </a:pP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개방경제</a:t>
            </a:r>
          </a:p>
        </p:txBody>
      </p:sp>
    </p:spTree>
    <p:extLst>
      <p:ext uri="{BB962C8B-B14F-4D97-AF65-F5344CB8AC3E}">
        <p14:creationId xmlns="" xmlns:p14="http://schemas.microsoft.com/office/powerpoint/2010/main" val="19796405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>
          <a:xfrm>
            <a:off x="8579047" y="6604506"/>
            <a:ext cx="436052" cy="365125"/>
          </a:xfrm>
        </p:spPr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6</a:t>
            </a:fld>
            <a:endParaRPr lang="en-US" dirty="0"/>
          </a:p>
        </p:txBody>
      </p:sp>
      <p:pic>
        <p:nvPicPr>
          <p:cNvPr id="36" name="Picture 29" descr="064"/>
          <p:cNvPicPr>
            <a:picLocks noChangeAspect="1" noChangeArrowheads="1"/>
          </p:cNvPicPr>
          <p:nvPr/>
        </p:nvPicPr>
        <p:blipFill>
          <a:blip r:embed="rId2" cstate="print"/>
          <a:srcRect l="6085" r="6525"/>
          <a:stretch>
            <a:fillRect/>
          </a:stretch>
        </p:blipFill>
        <p:spPr bwMode="auto">
          <a:xfrm>
            <a:off x="827584" y="1844824"/>
            <a:ext cx="7848872" cy="143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2" descr="C:\Users\MYONG\Desktop\3월 15일_보건사회연구원(서식2종)\4. PNG\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718" y="3492022"/>
            <a:ext cx="8315738" cy="1809186"/>
          </a:xfrm>
          <a:prstGeom prst="rect">
            <a:avLst/>
          </a:prstGeom>
          <a:noFill/>
        </p:spPr>
      </p:pic>
      <p:cxnSp>
        <p:nvCxnSpPr>
          <p:cNvPr id="39" name="직선 연결선 38"/>
          <p:cNvCxnSpPr/>
          <p:nvPr/>
        </p:nvCxnSpPr>
        <p:spPr>
          <a:xfrm>
            <a:off x="395536" y="5236923"/>
            <a:ext cx="0" cy="1216413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>
            <a:off x="2495081" y="4805323"/>
            <a:ext cx="0" cy="161023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4566829" y="4475123"/>
            <a:ext cx="0" cy="1940437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>
            <a:off x="6638577" y="4102589"/>
            <a:ext cx="0" cy="231297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/>
          <p:cNvCxnSpPr/>
          <p:nvPr/>
        </p:nvCxnSpPr>
        <p:spPr>
          <a:xfrm>
            <a:off x="8710324" y="3365989"/>
            <a:ext cx="0" cy="304957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39"/>
          <p:cNvSpPr>
            <a:spLocks noChangeArrowheads="1"/>
          </p:cNvSpPr>
          <p:nvPr/>
        </p:nvSpPr>
        <p:spPr bwMode="gray">
          <a:xfrm>
            <a:off x="2411760" y="4797152"/>
            <a:ext cx="2021657" cy="1516499"/>
          </a:xfrm>
          <a:prstGeom prst="roundRect">
            <a:avLst>
              <a:gd name="adj" fmla="val 890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4"/>
              </a:buBlip>
            </a:pP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자녀 양육</a:t>
            </a:r>
            <a:endParaRPr lang="en-US" altLang="ko-KR" sz="13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4"/>
              </a:buBlip>
            </a:pPr>
            <a:r>
              <a:rPr lang="ko-KR" altLang="en-US" sz="13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자녀교육비 부담</a:t>
            </a:r>
            <a:endParaRPr lang="en-US" altLang="ko-KR" sz="13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4"/>
              </a:buBlip>
            </a:pPr>
            <a:r>
              <a:rPr lang="ko-KR" altLang="en-US" sz="13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주거비 </a:t>
            </a: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부담</a:t>
            </a:r>
            <a:endParaRPr lang="en-US" altLang="ko-KR" sz="13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4"/>
              </a:buBlip>
            </a:pPr>
            <a:r>
              <a:rPr lang="ko-KR" altLang="en-US" sz="13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가계부채 증가</a:t>
            </a:r>
            <a:endParaRPr lang="en-US" altLang="ko-KR" sz="13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4"/>
              </a:buBlip>
            </a:pPr>
            <a:r>
              <a:rPr lang="ko-KR" altLang="en-US" sz="13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고용불안</a:t>
            </a:r>
            <a:endParaRPr lang="en-US" altLang="ko-KR" sz="13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48" name="Rectangle 39"/>
          <p:cNvSpPr>
            <a:spLocks noChangeArrowheads="1"/>
          </p:cNvSpPr>
          <p:nvPr/>
        </p:nvSpPr>
        <p:spPr bwMode="gray">
          <a:xfrm>
            <a:off x="6588224" y="3965083"/>
            <a:ext cx="2021657" cy="1808506"/>
          </a:xfrm>
          <a:prstGeom prst="roundRect">
            <a:avLst>
              <a:gd name="adj" fmla="val 890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4"/>
              </a:buBlip>
            </a:pP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노후소득보장 사각지대</a:t>
            </a:r>
            <a:endParaRPr lang="en-US" altLang="ko-KR" sz="13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4"/>
              </a:buBlip>
            </a:pP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노인빈곤</a:t>
            </a:r>
            <a:endParaRPr lang="en-US" altLang="ko-KR" sz="13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4"/>
              </a:buBlip>
            </a:pP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노인자살</a:t>
            </a:r>
            <a:endParaRPr lang="en-US" altLang="ko-KR" sz="13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4"/>
              </a:buBlip>
            </a:pP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노인 일자리 부족</a:t>
            </a:r>
            <a:endParaRPr lang="en-US" altLang="ko-KR" sz="13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4"/>
              </a:buBlip>
            </a:pP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우울</a:t>
            </a:r>
            <a:r>
              <a:rPr lang="en-US" altLang="ko-KR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소외</a:t>
            </a:r>
            <a:endParaRPr lang="en-US" altLang="ko-KR" sz="13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4"/>
              </a:buBlip>
            </a:pP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사회참여 기회부족</a:t>
            </a:r>
            <a:endParaRPr lang="en-US" altLang="ko-KR" sz="13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grpSp>
        <p:nvGrpSpPr>
          <p:cNvPr id="49" name="그룹 69"/>
          <p:cNvGrpSpPr/>
          <p:nvPr/>
        </p:nvGrpSpPr>
        <p:grpSpPr>
          <a:xfrm>
            <a:off x="755576" y="3465487"/>
            <a:ext cx="1527023" cy="1907729"/>
            <a:chOff x="747956" y="2816671"/>
            <a:chExt cx="1527023" cy="1907729"/>
          </a:xfrm>
        </p:grpSpPr>
        <p:grpSp>
          <p:nvGrpSpPr>
            <p:cNvPr id="50" name="그룹 68"/>
            <p:cNvGrpSpPr/>
            <p:nvPr/>
          </p:nvGrpSpPr>
          <p:grpSpPr>
            <a:xfrm>
              <a:off x="755576" y="2816671"/>
              <a:ext cx="1519403" cy="1907729"/>
              <a:chOff x="755576" y="2816671"/>
              <a:chExt cx="1519403" cy="1907729"/>
            </a:xfrm>
          </p:grpSpPr>
          <p:sp>
            <p:nvSpPr>
              <p:cNvPr id="53" name="타원 52"/>
              <p:cNvSpPr/>
              <p:nvPr/>
            </p:nvSpPr>
            <p:spPr>
              <a:xfrm>
                <a:off x="755576" y="2816671"/>
                <a:ext cx="1519403" cy="1519403"/>
              </a:xfrm>
              <a:prstGeom prst="ellipse">
                <a:avLst/>
              </a:prstGeom>
              <a:gradFill flip="none" rotWithShape="1">
                <a:gsLst>
                  <a:gs pos="0">
                    <a:srgbClr val="6DBCED"/>
                  </a:gs>
                  <a:gs pos="44000">
                    <a:srgbClr val="0070C0"/>
                  </a:gs>
                  <a:gs pos="100000">
                    <a:schemeClr val="tx2">
                      <a:lumMod val="7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타원 54"/>
              <p:cNvSpPr/>
              <p:nvPr/>
            </p:nvSpPr>
            <p:spPr>
              <a:xfrm>
                <a:off x="896953" y="2958049"/>
                <a:ext cx="1236648" cy="12366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1905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타원 56"/>
              <p:cNvSpPr/>
              <p:nvPr/>
            </p:nvSpPr>
            <p:spPr>
              <a:xfrm>
                <a:off x="994460" y="4325431"/>
                <a:ext cx="1023784" cy="398969"/>
              </a:xfrm>
              <a:prstGeom prst="ellipse">
                <a:avLst/>
              </a:prstGeom>
              <a:gradFill flip="none" rotWithShape="1">
                <a:gsLst>
                  <a:gs pos="44000">
                    <a:srgbClr val="0070C0">
                      <a:alpha val="0"/>
                    </a:srgbClr>
                  </a:gs>
                  <a:gs pos="100000">
                    <a:schemeClr val="tx2">
                      <a:lumMod val="75000"/>
                      <a:alpha val="11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>
              <a:off x="747956" y="3212232"/>
              <a:ext cx="1507066" cy="688896"/>
            </a:xfrm>
            <a:prstGeom prst="rect">
              <a:avLst/>
            </a:prstGeom>
            <a:noFill/>
          </p:spPr>
          <p:txBody>
            <a:bodyPr wrap="none" rtlCol="0">
              <a:noAutofit/>
              <a:scene3d>
                <a:camera prst="orthographicFront"/>
                <a:lightRig rig="threePt" dir="t"/>
              </a:scene3d>
              <a:sp3d contourW="38100">
                <a:bevelT w="0" h="25400"/>
                <a:bevelB w="0" h="25400"/>
                <a:contourClr>
                  <a:schemeClr val="bg1"/>
                </a:contourClr>
              </a:sp3d>
            </a:bodyPr>
            <a:lstStyle/>
            <a:p>
              <a:pPr algn="ctr">
                <a:buSzPct val="100000"/>
              </a:pPr>
              <a:r>
                <a:rPr lang="ko-KR" altLang="en-US" sz="2000" spc="-50" dirty="0" smtClean="0">
                  <a:gradFill>
                    <a:gsLst>
                      <a:gs pos="50000">
                        <a:srgbClr val="002F7F"/>
                      </a:gs>
                      <a:gs pos="100000">
                        <a:srgbClr val="007BBF"/>
                      </a:gs>
                    </a:gsLst>
                    <a:lin ang="5400000" scaled="0"/>
                  </a:gra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YGO540" pitchFamily="18" charset="-127"/>
                  <a:ea typeface="YGO540" pitchFamily="18" charset="-127"/>
                </a:rPr>
                <a:t>방황하는</a:t>
              </a:r>
              <a:endParaRPr lang="en-US" altLang="ko-KR" sz="2000" spc="-50" dirty="0" smtClean="0">
                <a:gradFill>
                  <a:gsLst>
                    <a:gs pos="50000">
                      <a:srgbClr val="002F7F"/>
                    </a:gs>
                    <a:gs pos="100000">
                      <a:srgbClr val="007BBF"/>
                    </a:gs>
                  </a:gsLst>
                  <a:lin ang="5400000" scaled="0"/>
                </a:gradFill>
                <a:effectLst>
                  <a:outerShdw blurRad="114300" dist="1016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</a:endParaRPr>
            </a:p>
            <a:p>
              <a:pPr algn="ctr">
                <a:buSzPct val="100000"/>
              </a:pPr>
              <a:r>
                <a:rPr lang="ko-KR" altLang="en-US" sz="2000" spc="-50" dirty="0" smtClean="0">
                  <a:gradFill>
                    <a:gsLst>
                      <a:gs pos="50000">
                        <a:srgbClr val="002F7F"/>
                      </a:gs>
                      <a:gs pos="100000">
                        <a:srgbClr val="007BBF"/>
                      </a:gs>
                    </a:gsLst>
                    <a:lin ang="5400000" scaled="0"/>
                  </a:gra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YGO540" pitchFamily="18" charset="-127"/>
                  <a:ea typeface="YGO540" pitchFamily="18" charset="-127"/>
                </a:rPr>
                <a:t>청년들</a:t>
              </a:r>
              <a:endParaRPr lang="en-US" altLang="ko-KR" sz="2000" spc="-50" dirty="0" smtClean="0">
                <a:gradFill>
                  <a:gsLst>
                    <a:gs pos="50000">
                      <a:srgbClr val="002F7F"/>
                    </a:gs>
                    <a:gs pos="100000">
                      <a:srgbClr val="007BBF"/>
                    </a:gs>
                  </a:gsLst>
                  <a:lin ang="5400000" scaled="0"/>
                </a:gradFill>
                <a:effectLst>
                  <a:outerShdw blurRad="114300" dist="1016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</a:endParaRPr>
            </a:p>
          </p:txBody>
        </p:sp>
      </p:grpSp>
      <p:grpSp>
        <p:nvGrpSpPr>
          <p:cNvPr id="58" name="그룹 70"/>
          <p:cNvGrpSpPr/>
          <p:nvPr/>
        </p:nvGrpSpPr>
        <p:grpSpPr>
          <a:xfrm>
            <a:off x="2835836" y="3033439"/>
            <a:ext cx="1519403" cy="1907729"/>
            <a:chOff x="755576" y="2816671"/>
            <a:chExt cx="1519403" cy="1907729"/>
          </a:xfrm>
        </p:grpSpPr>
        <p:grpSp>
          <p:nvGrpSpPr>
            <p:cNvPr id="59" name="그룹 71"/>
            <p:cNvGrpSpPr/>
            <p:nvPr/>
          </p:nvGrpSpPr>
          <p:grpSpPr>
            <a:xfrm>
              <a:off x="755576" y="2816671"/>
              <a:ext cx="1519403" cy="1907729"/>
              <a:chOff x="755576" y="2816671"/>
              <a:chExt cx="1519403" cy="1907729"/>
            </a:xfrm>
          </p:grpSpPr>
          <p:sp>
            <p:nvSpPr>
              <p:cNvPr id="67" name="타원 66"/>
              <p:cNvSpPr/>
              <p:nvPr/>
            </p:nvSpPr>
            <p:spPr>
              <a:xfrm>
                <a:off x="755576" y="2816671"/>
                <a:ext cx="1519403" cy="151940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5">
                      <a:lumMod val="40000"/>
                      <a:lumOff val="60000"/>
                    </a:schemeClr>
                  </a:gs>
                  <a:gs pos="34000">
                    <a:srgbClr val="3590A9"/>
                  </a:gs>
                  <a:gs pos="100000">
                    <a:srgbClr val="205766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타원 67"/>
              <p:cNvSpPr/>
              <p:nvPr/>
            </p:nvSpPr>
            <p:spPr>
              <a:xfrm>
                <a:off x="896953" y="2958049"/>
                <a:ext cx="1236648" cy="12366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1905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타원 68"/>
              <p:cNvSpPr/>
              <p:nvPr/>
            </p:nvSpPr>
            <p:spPr>
              <a:xfrm>
                <a:off x="994460" y="4325431"/>
                <a:ext cx="1023784" cy="398969"/>
              </a:xfrm>
              <a:prstGeom prst="ellipse">
                <a:avLst/>
              </a:prstGeom>
              <a:gradFill flip="none" rotWithShape="1">
                <a:gsLst>
                  <a:gs pos="44000">
                    <a:srgbClr val="0070C0">
                      <a:alpha val="0"/>
                    </a:srgbClr>
                  </a:gs>
                  <a:gs pos="100000">
                    <a:schemeClr val="tx2">
                      <a:lumMod val="75000"/>
                      <a:alpha val="11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762001" y="3212232"/>
              <a:ext cx="1507066" cy="648071"/>
            </a:xfrm>
            <a:prstGeom prst="rect">
              <a:avLst/>
            </a:prstGeom>
            <a:noFill/>
          </p:spPr>
          <p:txBody>
            <a:bodyPr wrap="none" rtlCol="0">
              <a:noAutofit/>
              <a:scene3d>
                <a:camera prst="orthographicFront"/>
                <a:lightRig rig="threePt" dir="t"/>
              </a:scene3d>
              <a:sp3d contourW="38100">
                <a:bevelT w="0" h="25400"/>
                <a:bevelB w="0" h="25400"/>
                <a:contourClr>
                  <a:schemeClr val="bg1"/>
                </a:contourClr>
              </a:sp3d>
            </a:bodyPr>
            <a:lstStyle/>
            <a:p>
              <a:pPr algn="ctr">
                <a:buSzPct val="100000"/>
              </a:pPr>
              <a:r>
                <a:rPr lang="ko-KR" altLang="en-US" sz="2000" spc="-50" dirty="0" smtClean="0">
                  <a:gradFill>
                    <a:gsLst>
                      <a:gs pos="50000">
                        <a:srgbClr val="1F5463"/>
                      </a:gs>
                      <a:gs pos="100000">
                        <a:srgbClr val="2D9BA1"/>
                      </a:gs>
                    </a:gsLst>
                    <a:lin ang="5400000" scaled="0"/>
                  </a:gra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YGO540" pitchFamily="18" charset="-127"/>
                  <a:ea typeface="YGO540" pitchFamily="18" charset="-127"/>
                </a:rPr>
                <a:t>불안한</a:t>
              </a:r>
              <a:endParaRPr lang="en-US" altLang="ko-KR" sz="2000" spc="-50" dirty="0" smtClean="0">
                <a:gradFill>
                  <a:gsLst>
                    <a:gs pos="50000">
                      <a:srgbClr val="1F5463"/>
                    </a:gs>
                    <a:gs pos="100000">
                      <a:srgbClr val="2D9BA1"/>
                    </a:gs>
                  </a:gsLst>
                  <a:lin ang="5400000" scaled="0"/>
                </a:gradFill>
                <a:effectLst>
                  <a:outerShdw blurRad="114300" dist="1016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</a:endParaRPr>
            </a:p>
            <a:p>
              <a:pPr algn="ctr">
                <a:buSzPct val="100000"/>
              </a:pPr>
              <a:r>
                <a:rPr lang="ko-KR" altLang="en-US" sz="2000" spc="-50" dirty="0" smtClean="0">
                  <a:gradFill>
                    <a:gsLst>
                      <a:gs pos="50000">
                        <a:srgbClr val="1F5463"/>
                      </a:gs>
                      <a:gs pos="100000">
                        <a:srgbClr val="2D9BA1"/>
                      </a:gs>
                    </a:gsLst>
                    <a:lin ang="5400000" scaled="0"/>
                  </a:gra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YGO540" pitchFamily="18" charset="-127"/>
                  <a:ea typeface="YGO540" pitchFamily="18" charset="-127"/>
                </a:rPr>
                <a:t>중년들</a:t>
              </a:r>
              <a:endParaRPr lang="en-US" altLang="ko-KR" sz="2000" spc="-50" dirty="0" smtClean="0">
                <a:gradFill>
                  <a:gsLst>
                    <a:gs pos="50000">
                      <a:srgbClr val="1F5463"/>
                    </a:gs>
                    <a:gs pos="100000">
                      <a:srgbClr val="2D9BA1"/>
                    </a:gs>
                  </a:gsLst>
                  <a:lin ang="5400000" scaled="0"/>
                </a:gradFill>
                <a:effectLst>
                  <a:outerShdw blurRad="114300" dist="1016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</a:endParaRPr>
            </a:p>
          </p:txBody>
        </p:sp>
      </p:grpSp>
      <p:grpSp>
        <p:nvGrpSpPr>
          <p:cNvPr id="73" name="그룹 76"/>
          <p:cNvGrpSpPr/>
          <p:nvPr/>
        </p:nvGrpSpPr>
        <p:grpSpPr>
          <a:xfrm>
            <a:off x="4908476" y="2601391"/>
            <a:ext cx="1519403" cy="1907729"/>
            <a:chOff x="755576" y="2816671"/>
            <a:chExt cx="1519403" cy="1907729"/>
          </a:xfrm>
        </p:grpSpPr>
        <p:grpSp>
          <p:nvGrpSpPr>
            <p:cNvPr id="74" name="그룹 77"/>
            <p:cNvGrpSpPr/>
            <p:nvPr/>
          </p:nvGrpSpPr>
          <p:grpSpPr>
            <a:xfrm>
              <a:off x="755576" y="2816671"/>
              <a:ext cx="1519403" cy="1907729"/>
              <a:chOff x="755576" y="2816671"/>
              <a:chExt cx="1519403" cy="1907729"/>
            </a:xfrm>
          </p:grpSpPr>
          <p:sp>
            <p:nvSpPr>
              <p:cNvPr id="76" name="타원 75"/>
              <p:cNvSpPr/>
              <p:nvPr/>
            </p:nvSpPr>
            <p:spPr>
              <a:xfrm>
                <a:off x="755576" y="2816671"/>
                <a:ext cx="1519403" cy="1519403"/>
              </a:xfrm>
              <a:prstGeom prst="ellipse">
                <a:avLst/>
              </a:prstGeom>
              <a:gradFill flip="none" rotWithShape="1">
                <a:gsLst>
                  <a:gs pos="0">
                    <a:srgbClr val="58D14F"/>
                  </a:gs>
                  <a:gs pos="34000">
                    <a:srgbClr val="428C24"/>
                  </a:gs>
                  <a:gs pos="100000">
                    <a:srgbClr val="256022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타원 76"/>
              <p:cNvSpPr/>
              <p:nvPr/>
            </p:nvSpPr>
            <p:spPr>
              <a:xfrm>
                <a:off x="896953" y="2958049"/>
                <a:ext cx="1236648" cy="12366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1905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타원 77"/>
              <p:cNvSpPr/>
              <p:nvPr/>
            </p:nvSpPr>
            <p:spPr>
              <a:xfrm>
                <a:off x="994460" y="4325431"/>
                <a:ext cx="1023784" cy="398969"/>
              </a:xfrm>
              <a:prstGeom prst="ellipse">
                <a:avLst/>
              </a:prstGeom>
              <a:gradFill flip="none" rotWithShape="1">
                <a:gsLst>
                  <a:gs pos="44000">
                    <a:srgbClr val="0070C0">
                      <a:alpha val="0"/>
                    </a:srgbClr>
                  </a:gs>
                  <a:gs pos="100000">
                    <a:schemeClr val="tx2">
                      <a:lumMod val="75000"/>
                      <a:alpha val="11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5" name="TextBox 74"/>
            <p:cNvSpPr txBox="1"/>
            <p:nvPr/>
          </p:nvSpPr>
          <p:spPr>
            <a:xfrm>
              <a:off x="762001" y="3068216"/>
              <a:ext cx="1507066" cy="936104"/>
            </a:xfrm>
            <a:prstGeom prst="rect">
              <a:avLst/>
            </a:prstGeom>
            <a:noFill/>
          </p:spPr>
          <p:txBody>
            <a:bodyPr wrap="none" rtlCol="0">
              <a:noAutofit/>
              <a:scene3d>
                <a:camera prst="orthographicFront"/>
                <a:lightRig rig="threePt" dir="t"/>
              </a:scene3d>
              <a:sp3d contourW="38100">
                <a:bevelT w="0" h="25400"/>
                <a:bevelB w="0" h="25400"/>
                <a:contourClr>
                  <a:schemeClr val="bg1"/>
                </a:contourClr>
              </a:sp3d>
            </a:bodyPr>
            <a:lstStyle/>
            <a:p>
              <a:pPr algn="ctr">
                <a:buSzPct val="100000"/>
              </a:pPr>
              <a:r>
                <a:rPr lang="ko-KR" altLang="en-US" sz="2000" spc="-50" dirty="0" smtClean="0">
                  <a:gradFill>
                    <a:gsLst>
                      <a:gs pos="50000">
                        <a:srgbClr val="1A4418"/>
                      </a:gs>
                      <a:gs pos="100000">
                        <a:srgbClr val="428C24"/>
                      </a:gs>
                    </a:gsLst>
                    <a:lin ang="5400000" scaled="0"/>
                  </a:gra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YGO540" pitchFamily="18" charset="-127"/>
                  <a:ea typeface="YGO540" pitchFamily="18" charset="-127"/>
                </a:rPr>
                <a:t>희망을 </a:t>
              </a:r>
              <a:endParaRPr lang="en-US" altLang="ko-KR" sz="2000" spc="-50" dirty="0" smtClean="0">
                <a:gradFill>
                  <a:gsLst>
                    <a:gs pos="50000">
                      <a:srgbClr val="1A4418"/>
                    </a:gs>
                    <a:gs pos="100000">
                      <a:srgbClr val="428C24"/>
                    </a:gs>
                  </a:gsLst>
                  <a:lin ang="5400000" scaled="0"/>
                </a:gradFill>
                <a:effectLst>
                  <a:outerShdw blurRad="114300" dist="1016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</a:endParaRPr>
            </a:p>
            <a:p>
              <a:pPr algn="ctr">
                <a:buSzPct val="100000"/>
              </a:pPr>
              <a:r>
                <a:rPr lang="ko-KR" altLang="en-US" sz="2000" spc="-50" dirty="0" smtClean="0">
                  <a:gradFill>
                    <a:gsLst>
                      <a:gs pos="50000">
                        <a:srgbClr val="1A4418"/>
                      </a:gs>
                      <a:gs pos="100000">
                        <a:srgbClr val="428C24"/>
                      </a:gs>
                    </a:gsLst>
                    <a:lin ang="5400000" scaled="0"/>
                  </a:gra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YGO540" pitchFamily="18" charset="-127"/>
                  <a:ea typeface="YGO540" pitchFamily="18" charset="-127"/>
                </a:rPr>
                <a:t>잃어가는</a:t>
              </a:r>
              <a:endParaRPr lang="en-US" altLang="ko-KR" sz="2000" spc="-50" dirty="0" smtClean="0">
                <a:gradFill>
                  <a:gsLst>
                    <a:gs pos="50000">
                      <a:srgbClr val="1A4418"/>
                    </a:gs>
                    <a:gs pos="100000">
                      <a:srgbClr val="428C24"/>
                    </a:gs>
                  </a:gsLst>
                  <a:lin ang="5400000" scaled="0"/>
                </a:gradFill>
                <a:effectLst>
                  <a:outerShdw blurRad="114300" dist="1016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</a:endParaRPr>
            </a:p>
            <a:p>
              <a:pPr algn="ctr">
                <a:buSzPct val="100000"/>
              </a:pPr>
              <a:r>
                <a:rPr lang="ko-KR" altLang="en-US" sz="2000" spc="-50" dirty="0" err="1" smtClean="0">
                  <a:gradFill>
                    <a:gsLst>
                      <a:gs pos="50000">
                        <a:srgbClr val="1A4418"/>
                      </a:gs>
                      <a:gs pos="100000">
                        <a:srgbClr val="428C24"/>
                      </a:gs>
                    </a:gsLst>
                    <a:lin ang="5400000" scaled="0"/>
                  </a:gra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YGO540" pitchFamily="18" charset="-127"/>
                  <a:ea typeface="YGO540" pitchFamily="18" charset="-127"/>
                </a:rPr>
                <a:t>베이비부머</a:t>
              </a:r>
              <a:endParaRPr lang="en-US" altLang="ko-KR" sz="2000" spc="-50" dirty="0" smtClean="0">
                <a:gradFill>
                  <a:gsLst>
                    <a:gs pos="50000">
                      <a:srgbClr val="1A4418"/>
                    </a:gs>
                    <a:gs pos="100000">
                      <a:srgbClr val="428C24"/>
                    </a:gs>
                  </a:gsLst>
                  <a:lin ang="5400000" scaled="0"/>
                </a:gradFill>
                <a:effectLst>
                  <a:outerShdw blurRad="114300" dist="1016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</a:endParaRPr>
            </a:p>
          </p:txBody>
        </p:sp>
      </p:grpSp>
      <p:grpSp>
        <p:nvGrpSpPr>
          <p:cNvPr id="79" name="그룹 82"/>
          <p:cNvGrpSpPr/>
          <p:nvPr/>
        </p:nvGrpSpPr>
        <p:grpSpPr>
          <a:xfrm>
            <a:off x="6981116" y="2204864"/>
            <a:ext cx="1519403" cy="1907729"/>
            <a:chOff x="755576" y="2816671"/>
            <a:chExt cx="1519403" cy="1907729"/>
          </a:xfrm>
        </p:grpSpPr>
        <p:grpSp>
          <p:nvGrpSpPr>
            <p:cNvPr id="80" name="그룹 83"/>
            <p:cNvGrpSpPr/>
            <p:nvPr/>
          </p:nvGrpSpPr>
          <p:grpSpPr>
            <a:xfrm>
              <a:off x="755576" y="2816671"/>
              <a:ext cx="1519403" cy="1907729"/>
              <a:chOff x="755576" y="2816671"/>
              <a:chExt cx="1519403" cy="1907729"/>
            </a:xfrm>
          </p:grpSpPr>
          <p:sp>
            <p:nvSpPr>
              <p:cNvPr id="82" name="타원 81"/>
              <p:cNvSpPr/>
              <p:nvPr/>
            </p:nvSpPr>
            <p:spPr>
              <a:xfrm>
                <a:off x="755576" y="2816671"/>
                <a:ext cx="1519403" cy="151940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34000">
                    <a:srgbClr val="7030A0"/>
                  </a:gs>
                  <a:gs pos="100000">
                    <a:schemeClr val="accent4">
                      <a:lumMod val="5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타원 82"/>
              <p:cNvSpPr/>
              <p:nvPr/>
            </p:nvSpPr>
            <p:spPr>
              <a:xfrm>
                <a:off x="896953" y="2958049"/>
                <a:ext cx="1236648" cy="12366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19050" dir="135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타원 83"/>
              <p:cNvSpPr/>
              <p:nvPr/>
            </p:nvSpPr>
            <p:spPr>
              <a:xfrm>
                <a:off x="994460" y="4325431"/>
                <a:ext cx="1023784" cy="398969"/>
              </a:xfrm>
              <a:prstGeom prst="ellipse">
                <a:avLst/>
              </a:prstGeom>
              <a:gradFill flip="none" rotWithShape="1">
                <a:gsLst>
                  <a:gs pos="44000">
                    <a:srgbClr val="0070C0">
                      <a:alpha val="0"/>
                    </a:srgbClr>
                  </a:gs>
                  <a:gs pos="100000">
                    <a:schemeClr val="tx2">
                      <a:lumMod val="75000"/>
                      <a:alpha val="11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1" name="TextBox 80"/>
            <p:cNvSpPr txBox="1"/>
            <p:nvPr/>
          </p:nvSpPr>
          <p:spPr>
            <a:xfrm>
              <a:off x="762001" y="3256299"/>
              <a:ext cx="1507066" cy="640492"/>
            </a:xfrm>
            <a:prstGeom prst="rect">
              <a:avLst/>
            </a:prstGeom>
            <a:noFill/>
          </p:spPr>
          <p:txBody>
            <a:bodyPr wrap="none" rtlCol="0">
              <a:noAutofit/>
              <a:scene3d>
                <a:camera prst="orthographicFront"/>
                <a:lightRig rig="threePt" dir="t"/>
              </a:scene3d>
              <a:sp3d contourW="38100">
                <a:bevelT w="0" h="25400"/>
                <a:bevelB w="0" h="25400"/>
                <a:contourClr>
                  <a:schemeClr val="bg1"/>
                </a:contourClr>
              </a:sp3d>
            </a:bodyPr>
            <a:lstStyle/>
            <a:p>
              <a:pPr algn="ctr">
                <a:buSzPct val="100000"/>
              </a:pPr>
              <a:r>
                <a:rPr lang="ko-KR" altLang="en-US" sz="2000" spc="-50" dirty="0" smtClean="0">
                  <a:gradFill>
                    <a:gsLst>
                      <a:gs pos="50000">
                        <a:srgbClr val="392561"/>
                      </a:gs>
                      <a:gs pos="100000">
                        <a:srgbClr val="7030A0"/>
                      </a:gs>
                    </a:gsLst>
                    <a:lin ang="5400000" scaled="0"/>
                  </a:gra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YGO540" pitchFamily="18" charset="-127"/>
                  <a:ea typeface="YGO540" pitchFamily="18" charset="-127"/>
                </a:rPr>
                <a:t>절망하는</a:t>
              </a:r>
              <a:endParaRPr lang="en-US" altLang="ko-KR" sz="2000" spc="-50" dirty="0" smtClean="0">
                <a:gradFill>
                  <a:gsLst>
                    <a:gs pos="50000">
                      <a:srgbClr val="392561"/>
                    </a:gs>
                    <a:gs pos="100000">
                      <a:srgbClr val="7030A0"/>
                    </a:gs>
                  </a:gsLst>
                  <a:lin ang="5400000" scaled="0"/>
                </a:gradFill>
                <a:effectLst>
                  <a:outerShdw blurRad="114300" dist="1016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</a:endParaRPr>
            </a:p>
            <a:p>
              <a:pPr algn="ctr">
                <a:buSzPct val="100000"/>
              </a:pPr>
              <a:r>
                <a:rPr lang="ko-KR" altLang="en-US" sz="2000" spc="-50" dirty="0" smtClean="0">
                  <a:gradFill>
                    <a:gsLst>
                      <a:gs pos="50000">
                        <a:srgbClr val="392561"/>
                      </a:gs>
                      <a:gs pos="100000">
                        <a:srgbClr val="7030A0"/>
                      </a:gs>
                    </a:gsLst>
                    <a:lin ang="5400000" scaled="0"/>
                  </a:gra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YGO540" pitchFamily="18" charset="-127"/>
                  <a:ea typeface="YGO540" pitchFamily="18" charset="-127"/>
                </a:rPr>
                <a:t>노인들</a:t>
              </a:r>
              <a:endParaRPr lang="en-US" altLang="ko-KR" sz="2000" spc="-50" dirty="0" smtClean="0">
                <a:gradFill>
                  <a:gsLst>
                    <a:gs pos="50000">
                      <a:srgbClr val="392561"/>
                    </a:gs>
                    <a:gs pos="100000">
                      <a:srgbClr val="7030A0"/>
                    </a:gs>
                  </a:gsLst>
                  <a:lin ang="5400000" scaled="0"/>
                </a:gradFill>
                <a:effectLst>
                  <a:outerShdw blurRad="114300" dist="1016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</a:endParaRPr>
            </a:p>
          </p:txBody>
        </p:sp>
      </p:grpSp>
      <p:sp>
        <p:nvSpPr>
          <p:cNvPr id="85" name="모서리가 둥근 직사각형 84"/>
          <p:cNvSpPr/>
          <p:nvPr/>
        </p:nvSpPr>
        <p:spPr bwMode="auto">
          <a:xfrm>
            <a:off x="2627784" y="1340768"/>
            <a:ext cx="4248472" cy="576064"/>
          </a:xfrm>
          <a:prstGeom prst="roundRect">
            <a:avLst/>
          </a:prstGeom>
          <a:solidFill>
            <a:srgbClr val="066C8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h="63500" prst="convex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latinLnBrk="0" hangingPunct="0"/>
            <a:r>
              <a:rPr lang="ko-KR" altLang="en-US" sz="2600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YGO540" pitchFamily="18" charset="-127"/>
                <a:ea typeface="YGO540" pitchFamily="18" charset="-127"/>
                <a:cs typeface="Tahoma" pitchFamily="34" charset="0"/>
              </a:rPr>
              <a:t>사회갈등 증폭</a:t>
            </a:r>
            <a:endParaRPr lang="en-US" altLang="ko-KR" sz="2600" dirty="0" smtClean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YGO540" pitchFamily="18" charset="-127"/>
              <a:ea typeface="YGO540" pitchFamily="18" charset="-127"/>
              <a:cs typeface="Tahoma" pitchFamily="34" charset="0"/>
            </a:endParaRPr>
          </a:p>
        </p:txBody>
      </p:sp>
      <p:sp>
        <p:nvSpPr>
          <p:cNvPr id="86" name="Rectangle 18"/>
          <p:cNvSpPr>
            <a:spLocks noChangeArrowheads="1"/>
          </p:cNvSpPr>
          <p:nvPr/>
        </p:nvSpPr>
        <p:spPr bwMode="auto">
          <a:xfrm>
            <a:off x="467544" y="5253007"/>
            <a:ext cx="2016293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>
              <a:lnSpc>
                <a:spcPct val="150000"/>
              </a:lnSpc>
              <a:buSzPct val="100000"/>
              <a:buBlip>
                <a:blip r:embed="rId5"/>
              </a:buBlip>
            </a:pPr>
            <a:r>
              <a:rPr lang="en-US" altLang="ko-KR" sz="130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Edu</a:t>
            </a:r>
            <a:r>
              <a:rPr lang="en-US" altLang="ko-KR" sz="13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poor/Spec poor</a:t>
            </a:r>
          </a:p>
          <a:p>
            <a:pPr indent="-144463">
              <a:lnSpc>
                <a:spcPct val="150000"/>
              </a:lnSpc>
              <a:buSzPct val="100000"/>
              <a:buBlip>
                <a:blip r:embed="rId5"/>
              </a:buBlip>
            </a:pPr>
            <a:r>
              <a:rPr lang="ko-KR" altLang="en-US" sz="13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삼포</a:t>
            </a:r>
            <a:r>
              <a:rPr lang="en-US" altLang="ko-KR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취업</a:t>
            </a:r>
            <a:r>
              <a:rPr lang="en-US" altLang="ko-KR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3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결혼</a:t>
            </a:r>
            <a:r>
              <a:rPr lang="en-US" altLang="ko-KR" sz="13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3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출산</a:t>
            </a:r>
            <a:r>
              <a:rPr lang="en-US" altLang="ko-KR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세대</a:t>
            </a:r>
            <a:endParaRPr lang="en-US" altLang="ko-KR" sz="13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indent="-144463">
              <a:lnSpc>
                <a:spcPct val="150000"/>
              </a:lnSpc>
              <a:buSzPct val="100000"/>
              <a:buBlip>
                <a:blip r:embed="rId5"/>
              </a:buBlip>
            </a:pPr>
            <a:r>
              <a:rPr lang="ko-KR" altLang="en-US" sz="13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취업난</a:t>
            </a:r>
          </a:p>
          <a:p>
            <a:pPr indent="-144463">
              <a:lnSpc>
                <a:spcPct val="150000"/>
              </a:lnSpc>
              <a:buSzPct val="100000"/>
              <a:buBlip>
                <a:blip r:embed="rId5"/>
              </a:buBlip>
            </a:pPr>
            <a:r>
              <a:rPr lang="ko-KR" altLang="en-US" sz="130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비정규직</a:t>
            </a:r>
            <a:r>
              <a:rPr lang="ko-KR" altLang="en-US" sz="13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증가</a:t>
            </a:r>
            <a:endParaRPr lang="en-US" altLang="ko-KR" sz="13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87" name="Rectangle 39"/>
          <p:cNvSpPr>
            <a:spLocks noChangeArrowheads="1"/>
          </p:cNvSpPr>
          <p:nvPr/>
        </p:nvSpPr>
        <p:spPr bwMode="gray">
          <a:xfrm>
            <a:off x="4499992" y="4365104"/>
            <a:ext cx="2293913" cy="1808506"/>
          </a:xfrm>
          <a:prstGeom prst="roundRect">
            <a:avLst>
              <a:gd name="adj" fmla="val 8907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6"/>
              </a:buBlip>
            </a:pP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조기퇴직</a:t>
            </a:r>
            <a:endParaRPr lang="en-US" altLang="ko-KR" sz="13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6"/>
              </a:buBlip>
            </a:pPr>
            <a:r>
              <a:rPr lang="ko-KR" altLang="en-US" sz="13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노후준비 부실</a:t>
            </a:r>
            <a:endParaRPr lang="en-US" altLang="ko-KR" sz="13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6"/>
              </a:buBlip>
            </a:pP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자녀 결혼비용</a:t>
            </a:r>
            <a:endParaRPr lang="en-US" altLang="ko-KR" sz="13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6"/>
              </a:buBlip>
            </a:pP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자녀 교육부담</a:t>
            </a:r>
            <a:endParaRPr lang="en-US" altLang="ko-KR" sz="13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6"/>
              </a:buBlip>
            </a:pP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부모 부양</a:t>
            </a:r>
            <a:endParaRPr lang="en-US" altLang="ko-KR" sz="13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174625" indent="-174625" fontAlgn="base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2184A7"/>
              </a:buClr>
              <a:buSzPct val="90000"/>
              <a:buBlip>
                <a:blip r:embed="rId6"/>
              </a:buBlip>
            </a:pP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자영업 창업</a:t>
            </a:r>
            <a:r>
              <a:rPr lang="en-US" altLang="ko-KR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</a:t>
            </a:r>
            <a:r>
              <a:rPr lang="ko-KR" altLang="en-US" sz="13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휴폐업</a:t>
            </a:r>
            <a:r>
              <a:rPr lang="ko-KR" altLang="en-US" sz="13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악순환</a:t>
            </a:r>
            <a:endParaRPr lang="en-US" altLang="ko-KR" sz="13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179512" y="332656"/>
            <a:ext cx="36004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4" name="그룹 6"/>
          <p:cNvGrpSpPr/>
          <p:nvPr/>
        </p:nvGrpSpPr>
        <p:grpSpPr>
          <a:xfrm>
            <a:off x="395536" y="620688"/>
            <a:ext cx="2319564" cy="431978"/>
            <a:chOff x="145762" y="1694725"/>
            <a:chExt cx="2319564" cy="431978"/>
          </a:xfrm>
        </p:grpSpPr>
        <p:sp>
          <p:nvSpPr>
            <p:cNvPr id="52" name="TextBox 51"/>
            <p:cNvSpPr txBox="1"/>
            <p:nvPr/>
          </p:nvSpPr>
          <p:spPr>
            <a:xfrm>
              <a:off x="474075" y="1694725"/>
              <a:ext cx="1991251" cy="431978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 err="1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생애주기별</a:t>
              </a: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 상황</a:t>
              </a:r>
              <a:endParaRPr lang="en-US" altLang="ko-KR" sz="2200" spc="-50" dirty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54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5762" y="1717803"/>
              <a:ext cx="342900" cy="3429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14830592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7</a:t>
            </a:fld>
            <a:endParaRPr lang="en-US" dirty="0"/>
          </a:p>
        </p:txBody>
      </p:sp>
      <p:grpSp>
        <p:nvGrpSpPr>
          <p:cNvPr id="23" name="그룹 6"/>
          <p:cNvGrpSpPr/>
          <p:nvPr/>
        </p:nvGrpSpPr>
        <p:grpSpPr>
          <a:xfrm>
            <a:off x="345730" y="764704"/>
            <a:ext cx="2319564" cy="431978"/>
            <a:chOff x="322870" y="1694725"/>
            <a:chExt cx="2319564" cy="431978"/>
          </a:xfrm>
        </p:grpSpPr>
        <p:sp>
          <p:nvSpPr>
            <p:cNvPr id="25" name="TextBox 24"/>
            <p:cNvSpPr txBox="1"/>
            <p:nvPr/>
          </p:nvSpPr>
          <p:spPr>
            <a:xfrm>
              <a:off x="651183" y="1694725"/>
              <a:ext cx="1991251" cy="431978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2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중산층 감소추이</a:t>
              </a:r>
              <a:endParaRPr lang="en-US" altLang="ko-KR" sz="2200" spc="-50" dirty="0" smtClean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26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27" name="TextBox 26"/>
          <p:cNvSpPr txBox="1"/>
          <p:nvPr/>
        </p:nvSpPr>
        <p:spPr>
          <a:xfrm>
            <a:off x="755576" y="6093296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주 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: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균등화된 월평균 가처분소득이며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400" dirty="0" err="1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균등화지수는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가구원수의 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제곱근임</a:t>
            </a:r>
            <a:r>
              <a:rPr lang="en-US" altLang="ko-KR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.</a:t>
            </a:r>
            <a:endParaRPr lang="en-US" altLang="ko-KR" sz="1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 자료 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: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통계청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, </a:t>
            </a:r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가계동향조사</a:t>
            </a:r>
            <a:r>
              <a:rPr lang="en-US" altLang="ko-KR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. </a:t>
            </a:r>
            <a:r>
              <a:rPr lang="ko-KR" altLang="en-US" sz="14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각년도로</a:t>
            </a:r>
            <a:r>
              <a:rPr lang="ko-KR" altLang="en-US" sz="14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재계산</a:t>
            </a:r>
            <a:endParaRPr lang="ko-KR" altLang="en-US" sz="1400" dirty="0">
              <a:latin typeface="YGO540" pitchFamily="18" charset="-127"/>
              <a:ea typeface="YGO540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44824"/>
            <a:ext cx="7632848" cy="396044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649892" y="1196682"/>
            <a:ext cx="759451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44463">
              <a:lnSpc>
                <a:spcPct val="150000"/>
              </a:lnSpc>
              <a:buSzPct val="100000"/>
              <a:buBlip>
                <a:blip r:embed="rId4"/>
              </a:buBlip>
            </a:pPr>
            <a:r>
              <a:rPr lang="ko-KR" altLang="en-US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중산층 </a:t>
            </a:r>
            <a:r>
              <a:rPr lang="ko-KR" altLang="en-US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비중이 </a:t>
            </a:r>
            <a:r>
              <a:rPr lang="en-US" altLang="ko-KR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75.4(1990) -&gt; 71.7(2000) -&gt; 67.7%(2011)</a:t>
            </a:r>
            <a:r>
              <a:rPr lang="ko-KR" altLang="en-US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로 감소</a:t>
            </a:r>
            <a:endParaRPr lang="en-US" altLang="ko-KR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2" y="332656"/>
            <a:ext cx="36004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7099637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2800" dirty="0"/>
              <a:t>1. </a:t>
            </a:r>
            <a:r>
              <a:rPr lang="ko-KR" altLang="en-US" sz="2800" dirty="0" smtClean="0"/>
              <a:t>상황 진단</a:t>
            </a:r>
            <a:endParaRPr lang="ko-KR" altLang="en-US" sz="2800" dirty="0"/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8</a:t>
            </a:fld>
            <a:endParaRPr lang="en-US" dirty="0"/>
          </a:p>
        </p:txBody>
      </p:sp>
      <p:grpSp>
        <p:nvGrpSpPr>
          <p:cNvPr id="49" name="그룹 6"/>
          <p:cNvGrpSpPr/>
          <p:nvPr/>
        </p:nvGrpSpPr>
        <p:grpSpPr>
          <a:xfrm>
            <a:off x="345730" y="1356157"/>
            <a:ext cx="7598252" cy="401200"/>
            <a:chOff x="322870" y="1710114"/>
            <a:chExt cx="7598252" cy="401200"/>
          </a:xfrm>
        </p:grpSpPr>
        <p:sp>
          <p:nvSpPr>
            <p:cNvPr id="50" name="TextBox 49"/>
            <p:cNvSpPr txBox="1"/>
            <p:nvPr/>
          </p:nvSpPr>
          <p:spPr>
            <a:xfrm>
              <a:off x="651183" y="1710114"/>
              <a:ext cx="7269939" cy="401200"/>
            </a:xfrm>
            <a:prstGeom prst="rect">
              <a:avLst/>
            </a:prstGeom>
            <a:noFill/>
          </p:spPr>
          <p:txBody>
            <a:bodyPr wrap="none" tIns="46800" rtlCol="0" anchor="ctr" anchorCtr="0">
              <a:spAutoFit/>
            </a:bodyPr>
            <a:lstStyle/>
            <a:p>
              <a:pPr>
                <a:buSzPct val="130000"/>
              </a:pPr>
              <a:r>
                <a:rPr lang="ko-KR" altLang="en-US" sz="20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물적</a:t>
              </a:r>
              <a:r>
                <a:rPr lang="en-US" altLang="ko-KR" sz="20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·</a:t>
              </a:r>
              <a:r>
                <a:rPr lang="ko-KR" altLang="en-US" sz="20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인적 자본과 사회적 자본</a:t>
              </a:r>
              <a:r>
                <a:rPr lang="en-US" altLang="ko-KR" sz="20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(</a:t>
              </a:r>
              <a:r>
                <a:rPr lang="ko-KR" altLang="en-US" sz="20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사회통합</a:t>
              </a:r>
              <a:r>
                <a:rPr lang="en-US" altLang="ko-KR" sz="20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)</a:t>
              </a:r>
              <a:r>
                <a:rPr lang="ko-KR" altLang="en-US" sz="2000" spc="-50" dirty="0" smtClean="0">
                  <a:solidFill>
                    <a:srgbClr val="032B7B"/>
                  </a:solidFill>
                  <a:latin typeface="YGO550" pitchFamily="18" charset="-127"/>
                  <a:ea typeface="YGO550" pitchFamily="18" charset="-127"/>
                  <a:cs typeface="Tahoma" pitchFamily="34" charset="0"/>
                </a:rPr>
                <a:t>의 위축은 성장잠재력 저해 </a:t>
              </a:r>
              <a:endParaRPr lang="en-US" altLang="ko-KR" sz="2000" spc="-50" dirty="0">
                <a:solidFill>
                  <a:srgbClr val="032B7B"/>
                </a:solidFill>
                <a:latin typeface="YGO550" pitchFamily="18" charset="-127"/>
                <a:ea typeface="YGO550" pitchFamily="18" charset="-127"/>
                <a:cs typeface="Tahoma" pitchFamily="34" charset="0"/>
              </a:endParaRPr>
            </a:p>
          </p:txBody>
        </p:sp>
        <p:pic>
          <p:nvPicPr>
            <p:cNvPr id="51" name="Picture 15" descr="D:\3. 프로젝트\5. Project_Data\1. 진행중_프로젝트\1월 30일_당진시청\PNG\0205(2)\20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2870" y="1717873"/>
              <a:ext cx="342900" cy="342900"/>
            </a:xfrm>
            <a:prstGeom prst="rect">
              <a:avLst/>
            </a:prstGeom>
            <a:noFill/>
          </p:spPr>
        </p:pic>
      </p:grpSp>
      <p:sp>
        <p:nvSpPr>
          <p:cNvPr id="40" name="직사각형 39"/>
          <p:cNvSpPr/>
          <p:nvPr/>
        </p:nvSpPr>
        <p:spPr>
          <a:xfrm>
            <a:off x="395536" y="2204864"/>
            <a:ext cx="8496944" cy="38884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Rectangle 18"/>
          <p:cNvSpPr>
            <a:spLocks noChangeArrowheads="1"/>
          </p:cNvSpPr>
          <p:nvPr/>
        </p:nvSpPr>
        <p:spPr bwMode="auto">
          <a:xfrm>
            <a:off x="467544" y="3707740"/>
            <a:ext cx="842493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 algn="ctr">
              <a:lnSpc>
                <a:spcPct val="150000"/>
              </a:lnSpc>
              <a:buSzPct val="100000"/>
            </a:pPr>
            <a:r>
              <a:rPr lang="en-US" altLang="ko-KR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Y (</a:t>
            </a:r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국민총생산</a:t>
            </a:r>
            <a:r>
              <a:rPr lang="en-US" altLang="ko-KR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), </a:t>
            </a:r>
            <a:r>
              <a:rPr lang="en-US" altLang="ko-KR" sz="1600" i="1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A</a:t>
            </a:r>
            <a:r>
              <a:rPr lang="en-US" altLang="ko-KR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총 요소 생산성</a:t>
            </a:r>
            <a:r>
              <a:rPr lang="en-US" altLang="ko-KR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), </a:t>
            </a:r>
            <a:r>
              <a:rPr lang="en-US" altLang="ko-KR" sz="1600" i="1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K</a:t>
            </a:r>
            <a:r>
              <a:rPr lang="en-US" altLang="ko-KR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(</a:t>
            </a:r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자본</a:t>
            </a:r>
            <a:r>
              <a:rPr lang="en-US" altLang="ko-KR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), </a:t>
            </a:r>
            <a:r>
              <a:rPr lang="en-US" altLang="ko-KR" sz="1600" i="1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L</a:t>
            </a:r>
            <a:r>
              <a:rPr lang="en-US" altLang="ko-KR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(</a:t>
            </a:r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노동력</a:t>
            </a:r>
            <a:r>
              <a:rPr lang="en-US" altLang="ko-KR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611560" y="4001432"/>
            <a:ext cx="8136904" cy="1515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spAutoFit/>
          </a:bodyPr>
          <a:lstStyle/>
          <a:p>
            <a:pPr indent="-144463" algn="ctr">
              <a:lnSpc>
                <a:spcPct val="150000"/>
              </a:lnSpc>
              <a:buSzPct val="100000"/>
            </a:pPr>
            <a:endParaRPr lang="en-US" altLang="ko-KR" sz="16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288000" indent="-216000">
              <a:lnSpc>
                <a:spcPct val="1500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6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사회갈등 ⇒ 사회적 </a:t>
            </a:r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자본 감소 ⇒ </a:t>
            </a:r>
            <a:r>
              <a:rPr lang="en-US" altLang="ko-KR" sz="1600" i="1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A </a:t>
            </a:r>
            <a:r>
              <a:rPr lang="en-US" sz="16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: </a:t>
            </a:r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총 요소 생산성의 감소 </a:t>
            </a:r>
            <a:endParaRPr lang="en-US" altLang="ko-KR" sz="16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288000" indent="-216000">
              <a:lnSpc>
                <a:spcPct val="1500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600" dirty="0" err="1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저출산</a:t>
            </a:r>
            <a:r>
              <a:rPr lang="en-US" altLang="ko-KR" sz="16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·</a:t>
            </a:r>
            <a:r>
              <a:rPr lang="ko-KR" altLang="en-US" sz="16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고령화로 생산가능인구 감소 ⇒ </a:t>
            </a:r>
            <a:r>
              <a:rPr lang="en-US" altLang="ko-KR" sz="1600" i="1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L</a:t>
            </a:r>
            <a:r>
              <a:rPr lang="en-US" altLang="ko-KR" sz="16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: </a:t>
            </a:r>
            <a:r>
              <a:rPr lang="ko-KR" altLang="en-US" sz="160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노동력의 감소 </a:t>
            </a:r>
            <a:endParaRPr lang="en-US" altLang="ko-KR" sz="1600" dirty="0" smtClean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marL="288000" indent="-216000">
              <a:lnSpc>
                <a:spcPct val="150000"/>
              </a:lnSpc>
              <a:spcBef>
                <a:spcPts val="72"/>
              </a:spcBef>
              <a:buSzPct val="100000"/>
              <a:buBlip>
                <a:blip r:embed="rId3"/>
              </a:buBlip>
            </a:pPr>
            <a:r>
              <a:rPr lang="ko-KR" altLang="en-US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내수부진</a:t>
            </a:r>
            <a:r>
              <a:rPr lang="en-US" altLang="ko-KR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</a:t>
            </a:r>
            <a:r>
              <a:rPr lang="ko-KR" altLang="en-US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자영업</a:t>
            </a:r>
            <a:r>
              <a:rPr lang="en-US" altLang="ko-KR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·</a:t>
            </a:r>
            <a:r>
              <a:rPr lang="ko-KR" altLang="en-US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중소기업경영악화</a:t>
            </a:r>
            <a:r>
              <a:rPr lang="en-US" altLang="ko-KR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</a:t>
            </a:r>
            <a:r>
              <a:rPr lang="ko-KR" altLang="en-US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주택가격하락 ⇒ 가계부채증가</a:t>
            </a:r>
            <a:r>
              <a:rPr lang="en-US" altLang="ko-KR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</a:t>
            </a:r>
            <a:r>
              <a:rPr lang="ko-KR" altLang="en-US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저축</a:t>
            </a:r>
            <a:r>
              <a:rPr lang="en-US" altLang="ko-KR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/</a:t>
            </a:r>
            <a:r>
              <a:rPr lang="ko-KR" altLang="en-US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투자감소</a:t>
            </a:r>
            <a:r>
              <a:rPr lang="en-US" altLang="ko-KR" sz="1600" spc="-15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 </a:t>
            </a:r>
            <a:r>
              <a:rPr lang="ko-KR" altLang="en-US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⇒ </a:t>
            </a:r>
            <a:r>
              <a:rPr lang="en-US" altLang="ko-KR" sz="1600" i="1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K </a:t>
            </a:r>
            <a:r>
              <a:rPr lang="en-US" altLang="ko-KR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: (</a:t>
            </a:r>
            <a:r>
              <a:rPr lang="ko-KR" altLang="en-US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자본</a:t>
            </a:r>
            <a:r>
              <a:rPr lang="en-US" altLang="ko-KR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)</a:t>
            </a:r>
            <a:r>
              <a:rPr lang="ko-KR" altLang="en-US" sz="1600" spc="-150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수준저하</a:t>
            </a:r>
          </a:p>
        </p:txBody>
      </p:sp>
      <p:cxnSp>
        <p:nvCxnSpPr>
          <p:cNvPr id="16" name="직선 화살표 연결선 15"/>
          <p:cNvCxnSpPr/>
          <p:nvPr/>
        </p:nvCxnSpPr>
        <p:spPr>
          <a:xfrm>
            <a:off x="4644008" y="292494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/>
          <p:nvPr/>
        </p:nvCxnSpPr>
        <p:spPr>
          <a:xfrm>
            <a:off x="4211960" y="293701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5364088" y="292494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605" y="2315344"/>
            <a:ext cx="30861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799022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슬라이드 번호 개체 틀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528D29D8-E488-4CD2-B892-900FAF6C3781}" type="slidenum">
              <a:rPr lang="en-US" altLang="ko-KR" smtClean="0"/>
              <a:pPr>
                <a:spcBef>
                  <a:spcPct val="0"/>
                </a:spcBef>
              </a:pPr>
              <a:t>9</a:t>
            </a:fld>
            <a:endParaRPr 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1248447" y="1340768"/>
            <a:ext cx="2088232" cy="936000"/>
          </a:xfrm>
          <a:prstGeom prst="roundRect">
            <a:avLst/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ko-KR" altLang="en-US" sz="14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사회경제적 양극화</a:t>
            </a:r>
            <a:endParaRPr lang="en-US" altLang="ko-KR" sz="1400" dirty="0" smtClean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  <a:p>
            <a:r>
              <a:rPr lang="en-US" altLang="ko-KR" sz="12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- </a:t>
            </a:r>
            <a:r>
              <a:rPr lang="ko-KR" altLang="en-US" sz="12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노인빈곤</a:t>
            </a:r>
            <a:endParaRPr lang="en-US" altLang="ko-KR" sz="1200" dirty="0" smtClean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  <a:p>
            <a:r>
              <a:rPr lang="en-US" altLang="ko-KR" sz="12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- </a:t>
            </a:r>
            <a:r>
              <a:rPr lang="ko-KR" altLang="en-US" sz="12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청년빈곤</a:t>
            </a:r>
            <a:endParaRPr lang="en-US" altLang="ko-KR" sz="1200" dirty="0" smtClean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  <a:p>
            <a:r>
              <a:rPr lang="en-US" altLang="ko-KR" sz="12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- </a:t>
            </a:r>
            <a:r>
              <a:rPr lang="ko-KR" altLang="en-US" sz="12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세대∙계층 갈등</a:t>
            </a:r>
            <a:endParaRPr lang="en-US" altLang="ko-KR" sz="1200" dirty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1248447" y="2348880"/>
            <a:ext cx="2088232" cy="936000"/>
          </a:xfrm>
          <a:prstGeom prst="roundRect">
            <a:avLst/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ko-KR" altLang="en-US" sz="14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입시</a:t>
            </a:r>
            <a:r>
              <a:rPr lang="en-US" altLang="ko-KR" sz="14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/</a:t>
            </a:r>
            <a:r>
              <a:rPr lang="ko-KR" altLang="en-US" sz="14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취업위주 교육</a:t>
            </a:r>
            <a:endParaRPr lang="ko-KR" altLang="en-US" sz="1400" dirty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1248447" y="3356992"/>
            <a:ext cx="2088232" cy="936000"/>
          </a:xfrm>
          <a:prstGeom prst="roundRect">
            <a:avLst/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ko-KR" altLang="en-US" sz="14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청년실업</a:t>
            </a:r>
            <a:endParaRPr lang="en-US" altLang="ko-KR" sz="1400" dirty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  <a:p>
            <a:r>
              <a:rPr lang="ko-KR" altLang="en-US" sz="1400" dirty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출산율저하</a:t>
            </a:r>
            <a:endParaRPr lang="en-US" altLang="ko-KR" sz="1400" dirty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  <a:p>
            <a:r>
              <a:rPr lang="ko-KR" altLang="en-US" sz="14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고령화</a:t>
            </a:r>
            <a:endParaRPr lang="en-US" altLang="ko-KR" sz="1400" dirty="0" smtClean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  <a:p>
            <a:r>
              <a:rPr lang="ko-KR" altLang="en-US" sz="14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일자리감소</a:t>
            </a:r>
          </a:p>
        </p:txBody>
      </p:sp>
      <p:sp>
        <p:nvSpPr>
          <p:cNvPr id="18" name="모서리가 둥근 직사각형 17"/>
          <p:cNvSpPr/>
          <p:nvPr/>
        </p:nvSpPr>
        <p:spPr>
          <a:xfrm>
            <a:off x="1248447" y="4365104"/>
            <a:ext cx="2088232" cy="936000"/>
          </a:xfrm>
          <a:prstGeom prst="roundRect">
            <a:avLst/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ko-KR" altLang="en-US" sz="14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내수부진</a:t>
            </a:r>
            <a:endParaRPr lang="en-US" altLang="ko-KR" sz="1400" dirty="0" smtClean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  <a:p>
            <a:r>
              <a:rPr lang="ko-KR" altLang="en-US" sz="14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자영업 경영악화</a:t>
            </a:r>
            <a:endParaRPr lang="en-US" altLang="ko-KR" sz="1400" dirty="0" smtClean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  <a:p>
            <a:r>
              <a:rPr lang="ko-KR" altLang="en-US" sz="14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가계부채 증가</a:t>
            </a:r>
            <a:endParaRPr lang="en-US" altLang="ko-KR" sz="1400" dirty="0" smtClean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6126208" y="3819976"/>
            <a:ext cx="1224136" cy="1121088"/>
          </a:xfrm>
          <a:prstGeom prst="ellipse">
            <a:avLst/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양적</a:t>
            </a:r>
            <a:endParaRPr lang="en-US" altLang="ko-KR" sz="1600" dirty="0" smtClean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요소</a:t>
            </a:r>
            <a:endParaRPr lang="ko-KR" altLang="en-US" sz="1600" dirty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696719" y="1428192"/>
            <a:ext cx="1944216" cy="540000"/>
          </a:xfrm>
          <a:prstGeom prst="rect">
            <a:avLst/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600" dirty="0" err="1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사회적자본감소</a:t>
            </a:r>
            <a:endParaRPr lang="ko-KR" altLang="en-US" sz="1600" dirty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696719" y="2436304"/>
            <a:ext cx="1944216" cy="540000"/>
          </a:xfrm>
          <a:prstGeom prst="rect">
            <a:avLst/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600" dirty="0" err="1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인적자본감소</a:t>
            </a:r>
            <a:endParaRPr lang="en-US" altLang="ko-KR" sz="1600" dirty="0" smtClean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  <a:p>
            <a:pPr algn="ctr"/>
            <a:r>
              <a:rPr lang="en-US" altLang="ko-KR" sz="14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창의적 교육</a:t>
            </a:r>
            <a:r>
              <a:rPr lang="en-US" altLang="ko-KR" sz="14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)</a:t>
            </a:r>
            <a:endParaRPr lang="ko-KR" altLang="en-US" sz="1400" dirty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696719" y="3516424"/>
            <a:ext cx="1944216" cy="540000"/>
          </a:xfrm>
          <a:prstGeom prst="rect">
            <a:avLst/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노동투입감소</a:t>
            </a:r>
            <a:endParaRPr lang="ko-KR" altLang="en-US" sz="1600" dirty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696719" y="4524536"/>
            <a:ext cx="1944216" cy="540000"/>
          </a:xfrm>
          <a:prstGeom prst="rect">
            <a:avLst/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600" dirty="0" err="1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물적자본감소</a:t>
            </a:r>
            <a:endParaRPr lang="ko-KR" altLang="en-US" sz="1600" dirty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28" name="타원 27"/>
          <p:cNvSpPr/>
          <p:nvPr/>
        </p:nvSpPr>
        <p:spPr>
          <a:xfrm>
            <a:off x="6126208" y="1628696"/>
            <a:ext cx="1224136" cy="1121088"/>
          </a:xfrm>
          <a:prstGeom prst="ellipse">
            <a:avLst/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질적</a:t>
            </a:r>
            <a:endParaRPr lang="en-US" altLang="ko-KR" sz="16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YGO540" pitchFamily="18" charset="-127"/>
              <a:ea typeface="YGO540" pitchFamily="18" charset="-127"/>
            </a:endParaRPr>
          </a:p>
          <a:p>
            <a:pPr algn="ctr"/>
            <a:r>
              <a:rPr lang="ko-KR" altLang="en-US" sz="16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요소</a:t>
            </a:r>
          </a:p>
        </p:txBody>
      </p:sp>
      <p:sp>
        <p:nvSpPr>
          <p:cNvPr id="22" name="아래쪽 화살표 21"/>
          <p:cNvSpPr/>
          <p:nvPr/>
        </p:nvSpPr>
        <p:spPr>
          <a:xfrm>
            <a:off x="7854400" y="1808716"/>
            <a:ext cx="936104" cy="2772308"/>
          </a:xfrm>
          <a:prstGeom prst="downArrow">
            <a:avLst>
              <a:gd name="adj1" fmla="val 50000"/>
              <a:gd name="adj2" fmla="val 30020"/>
            </a:avLst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600" dirty="0" err="1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총요소생산성</a:t>
            </a:r>
            <a:endParaRPr lang="en-US" altLang="ko-KR" sz="1600" dirty="0" smtClean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하락</a:t>
            </a:r>
            <a:endParaRPr lang="ko-KR" altLang="en-US" sz="1600" dirty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7350344" y="4725040"/>
            <a:ext cx="1656184" cy="540000"/>
          </a:xfrm>
          <a:prstGeom prst="rect">
            <a:avLst/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60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성장률 하락</a:t>
            </a:r>
            <a:endParaRPr lang="ko-KR" altLang="en-US" sz="160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</p:txBody>
      </p:sp>
      <p:cxnSp>
        <p:nvCxnSpPr>
          <p:cNvPr id="35" name="꺾인 연결선 34"/>
          <p:cNvCxnSpPr/>
          <p:nvPr/>
        </p:nvCxnSpPr>
        <p:spPr>
          <a:xfrm>
            <a:off x="5640935" y="1628696"/>
            <a:ext cx="485273" cy="280272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꺾인 연결선 36"/>
          <p:cNvCxnSpPr/>
          <p:nvPr/>
        </p:nvCxnSpPr>
        <p:spPr>
          <a:xfrm>
            <a:off x="5636189" y="3716928"/>
            <a:ext cx="490019" cy="4572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꺾인 연결선 40"/>
          <p:cNvCxnSpPr/>
          <p:nvPr/>
        </p:nvCxnSpPr>
        <p:spPr>
          <a:xfrm flipV="1">
            <a:off x="5640935" y="2391614"/>
            <a:ext cx="504056" cy="31720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꺾인 연결선 43"/>
          <p:cNvCxnSpPr/>
          <p:nvPr/>
        </p:nvCxnSpPr>
        <p:spPr>
          <a:xfrm flipV="1">
            <a:off x="5640935" y="4588784"/>
            <a:ext cx="485273" cy="280272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꺾인 연결선 60"/>
          <p:cNvCxnSpPr>
            <a:endCxn id="22" idx="0"/>
          </p:cNvCxnSpPr>
          <p:nvPr/>
        </p:nvCxnSpPr>
        <p:spPr>
          <a:xfrm>
            <a:off x="7062312" y="1718707"/>
            <a:ext cx="1260140" cy="90009"/>
          </a:xfrm>
          <a:prstGeom prst="bentConnector2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꺾인 연결선 65"/>
          <p:cNvCxnSpPr>
            <a:stCxn id="15" idx="5"/>
            <a:endCxn id="26" idx="1"/>
          </p:cNvCxnSpPr>
          <p:nvPr/>
        </p:nvCxnSpPr>
        <p:spPr>
          <a:xfrm rot="16200000" flipH="1">
            <a:off x="7151630" y="4796326"/>
            <a:ext cx="218156" cy="179271"/>
          </a:xfrm>
          <a:prstGeom prst="bentConnector2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모서리가 둥근 직사각형 28"/>
          <p:cNvSpPr/>
          <p:nvPr/>
        </p:nvSpPr>
        <p:spPr>
          <a:xfrm>
            <a:off x="293560" y="1757494"/>
            <a:ext cx="432048" cy="2767042"/>
          </a:xfrm>
          <a:prstGeom prst="roundRect">
            <a:avLst/>
          </a:prstGeom>
          <a:noFill/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저성장</a:t>
            </a:r>
            <a:endParaRPr lang="en-US" altLang="ko-KR" sz="1600" dirty="0" smtClean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  <a:p>
            <a:pPr algn="ctr"/>
            <a:r>
              <a:rPr lang="en-US" altLang="ko-KR" sz="16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·</a:t>
            </a:r>
            <a:r>
              <a:rPr lang="ko-KR" altLang="en-US" sz="16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 사회부담</a:t>
            </a:r>
            <a:endParaRPr lang="en-US" altLang="ko-KR" sz="1600" dirty="0" smtClean="0">
              <a:solidFill>
                <a:schemeClr val="tx1"/>
              </a:solidFill>
              <a:latin typeface="YGO540" pitchFamily="18" charset="-127"/>
              <a:ea typeface="YGO540" pitchFamily="18" charset="-127"/>
            </a:endParaRPr>
          </a:p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증</a:t>
            </a:r>
            <a:r>
              <a:rPr lang="ko-KR" altLang="en-US" sz="1600" dirty="0">
                <a:solidFill>
                  <a:schemeClr val="tx1"/>
                </a:solidFill>
                <a:latin typeface="YGO540" pitchFamily="18" charset="-127"/>
                <a:ea typeface="YGO540" pitchFamily="18" charset="-127"/>
              </a:rPr>
              <a:t>가</a:t>
            </a:r>
          </a:p>
        </p:txBody>
      </p:sp>
      <p:cxnSp>
        <p:nvCxnSpPr>
          <p:cNvPr id="42" name="꺾인 연결선 41"/>
          <p:cNvCxnSpPr>
            <a:stCxn id="26" idx="2"/>
            <a:endCxn id="29" idx="2"/>
          </p:cNvCxnSpPr>
          <p:nvPr/>
        </p:nvCxnSpPr>
        <p:spPr>
          <a:xfrm rot="5400000" flipH="1">
            <a:off x="3973758" y="1060362"/>
            <a:ext cx="740504" cy="7668852"/>
          </a:xfrm>
          <a:prstGeom prst="bentConnector3">
            <a:avLst>
              <a:gd name="adj1" fmla="val -30871"/>
            </a:avLst>
          </a:prstGeom>
          <a:ln w="28575">
            <a:prstDash val="dashDot"/>
            <a:tailEnd type="arrow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hape 51"/>
          <p:cNvCxnSpPr/>
          <p:nvPr/>
        </p:nvCxnSpPr>
        <p:spPr>
          <a:xfrm flipV="1">
            <a:off x="631230" y="1628700"/>
            <a:ext cx="617219" cy="140132"/>
          </a:xfrm>
          <a:prstGeom prst="bentConnector3">
            <a:avLst>
              <a:gd name="adj1" fmla="val -21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꺾인 연결선 53"/>
          <p:cNvCxnSpPr>
            <a:stCxn id="29" idx="3"/>
            <a:endCxn id="16" idx="1"/>
          </p:cNvCxnSpPr>
          <p:nvPr/>
        </p:nvCxnSpPr>
        <p:spPr>
          <a:xfrm flipV="1">
            <a:off x="725608" y="2816880"/>
            <a:ext cx="522839" cy="32413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꺾인 연결선 55"/>
          <p:cNvCxnSpPr>
            <a:stCxn id="29" idx="3"/>
            <a:endCxn id="17" idx="1"/>
          </p:cNvCxnSpPr>
          <p:nvPr/>
        </p:nvCxnSpPr>
        <p:spPr>
          <a:xfrm>
            <a:off x="725608" y="3141015"/>
            <a:ext cx="522839" cy="68397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hape 59"/>
          <p:cNvCxnSpPr/>
          <p:nvPr/>
        </p:nvCxnSpPr>
        <p:spPr>
          <a:xfrm>
            <a:off x="631230" y="4524536"/>
            <a:ext cx="617219" cy="344520"/>
          </a:xfrm>
          <a:prstGeom prst="bentConnector3">
            <a:avLst>
              <a:gd name="adj1" fmla="val 61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>
            <a:off x="3336048" y="2708816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>
            <a:off x="3336048" y="3788936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>
            <a:off x="3336048" y="4797048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직선 연결선 95"/>
          <p:cNvCxnSpPr/>
          <p:nvPr/>
        </p:nvCxnSpPr>
        <p:spPr>
          <a:xfrm>
            <a:off x="3336048" y="1700704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494360" y="1351697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YGO540" pitchFamily="18" charset="-127"/>
                <a:ea typeface="YGO540" pitchFamily="18" charset="-127"/>
              </a:rPr>
              <a:t>기술진보 ↓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179512" y="332656"/>
            <a:ext cx="36004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424771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2768</TotalTime>
  <Words>1375</Words>
  <Application>Microsoft Office PowerPoint</Application>
  <PresentationFormat>화면 슬라이드 쇼(4:3)</PresentationFormat>
  <Paragraphs>451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9" baseType="lpstr">
      <vt:lpstr>굴림</vt:lpstr>
      <vt:lpstr>Arial</vt:lpstr>
      <vt:lpstr>YGO540</vt:lpstr>
      <vt:lpstr>YGO550</vt:lpstr>
      <vt:lpstr>Tahoma</vt:lpstr>
      <vt:lpstr>맑은 고딕</vt:lpstr>
      <vt:lpstr>Times New Roman</vt:lpstr>
      <vt:lpstr>Office 테마</vt:lpstr>
      <vt:lpstr>슬라이드 1</vt:lpstr>
      <vt:lpstr>목차</vt:lpstr>
      <vt:lpstr>1. 상황 진단</vt:lpstr>
      <vt:lpstr>1. 상황 진단</vt:lpstr>
      <vt:lpstr>1. 상황 진단</vt:lpstr>
      <vt:lpstr>슬라이드 6</vt:lpstr>
      <vt:lpstr>슬라이드 7</vt:lpstr>
      <vt:lpstr>1. 상황 진단</vt:lpstr>
      <vt:lpstr>슬라이드 9</vt:lpstr>
      <vt:lpstr>2. 복지정책의 패러다임 : 거시적 접근</vt:lpstr>
      <vt:lpstr>2. 복지정책의 패러다임 : 선순환 구조로 전환</vt:lpstr>
      <vt:lpstr>슬라이드 12</vt:lpstr>
      <vt:lpstr>슬라이드 13</vt:lpstr>
      <vt:lpstr>3. 신정부 복지정책공약 검토</vt:lpstr>
      <vt:lpstr>3. 신정부 복지정책공약 검토</vt:lpstr>
      <vt:lpstr>3. 신정부 복지정책공약 검토</vt:lpstr>
      <vt:lpstr>4. 재원조달 방안</vt:lpstr>
      <vt:lpstr>4. 재원조달 방안</vt:lpstr>
      <vt:lpstr>4. 재원조달 방안</vt:lpstr>
      <vt:lpstr>4. 재원조달 방안</vt:lpstr>
      <vt:lpstr>슬라이드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한국보건사회연구원</dc:title>
  <dc:creator>MYONG</dc:creator>
  <cp:lastModifiedBy>HSC</cp:lastModifiedBy>
  <cp:revision>263</cp:revision>
  <cp:lastPrinted>2013-01-15T08:47:37Z</cp:lastPrinted>
  <dcterms:created xsi:type="dcterms:W3CDTF">2012-03-22T01:47:44Z</dcterms:created>
  <dcterms:modified xsi:type="dcterms:W3CDTF">2013-01-17T05:52:33Z</dcterms:modified>
</cp:coreProperties>
</file>