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xlsb" ContentType="application/vnd.ms-excel.sheet.binary.macroEnabled.12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67" r:id="rId5"/>
    <p:sldId id="266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304" r:id="rId32"/>
    <p:sldId id="305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7" r:id="rId42"/>
    <p:sldId id="309" r:id="rId43"/>
    <p:sldId id="310" r:id="rId44"/>
    <p:sldId id="308" r:id="rId45"/>
    <p:sldId id="302" r:id="rId46"/>
    <p:sldId id="303" r:id="rId47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600CC"/>
    <a:srgbClr val="357EC1"/>
    <a:srgbClr val="71B8FF"/>
    <a:srgbClr val="FFFFFF"/>
    <a:srgbClr val="90BAE1"/>
    <a:srgbClr val="99FFCC"/>
    <a:srgbClr val="66FFFF"/>
    <a:srgbClr val="009999"/>
    <a:srgbClr val="2C69A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204" y="-90"/>
      </p:cViewPr>
      <p:guideLst>
        <p:guide orient="horz" pos="1434"/>
        <p:guide orient="horz" pos="890"/>
        <p:guide orient="horz" pos="2614"/>
        <p:guide orient="horz" pos="1162"/>
        <p:guide pos="2880"/>
        <p:guide pos="385"/>
        <p:guide pos="5193"/>
        <p:guide pos="567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8B30A-30F5-4DF0-A83B-2D9098D04A8D}" type="datetimeFigureOut">
              <a:rPr lang="ko-KR" altLang="en-US" smtClean="0"/>
              <a:pPr/>
              <a:t>2012-02-29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AA79E-34A6-4D80-A157-748C298FF9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44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AA79E-34A6-4D80-A157-748C298FF952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titl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ontents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_________2.xlsb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Microsoft_Office_Excel__________3.xlsb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_________4.xlsb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package" Target="../embeddings/Microsoft_Office_Excel__________5.xlsb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package" Target="../embeddings/Microsoft_Office_Excel_____6.xlsx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package" Target="../embeddings/Microsoft_Office_Excel_____7.xlsx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package" Target="../embeddings/Microsoft_Office_Excel_____8.xlsx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____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0" y="692696"/>
            <a:ext cx="8748464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45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청년실업과 소득양극화 완화방안</a:t>
            </a:r>
            <a:endParaRPr lang="en-US" altLang="ko-KR" sz="45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algn="ctr">
              <a:spcBef>
                <a:spcPct val="50000"/>
              </a:spcBef>
            </a:pPr>
            <a:endParaRPr lang="en-US" altLang="ko-KR" sz="20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algn="ctr">
              <a:spcBef>
                <a:spcPct val="50000"/>
              </a:spcBef>
            </a:pPr>
            <a:r>
              <a:rPr lang="en-US" altLang="ko-KR" sz="3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2012. 02. 29</a:t>
            </a:r>
          </a:p>
          <a:p>
            <a:pPr algn="ctr">
              <a:spcBef>
                <a:spcPct val="50000"/>
              </a:spcBef>
            </a:pPr>
            <a:endParaRPr lang="en-US" altLang="ko-KR" sz="20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algn="ctr">
              <a:spcBef>
                <a:spcPct val="50000"/>
              </a:spcBef>
            </a:pPr>
            <a:endParaRPr lang="en-US" altLang="ko-KR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algn="ctr">
              <a:spcBef>
                <a:spcPct val="50000"/>
              </a:spcBef>
            </a:pPr>
            <a:endParaRPr lang="en-US" altLang="ko-KR" sz="10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algn="r"/>
            <a:endParaRPr lang="en-US" altLang="ko-KR" sz="30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algn="r"/>
            <a:endParaRPr lang="en-US" altLang="ko-KR" sz="30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algn="r"/>
            <a:r>
              <a:rPr lang="ko-KR" altLang="en-US" sz="30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경희대학교</a:t>
            </a:r>
            <a:r>
              <a:rPr lang="ko-KR" altLang="en-US" sz="3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3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경제학과 교수</a:t>
            </a:r>
          </a:p>
          <a:p>
            <a:pPr algn="r"/>
            <a:r>
              <a:rPr lang="ko-KR" altLang="en-US" sz="3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이 기 석</a:t>
            </a:r>
          </a:p>
          <a:p>
            <a:pPr algn="ctr">
              <a:spcBef>
                <a:spcPct val="50000"/>
              </a:spcBef>
            </a:pPr>
            <a:endParaRPr lang="en-US" altLang="ko-KR" dirty="0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340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2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국가별 청년실업률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11188" y="2780928"/>
            <a:ext cx="7921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실업률보다 고용률이 청년층이 당면한 취업난을 더 정확히 대변</a:t>
            </a:r>
            <a:endParaRPr lang="ko-KR" altLang="en-US" dirty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611185" y="1340768"/>
          <a:ext cx="7921627" cy="1512168"/>
        </p:xfrm>
        <a:graphic>
          <a:graphicData uri="http://schemas.openxmlformats.org/drawingml/2006/table">
            <a:tbl>
              <a:tblPr/>
              <a:tblGrid>
                <a:gridCol w="1131661"/>
                <a:gridCol w="1131661"/>
                <a:gridCol w="1131661"/>
                <a:gridCol w="1131661"/>
                <a:gridCol w="1131661"/>
                <a:gridCol w="1131661"/>
                <a:gridCol w="1131661"/>
              </a:tblGrid>
              <a:tr h="504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B" pitchFamily="18" charset="-127"/>
                          <a:ea typeface="HY울릉도B" pitchFamily="18" charset="-127"/>
                        </a:rPr>
                        <a:t>한국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B" pitchFamily="18" charset="-127"/>
                          <a:ea typeface="HY울릉도B" pitchFamily="18" charset="-127"/>
                        </a:rPr>
                        <a:t>미국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B" pitchFamily="18" charset="-127"/>
                          <a:ea typeface="HY울릉도B" pitchFamily="18" charset="-127"/>
                        </a:rPr>
                        <a:t>일본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B" pitchFamily="18" charset="-127"/>
                          <a:ea typeface="HY울릉도B" pitchFamily="18" charset="-127"/>
                        </a:rPr>
                        <a:t>독일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B" pitchFamily="18" charset="-127"/>
                          <a:ea typeface="HY울릉도B" pitchFamily="18" charset="-127"/>
                        </a:rPr>
                        <a:t>호주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B" pitchFamily="18" charset="-127"/>
                          <a:ea typeface="HY울릉도B" pitchFamily="18" charset="-127"/>
                        </a:rPr>
                        <a:t>G7</a:t>
                      </a:r>
                      <a:endParaRPr lang="en-US" sz="12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B" pitchFamily="18" charset="-127"/>
                          <a:ea typeface="HY울릉도B" pitchFamily="18" charset="-127"/>
                        </a:rPr>
                        <a:t>OECD</a:t>
                      </a:r>
                      <a:endParaRPr lang="en-US" sz="12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8.1</a:t>
                      </a: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18.1</a:t>
                      </a: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9.3</a:t>
                      </a: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11.0</a:t>
                      </a: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10.7</a:t>
                      </a: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16.4</a:t>
                      </a: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16.7</a:t>
                      </a: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 gridSpan="7">
                  <a:txBody>
                    <a:bodyPr/>
                    <a:lstStyle/>
                    <a:p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단위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: %</a:t>
                      </a:r>
                      <a:r>
                        <a:rPr lang="en-US" altLang="ko-KR" sz="1400" kern="1200" baseline="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                           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주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: 2009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년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11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월 기준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청년기준나이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한국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: 15~29,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외국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: 15~24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468310" y="335699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청년층 고용률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611186" y="3861049"/>
          <a:ext cx="7921627" cy="1498245"/>
        </p:xfrm>
        <a:graphic>
          <a:graphicData uri="http://schemas.openxmlformats.org/drawingml/2006/table">
            <a:tbl>
              <a:tblPr/>
              <a:tblGrid>
                <a:gridCol w="1131661"/>
                <a:gridCol w="1131661"/>
                <a:gridCol w="1131661"/>
                <a:gridCol w="1131661"/>
                <a:gridCol w="1131661"/>
                <a:gridCol w="1131661"/>
                <a:gridCol w="1131661"/>
              </a:tblGrid>
              <a:tr h="3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  분</a:t>
                      </a:r>
                      <a:endParaRPr lang="ko-KR" alt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2010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2011_7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521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고용률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(%)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47.2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46.0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44.8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44.0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43.8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40.9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035">
                <a:tc gridSpan="7">
                  <a:txBody>
                    <a:bodyPr/>
                    <a:lstStyle/>
                    <a:p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주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: 2011_7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은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2011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년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7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월 기준</a:t>
                      </a:r>
                      <a:r>
                        <a:rPr lang="ko-KR" altLang="en-US" sz="1400" kern="1200" baseline="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                                                                   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출처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통계청</a:t>
                      </a:r>
                      <a:endParaRPr lang="ko-KR" altLang="en-US" sz="1400" kern="1200" dirty="0">
                        <a:solidFill>
                          <a:schemeClr val="tx1"/>
                        </a:solidFill>
                        <a:latin typeface="HY울릉도M" pitchFamily="18" charset="-127"/>
                        <a:ea typeface="HY울릉도M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611187" y="5301208"/>
            <a:ext cx="79216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청년 고용률은 지속적으로 감소하고 있음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국제적으로 통용되는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15~24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세 청년층 고용률은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22.9%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에 불과 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indent="261938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실업률은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9.8%)</a:t>
            </a:r>
            <a:endParaRPr lang="ko-KR" altLang="en-US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8501090" y="6143644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8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340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2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청년층 고용률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11188" y="1268413"/>
            <a:ext cx="7921625" cy="4824883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고용률 하락은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비경제활동인구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가운데 취업 준비와 포기 등을 뜻하는 ‘쉬었음’ 인구가 청년층에서 지속적으로 증가한 것을 말해주고 있음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err="1" smtClean="0">
                <a:solidFill>
                  <a:schemeClr val="bg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저출산</a:t>
            </a:r>
            <a:r>
              <a:rPr lang="ko-KR" altLang="en-US" dirty="0" smtClean="0">
                <a:solidFill>
                  <a:schemeClr val="bg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 고령화로 청년 인구가 감소하고 있지만</a:t>
            </a:r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chemeClr val="bg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그들이 희망하는 좋은 일자리 수는 감소하는 청년 인구보다 더 빠른 속도로 감소하고 있음</a:t>
            </a:r>
            <a:endParaRPr lang="en-US" altLang="ko-KR" dirty="0" smtClean="0">
              <a:solidFill>
                <a:schemeClr val="bg1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 2020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년 우리나라의 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15~29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세 청년 고용률은 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30.4%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까지 하락할 것으로 예상</a:t>
            </a:r>
            <a:endParaRPr lang="en-US" altLang="ko-KR" spc="-150" dirty="0" smtClean="0">
              <a:latin typeface="HY울릉도M" pitchFamily="18" charset="-127"/>
              <a:ea typeface="HY울릉도M" pitchFamily="18" charset="-127"/>
            </a:endParaRPr>
          </a:p>
          <a:p>
            <a:endParaRPr lang="en-US" altLang="ko-KR" spc="-150" dirty="0" smtClean="0">
              <a:latin typeface="HY울릉도M" pitchFamily="18" charset="-127"/>
              <a:ea typeface="HY울릉도M" pitchFamily="18" charset="-127"/>
            </a:endParaRPr>
          </a:p>
          <a:p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청년층 ‘쉬었음’ 가운데 상당수는 취업 능력을 갖췄으나 취업에 대한 의욕이나 의사가 없는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일본의 ‘캥거루 족’과 유사하다는 분석도 있음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이런 이유로 최근 청년층 고용률 하락의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96.4%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는 실업률 증가가 아닌 경제활동참가율 하락에 기인한다고 지적</a:t>
            </a:r>
            <a:endParaRPr lang="ko-KR" altLang="en-US" dirty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501090" y="6143644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9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340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2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청년층 고용률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611186" y="1268413"/>
          <a:ext cx="7921626" cy="1493520"/>
        </p:xfrm>
        <a:graphic>
          <a:graphicData uri="http://schemas.openxmlformats.org/drawingml/2006/table">
            <a:tbl>
              <a:tblPr/>
              <a:tblGrid>
                <a:gridCol w="1320271"/>
                <a:gridCol w="1320271"/>
                <a:gridCol w="1320271"/>
                <a:gridCol w="1320271"/>
                <a:gridCol w="1320271"/>
                <a:gridCol w="1320271"/>
              </a:tblGrid>
              <a:tr h="2102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한국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미국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일본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EU </a:t>
                      </a:r>
                      <a:r>
                        <a:rPr lang="ko-KR" altLang="en-US" sz="160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평균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OECD </a:t>
                      </a:r>
                      <a:r>
                        <a:rPr lang="ko-KR" alt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평균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363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청년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고용률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25.7 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(41.6)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53.1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41.4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38.8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43.5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고용률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63.9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71.8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70.7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65.8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611188" y="2780928"/>
            <a:ext cx="79216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  주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청년층은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15-24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세 기준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단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괄호 안은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15-29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세 기준</a:t>
            </a:r>
            <a:endParaRPr lang="en-US" altLang="ko-KR" sz="1400" dirty="0" smtClean="0">
              <a:latin typeface="HY울릉도M" pitchFamily="18" charset="-127"/>
              <a:ea typeface="HY울릉도M" pitchFamily="18" charset="-127"/>
            </a:endParaRPr>
          </a:p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박강우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(2009): “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최근 청년실업의 현황과 대책” 한국은행 금융경제연구원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11187" y="3356992"/>
            <a:ext cx="792162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낮은 청년층 고용률은 많은 청년들이 노동시장을 이탈한 상태고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그 기간이 길어질수록 다시는 노동시장에 재진입 할 수 없는 상황에 처하게 되어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결국 평생을 </a:t>
            </a:r>
            <a:r>
              <a:rPr lang="ko-KR" altLang="en-US" dirty="0" err="1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비경제활동인구로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 남게 되기 때문에 심각한 문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제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전체고용률이 낮다는 것은 우리나라에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비경제활동인구가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그만큼 많다는 것임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구직활동을 중단했거나 포기한 ‘쉬었음’ 인구가 많아 실업자로는 포함되지 않지만 취업자가 아니기 때문에 고용률을 낮추게 되는 것임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‘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쉬었음’ 청년들의 존재이유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indent="174625"/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①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부모세대로부터 받을 유산에 대한 기대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indent="174625"/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②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부모의 과잉보호 탓에 독립심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도전정신 결핍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indent="174625"/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③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치열한 경쟁 회피</a:t>
            </a:r>
            <a:endParaRPr lang="ko-KR" altLang="en-US" dirty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10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340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2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높은 청년실업 원인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11187" y="1405806"/>
            <a:ext cx="792162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높은 청년실업은 국가경제의 전반적 성장률 저하에서 비롯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 장기균형성장율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자연성장율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잠재성장률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이 청년실업에 가장 큰 영향을 미침</a:t>
            </a:r>
            <a:endParaRPr lang="en-US" altLang="ko-KR" spc="-15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spc="-15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직장경험이 없는 청년층의 특수한 약점 때문에 발생하는 것이 아님</a:t>
            </a:r>
            <a:endParaRPr lang="ko-KR" altLang="en-US" dirty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468312" y="3284984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잠재성장률과 청년실업률 추이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611188" y="3910568"/>
          <a:ext cx="7921624" cy="1102608"/>
        </p:xfrm>
        <a:graphic>
          <a:graphicData uri="http://schemas.openxmlformats.org/drawingml/2006/table">
            <a:tbl>
              <a:tblPr/>
              <a:tblGrid>
                <a:gridCol w="1980406"/>
                <a:gridCol w="1980406"/>
                <a:gridCol w="1980406"/>
                <a:gridCol w="1980406"/>
              </a:tblGrid>
              <a:tr h="432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 분</a:t>
                      </a:r>
                      <a:endParaRPr lang="ko-KR" alt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1990~1997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1998~2008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2009~2011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3305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잠재성장률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9.4%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4.5%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3.5%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5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청년실업률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5.5%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7.5%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8.5%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611560" y="5373216"/>
            <a:ext cx="7921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잠재성장률이 하락하면서 청년실업률은 상승</a:t>
            </a:r>
            <a:endParaRPr lang="ko-KR" altLang="en-US" dirty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11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340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2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청년층 선호 일자리의 변동 추이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611185" y="1347209"/>
          <a:ext cx="7921627" cy="2931373"/>
        </p:xfrm>
        <a:graphic>
          <a:graphicData uri="http://schemas.openxmlformats.org/drawingml/2006/table">
            <a:tbl>
              <a:tblPr/>
              <a:tblGrid>
                <a:gridCol w="1148467"/>
                <a:gridCol w="1354632"/>
                <a:gridCol w="1354632"/>
                <a:gridCol w="1354632"/>
                <a:gridCol w="1354632"/>
                <a:gridCol w="1354632"/>
              </a:tblGrid>
              <a:tr h="5044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 분</a:t>
                      </a:r>
                      <a:endParaRPr lang="ko-KR" alt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대기업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공무원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금융업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404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1995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251.1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87.1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71.1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409.3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-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1998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204.1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84.4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66.3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354.8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-13.3%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163.7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83.7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61.4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308.8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-13.0%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2002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178.4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86.9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63.3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328.6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6.4%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2004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187.0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91.9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58.3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337.2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2.6%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2006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191.7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90.5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62.0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344.2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2.1%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611187" y="4293096"/>
            <a:ext cx="79216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만 명</a:t>
            </a:r>
          </a:p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박강우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(2009): “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최근 청년실업의 현황과 대책” 한국은행 금융경제연구원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.</a:t>
            </a:r>
            <a:endParaRPr lang="en-US" altLang="ko-KR" sz="14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11560" y="5157192"/>
            <a:ext cx="82092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청년층 선호 일자리는 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1995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409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3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천 개에서 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2006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344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천 개로 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65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천 개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(15.9%) 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감소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했다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12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3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Ⅰ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청년 스스로 일자리를 창출하고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</a:p>
          <a:p>
            <a:pPr indent="2684463"/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대학도 적극적으로 일자리를 창출하자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11188" y="1844824"/>
            <a:ext cx="7921625" cy="4248472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“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창업가야말로 현대의 영웅이다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이들은 일자리를 만들고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세계의 변화를 이끌며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문화를 창출한다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.”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빌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올렛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MIT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기업가정신센터소장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“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위험을 감수하면서 운명을 개척하는 기업가들과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이들의 에너지가 수많은 사람에게 안정된 일자리를 만들어주었고 경제를 성장시켰다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창업은 개인의 삶뿐만 아니라 국가의 운명까지 바꿀 수 있으며 신생 기업의 기업가정신이 일자리를 창출하고 국가 경제를 성장시키는 원동력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”</a:t>
            </a:r>
          </a:p>
          <a:p>
            <a:pPr marL="261938"/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미국이 오늘날 세계적인 강대국으로 성장할 수 있었던 것은 바로 이 같은 기업가정신과 신생 기업이 끊이지 않고 이어져 왔기 때문“미국을 비롯한 자유시장 경제에 활력을 불어넣었던 것은 바로 기업가정신” “미국의 경우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1980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년 이후 순수한 일자리 증가율은 생긴 지 채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5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년이 안된 신생 기업이 주도했다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” 미국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카우프만재단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(Kauffman Foundation)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의 칼 슈램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(Carl Schramm)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회장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13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3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Ⅰ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청년 스스로 일자리를 창출하고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</a:p>
          <a:p>
            <a:pPr indent="2684463"/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대학도 적극적으로 일자리를 창출하자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11188" y="1844824"/>
            <a:ext cx="7921625" cy="4103984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청년창업은 ‘</a:t>
            </a:r>
            <a:r>
              <a:rPr lang="ko-KR" altLang="en-US" dirty="0" smtClean="0">
                <a:solidFill>
                  <a:srgbClr val="0070C0"/>
                </a:solidFill>
                <a:latin typeface="HY울릉도M" pitchFamily="18" charset="-127"/>
                <a:ea typeface="HY울릉도M" pitchFamily="18" charset="-127"/>
              </a:rPr>
              <a:t>청년실업 완화의 종착역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’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으로 가는 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지름길</a:t>
            </a:r>
            <a:endParaRPr lang="en-US" altLang="ko-KR" dirty="0" smtClean="0">
              <a:solidFill>
                <a:srgbClr val="FF000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 청년창업은 ‘</a:t>
            </a:r>
            <a:r>
              <a:rPr lang="ko-KR" altLang="en-US" spc="-15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일거양득</a:t>
            </a:r>
            <a:r>
              <a:rPr lang="en-US" altLang="ko-KR" spc="-15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pc="-150" dirty="0" err="1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一擧兩得</a:t>
            </a:r>
            <a:r>
              <a:rPr lang="en-US" altLang="ko-KR" spc="-15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’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이 아닌 ‘</a:t>
            </a:r>
            <a:r>
              <a:rPr lang="ko-KR" altLang="en-US" spc="-15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일거다득</a:t>
            </a:r>
            <a:r>
              <a:rPr lang="en-US" altLang="ko-KR" spc="-15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pc="-150" dirty="0" err="1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一擧多得</a:t>
            </a:r>
            <a:r>
              <a:rPr lang="en-US" altLang="ko-KR" spc="-15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’이 됨</a:t>
            </a:r>
          </a:p>
          <a:p>
            <a:pPr marL="261938" indent="-261938">
              <a:buFont typeface="Wingdings" pitchFamily="2" charset="2"/>
              <a:buChar char="v"/>
            </a:pPr>
            <a:endParaRPr lang="en-US" altLang="ko-KR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청년창업은 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윈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-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윈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-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윈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자신의 일자리창출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실패해도 얻는 것이 많고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다른 청년 일자리도 창출해 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기업을 경영하는 과정에서 많은 것을 배우게 되고 체험하게 됨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기업이 원하는 인간상을 갖추게 됨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70C0"/>
                </a:solidFill>
                <a:latin typeface="HY울릉도M" pitchFamily="18" charset="-127"/>
                <a:ea typeface="HY울릉도M" pitchFamily="18" charset="-127"/>
              </a:rPr>
              <a:t>대학은 청년실업에 왜 무관심한가</a:t>
            </a:r>
            <a:r>
              <a:rPr lang="en-US" altLang="ko-KR" dirty="0" smtClean="0">
                <a:solidFill>
                  <a:srgbClr val="0070C0"/>
                </a:solidFill>
                <a:latin typeface="HY울릉도M" pitchFamily="18" charset="-127"/>
                <a:ea typeface="HY울릉도M" pitchFamily="18" charset="-127"/>
              </a:rPr>
              <a:t>?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대학 평가에 반영 안 됨</a:t>
            </a:r>
            <a:endParaRPr lang="en-US" altLang="ko-KR" dirty="0" smtClean="0">
              <a:solidFill>
                <a:srgbClr val="FF000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대학평가에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취업률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을 반영하는 것은 합리적이지 않음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제로섬 게임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인 취업률 대신에 </a:t>
            </a:r>
            <a:r>
              <a:rPr lang="ko-KR" altLang="en-US" dirty="0" err="1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플러스섬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게임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인 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일자리창출 개수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를 반영해야 함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8286776" y="6072206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14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3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Ⅰ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청년창업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대학의 일자리창출 활성화 방안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611187" y="1340421"/>
            <a:ext cx="7921625" cy="518492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교과부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‘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대학교육협의회’ 대학평가에 ‘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취업률’ 대신 ‘일자리 창출 개수’</a:t>
            </a:r>
            <a:r>
              <a:rPr lang="ko-KR" altLang="en-US" dirty="0" err="1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를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비중 있게 반영하고 인센티브 제공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해야 함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취업률은 제로섬 게임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(zero sum)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이고 일자리창출 개수는 프러스섬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(plus sum)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게임 임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첨단 지식과 아이디어의 산실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産室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이며 보고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寶庫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인 대학에서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교수와 학생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졸업생들이 적극적으로 기업을 세우고 성공하지 못한다면 누가 더 잘 할 수 있겠는가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?</a:t>
            </a: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대학마다 설치된 ‘창업보육센터’</a:t>
            </a:r>
            <a:r>
              <a:rPr lang="ko-KR" altLang="en-US" dirty="0" err="1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를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 대학의 일자리창출 공간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청년실업완화 전담 기구로 활용해야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현재 중소기업청에서 관리하여 대학에서는 ‘계륵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鷄肋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)’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취급을 받고 있음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대학본부의 무관심과 운영체계의 잘못 선정으로 인해 창업보육센터가 제구실을 못하고 있음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중소기업청에서 평가하여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2000~8000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만원 지급하는 체계로는 대학 운영진의 관심을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끌수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없음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창업보육센터의 일자리창출 결과를 </a:t>
            </a:r>
            <a:r>
              <a:rPr lang="ko-KR" altLang="en-US" dirty="0" err="1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교과부에서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평가하고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대학 평가에 중요한 항목으로 자리매김하고 충분한 인센티브를 제공해야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marL="261938" indent="-261938">
              <a:buFont typeface="Wingdings" pitchFamily="2" charset="2"/>
              <a:buChar char="v"/>
            </a:pPr>
            <a:endParaRPr lang="en-US" altLang="ko-KR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미국의 훌륭한 대학들은 일자리창출 면에서도 독보적인 성과를 내고 있음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: Harvard, MIT, Stanford</a:t>
            </a: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15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3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Ⅰ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611189" y="764704"/>
            <a:ext cx="7921624" cy="561662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뉴욕시장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Michael Bloomberg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는 ‘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Applied Science </a:t>
            </a:r>
            <a:r>
              <a:rPr lang="en-US" altLang="ko-KR" dirty="0" err="1" smtClean="0">
                <a:latin typeface="HY울릉도M" pitchFamily="18" charset="-127"/>
                <a:ea typeface="HY울릉도M" pitchFamily="18" charset="-127"/>
              </a:rPr>
              <a:t>NYC’”</a:t>
            </a:r>
            <a:r>
              <a:rPr lang="en-US" altLang="ko-KR" dirty="0" err="1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The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establishment of a top-tier applied sciences and engineering campus in NYC is a once-in-a-generation  opportunity to dramatically increase our potential for economic growth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” Roosevelt Island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에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5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6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천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백 평을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99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년간 거의 무상으로 대여해 주고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억 달러를 지원해 주는 조건으로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Cornell/</a:t>
            </a:r>
            <a:r>
              <a:rPr lang="en-US" altLang="ko-KR" dirty="0" err="1" smtClean="0">
                <a:latin typeface="HY울릉도M" pitchFamily="18" charset="-127"/>
                <a:ea typeface="HY울릉도M" pitchFamily="18" charset="-127"/>
              </a:rPr>
              <a:t>Technion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campus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설립 계약체결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대학생 창업동아리를 지원하고 창업보육센터에 입주시켜 동아리활동을 활성화해야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대학과 정부에서 지원해야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유동성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(liquidity)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어려움을 겪고 있는 청년기술창업기업에 정부가 투자해야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스웨덴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핀란드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benchmarking)</a:t>
            </a:r>
          </a:p>
          <a:p>
            <a:pPr>
              <a:buFont typeface="Wingdings" pitchFamily="2" charset="2"/>
              <a:buChar char="v"/>
            </a:pPr>
            <a:endParaRPr lang="en-US" altLang="ko-KR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기업은 대학에 강의실을 지어주는 것보다 창업보육센터를 건설해서 청년 들 일자리창출을 간접 지원해야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 algn="ctr">
              <a:buFont typeface="Wingdings" pitchFamily="2" charset="2"/>
              <a:buChar char="v"/>
            </a:pP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“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창업기업 및 소기업들의 역동성과 유연성 덕분에 한국의 대기업들이 높은 경쟁력을 유지할 수 있는 것이며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그렇기 때문에 더 많은 창업기업의 탄생이야 말로 대한민국의 지속 가능한 장기성장을 담보할 수 있는 가장 중요한 요소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”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카우프만재단의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조나단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오르트만스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(Jonathan </a:t>
            </a:r>
            <a:r>
              <a:rPr lang="en-US" altLang="ko-KR" dirty="0" err="1" smtClean="0">
                <a:latin typeface="HY울릉도M" pitchFamily="18" charset="-127"/>
                <a:ea typeface="HY울릉도M" pitchFamily="18" charset="-127"/>
              </a:rPr>
              <a:t>Ortmans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marL="261938" indent="-261938">
              <a:buFont typeface="Wingdings" pitchFamily="2" charset="2"/>
              <a:buChar char="v"/>
            </a:pPr>
            <a:endParaRPr lang="en-US" altLang="ko-KR" sz="1000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16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3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Ⅰ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창업보육센터 입주기업현황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611186" y="1422640"/>
          <a:ext cx="7921626" cy="2748429"/>
        </p:xfrm>
        <a:graphic>
          <a:graphicData uri="http://schemas.openxmlformats.org/drawingml/2006/table">
            <a:tbl>
              <a:tblPr/>
              <a:tblGrid>
                <a:gridCol w="1480584"/>
                <a:gridCol w="1159958"/>
                <a:gridCol w="1320271"/>
                <a:gridCol w="1320271"/>
                <a:gridCol w="1320271"/>
                <a:gridCol w="1320271"/>
              </a:tblGrid>
              <a:tr h="4319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 분</a:t>
                      </a:r>
                      <a:endParaRPr lang="ko-KR" alt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2006</a:t>
                      </a:r>
                      <a:endParaRPr 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2007</a:t>
                      </a:r>
                      <a:endParaRPr 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2008</a:t>
                      </a:r>
                      <a:endParaRPr 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2009</a:t>
                      </a:r>
                      <a:endParaRPr 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2010</a:t>
                      </a:r>
                      <a:endParaRPr 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4217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보육업체 수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4,328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4,441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(2.6%)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4,532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(2.0%)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4,770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(5.3%)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4,818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(1.0%)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7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매출액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20,025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23,054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(15.1%)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23,204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(0.7%)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25,382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(9.4%)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24,807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(-2.3%)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7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고용인원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22,538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22,569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(0.1%)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22,982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(1.8%)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22,017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(-4.2%)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21,113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(-4.1%)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0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업체 당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고용인원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4.6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11187" y="4149080"/>
            <a:ext cx="79216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업체 수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개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매출액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err="1" smtClean="0">
                <a:latin typeface="HY울릉도M" pitchFamily="18" charset="-127"/>
                <a:ea typeface="HY울릉도M" pitchFamily="18" charset="-127"/>
              </a:rPr>
              <a:t>억원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고용인원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명</a:t>
            </a:r>
          </a:p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중소기업청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, “2011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년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월 중소기업관련 통계”</a:t>
            </a:r>
            <a:r>
              <a:rPr lang="ko-KR" altLang="en-US" sz="1400" dirty="0" err="1" smtClean="0">
                <a:latin typeface="HY울릉도M" pitchFamily="18" charset="-127"/>
                <a:ea typeface="HY울릉도M" pitchFamily="18" charset="-127"/>
              </a:rPr>
              <a:t>를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사용하여 구축함</a:t>
            </a:r>
            <a:endParaRPr lang="ko-KR" altLang="en-US" sz="14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11560" y="5085184"/>
            <a:ext cx="7921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패자부활전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이 있어야 기업가정신이 살고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도전전신이 살며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국가경제에 활력이 살게 됨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청년 창업기업에 은행이 신용대출을 늘려야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17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모서리가 둥근 직사각형 34"/>
          <p:cNvSpPr/>
          <p:nvPr/>
        </p:nvSpPr>
        <p:spPr>
          <a:xfrm>
            <a:off x="179512" y="476672"/>
            <a:ext cx="8784976" cy="6207436"/>
          </a:xfrm>
          <a:prstGeom prst="roundRect">
            <a:avLst>
              <a:gd name="adj" fmla="val 4963"/>
            </a:avLst>
          </a:prstGeom>
          <a:solidFill>
            <a:schemeClr val="accent1"/>
          </a:solidFill>
          <a:ln cap="flat">
            <a:solidFill>
              <a:schemeClr val="bg1"/>
            </a:solidFill>
            <a:prstDash val="sysDot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37" name="AutoShape 41"/>
          <p:cNvSpPr>
            <a:spLocks noChangeArrowheads="1"/>
          </p:cNvSpPr>
          <p:nvPr/>
        </p:nvSpPr>
        <p:spPr bwMode="auto">
          <a:xfrm>
            <a:off x="2570697" y="663200"/>
            <a:ext cx="5832475" cy="646113"/>
          </a:xfrm>
          <a:prstGeom prst="roundRect">
            <a:avLst>
              <a:gd name="adj" fmla="val 50000"/>
            </a:avLst>
          </a:prstGeom>
          <a:solidFill>
            <a:srgbClr val="459AD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t"/>
          <a:lstStyle/>
          <a:p>
            <a:pPr marL="444500" eaLnBrk="0" latinLnBrk="0" hangingPunct="0"/>
            <a:r>
              <a:rPr lang="ko-KR" alt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대한민국이 당면하고 있는 주요 문제들</a:t>
            </a:r>
            <a:endParaRPr kumimoji="0" lang="ko-KR" altLang="en-US" sz="2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38" name="AutoShape 42"/>
          <p:cNvSpPr>
            <a:spLocks noChangeArrowheads="1"/>
          </p:cNvSpPr>
          <p:nvPr/>
        </p:nvSpPr>
        <p:spPr bwMode="auto">
          <a:xfrm>
            <a:off x="2570697" y="1512548"/>
            <a:ext cx="5832475" cy="646112"/>
          </a:xfrm>
          <a:prstGeom prst="roundRect">
            <a:avLst>
              <a:gd name="adj" fmla="val 50000"/>
            </a:avLst>
          </a:prstGeom>
          <a:solidFill>
            <a:srgbClr val="459AD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t"/>
          <a:lstStyle/>
          <a:p>
            <a:pPr marL="444500" eaLnBrk="0" latinLnBrk="0" hangingPunct="0"/>
            <a:r>
              <a:rPr lang="ko-KR" alt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청년실업 현황</a:t>
            </a:r>
            <a:endParaRPr kumimoji="0" lang="ko-KR" altLang="en-US" sz="2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40" name="Oval 44"/>
          <p:cNvSpPr>
            <a:spLocks noChangeArrowheads="1"/>
          </p:cNvSpPr>
          <p:nvPr/>
        </p:nvSpPr>
        <p:spPr bwMode="auto">
          <a:xfrm>
            <a:off x="2742147" y="1604623"/>
            <a:ext cx="430212" cy="433387"/>
          </a:xfrm>
          <a:prstGeom prst="ellipse">
            <a:avLst/>
          </a:prstGeom>
          <a:gradFill rotWithShape="1">
            <a:gsLst>
              <a:gs pos="0">
                <a:schemeClr val="accent1">
                  <a:alpha val="8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41" name="Oval 45"/>
          <p:cNvSpPr>
            <a:spLocks noChangeArrowheads="1"/>
          </p:cNvSpPr>
          <p:nvPr/>
        </p:nvSpPr>
        <p:spPr bwMode="auto">
          <a:xfrm>
            <a:off x="2754517" y="1617085"/>
            <a:ext cx="405930" cy="408464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rgbClr val="CCECFF"/>
              </a:gs>
              <a:gs pos="100000">
                <a:srgbClr val="0099FF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25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ko-KR" sz="25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42" name="Oval 46"/>
          <p:cNvSpPr>
            <a:spLocks noChangeArrowheads="1"/>
          </p:cNvSpPr>
          <p:nvPr/>
        </p:nvSpPr>
        <p:spPr bwMode="auto">
          <a:xfrm>
            <a:off x="2812704" y="1637854"/>
            <a:ext cx="294597" cy="210463"/>
          </a:xfrm>
          <a:prstGeom prst="ellipse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43" name="AutoShape 47"/>
          <p:cNvSpPr>
            <a:spLocks noChangeArrowheads="1"/>
          </p:cNvSpPr>
          <p:nvPr/>
        </p:nvSpPr>
        <p:spPr bwMode="auto">
          <a:xfrm>
            <a:off x="2570697" y="2374912"/>
            <a:ext cx="5832475" cy="646113"/>
          </a:xfrm>
          <a:prstGeom prst="roundRect">
            <a:avLst>
              <a:gd name="adj" fmla="val 50000"/>
            </a:avLst>
          </a:prstGeom>
          <a:solidFill>
            <a:srgbClr val="459AD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t"/>
          <a:lstStyle/>
          <a:p>
            <a:pPr marL="444500" eaLnBrk="0" latinLnBrk="0" hangingPunct="0"/>
            <a:r>
              <a:rPr kumimoji="0" lang="en-US" altLang="ko-KR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완화방안 </a:t>
            </a:r>
            <a:r>
              <a:rPr lang="en-US" altLang="ko-KR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Ⅰ</a:t>
            </a:r>
            <a:endParaRPr kumimoji="0" lang="ko-KR" altLang="en-US" sz="2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45" name="Oval 49"/>
          <p:cNvSpPr>
            <a:spLocks noChangeArrowheads="1"/>
          </p:cNvSpPr>
          <p:nvPr/>
        </p:nvSpPr>
        <p:spPr bwMode="auto">
          <a:xfrm>
            <a:off x="2742147" y="2466987"/>
            <a:ext cx="430212" cy="433388"/>
          </a:xfrm>
          <a:prstGeom prst="ellipse">
            <a:avLst/>
          </a:prstGeom>
          <a:gradFill rotWithShape="1">
            <a:gsLst>
              <a:gs pos="0">
                <a:schemeClr val="accent1">
                  <a:alpha val="8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46" name="Oval 50"/>
          <p:cNvSpPr>
            <a:spLocks noChangeArrowheads="1"/>
          </p:cNvSpPr>
          <p:nvPr/>
        </p:nvSpPr>
        <p:spPr bwMode="auto">
          <a:xfrm>
            <a:off x="2754517" y="2479449"/>
            <a:ext cx="405930" cy="408465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rgbClr val="CCECFF"/>
              </a:gs>
              <a:gs pos="100000">
                <a:srgbClr val="0099FF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25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3</a:t>
            </a:r>
            <a:endParaRPr lang="ko-KR" altLang="ko-KR" sz="25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47" name="Oval 51"/>
          <p:cNvSpPr>
            <a:spLocks noChangeArrowheads="1"/>
          </p:cNvSpPr>
          <p:nvPr/>
        </p:nvSpPr>
        <p:spPr bwMode="auto">
          <a:xfrm>
            <a:off x="2812704" y="2500218"/>
            <a:ext cx="294597" cy="210463"/>
          </a:xfrm>
          <a:prstGeom prst="ellipse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49" name="Oval 53"/>
          <p:cNvSpPr>
            <a:spLocks noChangeArrowheads="1"/>
          </p:cNvSpPr>
          <p:nvPr/>
        </p:nvSpPr>
        <p:spPr bwMode="auto">
          <a:xfrm>
            <a:off x="2743734" y="750513"/>
            <a:ext cx="430213" cy="433387"/>
          </a:xfrm>
          <a:prstGeom prst="ellipse">
            <a:avLst/>
          </a:prstGeom>
          <a:gradFill rotWithShape="1">
            <a:gsLst>
              <a:gs pos="0">
                <a:schemeClr val="accent1">
                  <a:alpha val="8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50" name="Oval 54"/>
          <p:cNvSpPr>
            <a:spLocks noChangeArrowheads="1"/>
          </p:cNvSpPr>
          <p:nvPr/>
        </p:nvSpPr>
        <p:spPr bwMode="auto">
          <a:xfrm>
            <a:off x="2756104" y="762975"/>
            <a:ext cx="405930" cy="408464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rgbClr val="CCECFF"/>
              </a:gs>
              <a:gs pos="100000">
                <a:srgbClr val="0099FF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25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1</a:t>
            </a:r>
            <a:endParaRPr lang="ko-KR" altLang="ko-KR" sz="25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51" name="Oval 55"/>
          <p:cNvSpPr>
            <a:spLocks noChangeArrowheads="1"/>
          </p:cNvSpPr>
          <p:nvPr/>
        </p:nvSpPr>
        <p:spPr bwMode="auto">
          <a:xfrm>
            <a:off x="2814291" y="783744"/>
            <a:ext cx="294597" cy="210463"/>
          </a:xfrm>
          <a:prstGeom prst="ellipse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152" name="Text Box 56"/>
          <p:cNvSpPr txBox="1">
            <a:spLocks noChangeArrowheads="1"/>
          </p:cNvSpPr>
          <p:nvPr/>
        </p:nvSpPr>
        <p:spPr bwMode="auto">
          <a:xfrm>
            <a:off x="395536" y="620688"/>
            <a:ext cx="2016224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55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HY강B" pitchFamily="18" charset="-127"/>
                <a:ea typeface="HY강B" pitchFamily="18" charset="-127"/>
              </a:rPr>
              <a:t>INDEX</a:t>
            </a:r>
          </a:p>
        </p:txBody>
      </p:sp>
      <p:sp>
        <p:nvSpPr>
          <p:cNvPr id="19" name="AutoShape 47"/>
          <p:cNvSpPr>
            <a:spLocks noChangeArrowheads="1"/>
          </p:cNvSpPr>
          <p:nvPr/>
        </p:nvSpPr>
        <p:spPr bwMode="auto">
          <a:xfrm>
            <a:off x="2556831" y="3225992"/>
            <a:ext cx="5832475" cy="646113"/>
          </a:xfrm>
          <a:prstGeom prst="roundRect">
            <a:avLst>
              <a:gd name="adj" fmla="val 50000"/>
            </a:avLst>
          </a:prstGeom>
          <a:solidFill>
            <a:srgbClr val="459AD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t"/>
          <a:lstStyle/>
          <a:p>
            <a:pPr marL="444500" eaLnBrk="0" latinLnBrk="0" hangingPunct="0"/>
            <a:r>
              <a:rPr kumimoji="0" lang="en-US" altLang="ko-KR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완화방안 </a:t>
            </a:r>
            <a:r>
              <a:rPr lang="en-US" altLang="ko-KR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Ⅱ</a:t>
            </a:r>
            <a:r>
              <a:rPr lang="ko-KR" alt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endParaRPr kumimoji="0" lang="ko-KR" altLang="en-US" sz="2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0" name="Oval 49"/>
          <p:cNvSpPr>
            <a:spLocks noChangeArrowheads="1"/>
          </p:cNvSpPr>
          <p:nvPr/>
        </p:nvSpPr>
        <p:spPr bwMode="auto">
          <a:xfrm>
            <a:off x="2728281" y="3318067"/>
            <a:ext cx="430212" cy="433388"/>
          </a:xfrm>
          <a:prstGeom prst="ellipse">
            <a:avLst/>
          </a:prstGeom>
          <a:gradFill rotWithShape="1">
            <a:gsLst>
              <a:gs pos="0">
                <a:schemeClr val="accent1">
                  <a:alpha val="8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1" name="Oval 50"/>
          <p:cNvSpPr>
            <a:spLocks noChangeArrowheads="1"/>
          </p:cNvSpPr>
          <p:nvPr/>
        </p:nvSpPr>
        <p:spPr bwMode="auto">
          <a:xfrm>
            <a:off x="2740651" y="3330529"/>
            <a:ext cx="405930" cy="408465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rgbClr val="CCECFF"/>
              </a:gs>
              <a:gs pos="100000">
                <a:srgbClr val="0099FF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25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4</a:t>
            </a:r>
            <a:endParaRPr lang="ko-KR" altLang="ko-KR" sz="25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2" name="Oval 51"/>
          <p:cNvSpPr>
            <a:spLocks noChangeArrowheads="1"/>
          </p:cNvSpPr>
          <p:nvPr/>
        </p:nvSpPr>
        <p:spPr bwMode="auto">
          <a:xfrm>
            <a:off x="2798838" y="3351298"/>
            <a:ext cx="294597" cy="210463"/>
          </a:xfrm>
          <a:prstGeom prst="ellipse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3" name="AutoShape 47"/>
          <p:cNvSpPr>
            <a:spLocks noChangeArrowheads="1"/>
          </p:cNvSpPr>
          <p:nvPr/>
        </p:nvSpPr>
        <p:spPr bwMode="auto">
          <a:xfrm>
            <a:off x="2556831" y="4090088"/>
            <a:ext cx="5832475" cy="646113"/>
          </a:xfrm>
          <a:prstGeom prst="roundRect">
            <a:avLst>
              <a:gd name="adj" fmla="val 50000"/>
            </a:avLst>
          </a:prstGeom>
          <a:solidFill>
            <a:srgbClr val="459AD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t"/>
          <a:lstStyle/>
          <a:p>
            <a:pPr marL="444500" eaLnBrk="0" latinLnBrk="0" hangingPunct="0"/>
            <a:r>
              <a:rPr kumimoji="0" lang="en-US" altLang="ko-KR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완화방안 </a:t>
            </a:r>
            <a:r>
              <a:rPr lang="en-US" altLang="ko-KR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Ⅲ</a:t>
            </a:r>
            <a:endParaRPr kumimoji="0" lang="ko-KR" altLang="en-US" sz="2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4" name="Oval 49"/>
          <p:cNvSpPr>
            <a:spLocks noChangeArrowheads="1"/>
          </p:cNvSpPr>
          <p:nvPr/>
        </p:nvSpPr>
        <p:spPr bwMode="auto">
          <a:xfrm>
            <a:off x="2728281" y="4167415"/>
            <a:ext cx="430212" cy="433388"/>
          </a:xfrm>
          <a:prstGeom prst="ellipse">
            <a:avLst/>
          </a:prstGeom>
          <a:gradFill rotWithShape="1">
            <a:gsLst>
              <a:gs pos="0">
                <a:schemeClr val="accent1">
                  <a:alpha val="8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5" name="Oval 50"/>
          <p:cNvSpPr>
            <a:spLocks noChangeArrowheads="1"/>
          </p:cNvSpPr>
          <p:nvPr/>
        </p:nvSpPr>
        <p:spPr bwMode="auto">
          <a:xfrm>
            <a:off x="2740651" y="4179877"/>
            <a:ext cx="405930" cy="408465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rgbClr val="CCECFF"/>
              </a:gs>
              <a:gs pos="100000">
                <a:srgbClr val="0099FF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25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5</a:t>
            </a:r>
            <a:endParaRPr lang="ko-KR" altLang="ko-KR" sz="25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6" name="Oval 51"/>
          <p:cNvSpPr>
            <a:spLocks noChangeArrowheads="1"/>
          </p:cNvSpPr>
          <p:nvPr/>
        </p:nvSpPr>
        <p:spPr bwMode="auto">
          <a:xfrm>
            <a:off x="2798838" y="4171150"/>
            <a:ext cx="294597" cy="210463"/>
          </a:xfrm>
          <a:prstGeom prst="ellipse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7" name="AutoShape 47"/>
          <p:cNvSpPr>
            <a:spLocks noChangeArrowheads="1"/>
          </p:cNvSpPr>
          <p:nvPr/>
        </p:nvSpPr>
        <p:spPr bwMode="auto">
          <a:xfrm>
            <a:off x="2556831" y="4939436"/>
            <a:ext cx="5832475" cy="646113"/>
          </a:xfrm>
          <a:prstGeom prst="roundRect">
            <a:avLst>
              <a:gd name="adj" fmla="val 50000"/>
            </a:avLst>
          </a:prstGeom>
          <a:solidFill>
            <a:srgbClr val="459AD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t"/>
          <a:lstStyle/>
          <a:p>
            <a:pPr marL="444500" eaLnBrk="0" latinLnBrk="0" hangingPunct="0"/>
            <a:r>
              <a:rPr kumimoji="0" lang="en-US" altLang="ko-KR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완화방안 </a:t>
            </a:r>
            <a:r>
              <a:rPr lang="en-US" altLang="ko-KR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Ⅳ</a:t>
            </a:r>
            <a:endParaRPr kumimoji="0" lang="ko-KR" altLang="en-US" sz="2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8" name="Oval 49"/>
          <p:cNvSpPr>
            <a:spLocks noChangeArrowheads="1"/>
          </p:cNvSpPr>
          <p:nvPr/>
        </p:nvSpPr>
        <p:spPr bwMode="auto">
          <a:xfrm>
            <a:off x="2728281" y="5031511"/>
            <a:ext cx="430212" cy="433388"/>
          </a:xfrm>
          <a:prstGeom prst="ellipse">
            <a:avLst/>
          </a:prstGeom>
          <a:gradFill rotWithShape="1">
            <a:gsLst>
              <a:gs pos="0">
                <a:schemeClr val="accent1">
                  <a:alpha val="8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9" name="Oval 50"/>
          <p:cNvSpPr>
            <a:spLocks noChangeArrowheads="1"/>
          </p:cNvSpPr>
          <p:nvPr/>
        </p:nvSpPr>
        <p:spPr bwMode="auto">
          <a:xfrm>
            <a:off x="2740651" y="5043973"/>
            <a:ext cx="405930" cy="408465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rgbClr val="CCECFF"/>
              </a:gs>
              <a:gs pos="100000">
                <a:srgbClr val="0099FF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25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6</a:t>
            </a:r>
            <a:endParaRPr lang="ko-KR" altLang="ko-KR" sz="25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30" name="Oval 51"/>
          <p:cNvSpPr>
            <a:spLocks noChangeArrowheads="1"/>
          </p:cNvSpPr>
          <p:nvPr/>
        </p:nvSpPr>
        <p:spPr bwMode="auto">
          <a:xfrm>
            <a:off x="2798838" y="5064742"/>
            <a:ext cx="294597" cy="210463"/>
          </a:xfrm>
          <a:prstGeom prst="ellipse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31" name="AutoShape 47"/>
          <p:cNvSpPr>
            <a:spLocks noChangeArrowheads="1"/>
          </p:cNvSpPr>
          <p:nvPr/>
        </p:nvSpPr>
        <p:spPr bwMode="auto">
          <a:xfrm>
            <a:off x="2556831" y="5793980"/>
            <a:ext cx="5832475" cy="646113"/>
          </a:xfrm>
          <a:prstGeom prst="roundRect">
            <a:avLst>
              <a:gd name="adj" fmla="val 50000"/>
            </a:avLst>
          </a:prstGeom>
          <a:solidFill>
            <a:srgbClr val="459AD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t"/>
          <a:lstStyle/>
          <a:p>
            <a:pPr marL="444500" eaLnBrk="0" latinLnBrk="0" hangingPunct="0"/>
            <a:r>
              <a:rPr kumimoji="0" lang="en-US" altLang="ko-KR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소득양극화 현황 및</a:t>
            </a:r>
            <a:r>
              <a:rPr lang="ko-KR" alt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완화방안</a:t>
            </a:r>
            <a:endParaRPr kumimoji="0" lang="ko-KR" altLang="en-US" sz="2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32" name="Oval 49"/>
          <p:cNvSpPr>
            <a:spLocks noChangeArrowheads="1"/>
          </p:cNvSpPr>
          <p:nvPr/>
        </p:nvSpPr>
        <p:spPr bwMode="auto">
          <a:xfrm>
            <a:off x="2728281" y="5886055"/>
            <a:ext cx="430212" cy="433388"/>
          </a:xfrm>
          <a:prstGeom prst="ellipse">
            <a:avLst/>
          </a:prstGeom>
          <a:gradFill rotWithShape="1">
            <a:gsLst>
              <a:gs pos="0">
                <a:schemeClr val="accent1">
                  <a:alpha val="8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33" name="Oval 50"/>
          <p:cNvSpPr>
            <a:spLocks noChangeArrowheads="1"/>
          </p:cNvSpPr>
          <p:nvPr/>
        </p:nvSpPr>
        <p:spPr bwMode="auto">
          <a:xfrm>
            <a:off x="2740651" y="5898517"/>
            <a:ext cx="405930" cy="408465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rgbClr val="CCECFF"/>
              </a:gs>
              <a:gs pos="100000">
                <a:srgbClr val="0099FF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25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7</a:t>
            </a:r>
            <a:endParaRPr lang="ko-KR" altLang="ko-KR" sz="25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34" name="Oval 51"/>
          <p:cNvSpPr>
            <a:spLocks noChangeArrowheads="1"/>
          </p:cNvSpPr>
          <p:nvPr/>
        </p:nvSpPr>
        <p:spPr bwMode="auto">
          <a:xfrm>
            <a:off x="2798838" y="5919286"/>
            <a:ext cx="294597" cy="210463"/>
          </a:xfrm>
          <a:prstGeom prst="ellipse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accent1"/>
              </a:solidFill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201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4.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Ⅱ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▶대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•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중소기업 상생연구소를 설립하여 </a:t>
            </a:r>
            <a:endParaRPr lang="en-US" altLang="ko-KR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                                              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고학력 일자리 창출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!!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11188" y="2276474"/>
            <a:ext cx="7921625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sz="240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중소기업들이 당면한 가장 큰 어려움은 인력난</a:t>
            </a:r>
            <a:r>
              <a:rPr lang="en-US" altLang="ko-KR" sz="240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240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특히 고학력 인력난</a:t>
            </a:r>
            <a:r>
              <a:rPr lang="en-US" altLang="ko-KR" sz="240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: 10</a:t>
            </a:r>
            <a:r>
              <a:rPr lang="ko-KR" altLang="en-US" sz="240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만개의 일자리를 채우지 못함</a:t>
            </a:r>
            <a:endParaRPr lang="en-US" altLang="ko-KR" sz="2400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sz="2400" dirty="0" smtClean="0">
                <a:solidFill>
                  <a:srgbClr val="0070C0"/>
                </a:solidFill>
                <a:latin typeface="HY울릉도M" pitchFamily="18" charset="-127"/>
                <a:ea typeface="HY울릉도M" pitchFamily="18" charset="-127"/>
              </a:rPr>
              <a:t>청년실업률이 높은데도 불구하고 대졸 고학력 청년들은 중소기업 기피</a:t>
            </a:r>
            <a:endParaRPr lang="en-US" altLang="ko-KR" sz="2400" dirty="0" smtClean="0">
              <a:solidFill>
                <a:srgbClr val="0070C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sz="2400" dirty="0" smtClean="0">
              <a:solidFill>
                <a:srgbClr val="0070C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r>
              <a:rPr lang="ko-KR" altLang="en-US" sz="24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     </a:t>
            </a:r>
            <a:r>
              <a:rPr lang="en-US" altLang="ko-KR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Job mismatch: </a:t>
            </a:r>
            <a:r>
              <a:rPr lang="ko-KR" altLang="en-US" sz="24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두 가지 어려움이 서로 상충 </a:t>
            </a:r>
            <a:endParaRPr lang="en-US" altLang="ko-KR" sz="2400" dirty="0" smtClean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18</a:t>
            </a:r>
            <a:endParaRPr lang="ko-KR" altLang="en-US" b="1" dirty="0"/>
          </a:p>
        </p:txBody>
      </p:sp>
      <p:sp>
        <p:nvSpPr>
          <p:cNvPr id="14" name="오른쪽 화살표 13"/>
          <p:cNvSpPr/>
          <p:nvPr/>
        </p:nvSpPr>
        <p:spPr>
          <a:xfrm>
            <a:off x="683568" y="4869160"/>
            <a:ext cx="432048" cy="216024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201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4.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Ⅱ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Text Box 49"/>
          <p:cNvSpPr txBox="1">
            <a:spLocks noChangeArrowheads="1"/>
          </p:cNvSpPr>
          <p:nvPr/>
        </p:nvSpPr>
        <p:spPr bwMode="auto">
          <a:xfrm>
            <a:off x="468312" y="808246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▶중소기업과 대기업 제조업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인당 생산성 추이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611186" y="1398898"/>
          <a:ext cx="7921628" cy="1889760"/>
        </p:xfrm>
        <a:graphic>
          <a:graphicData uri="http://schemas.openxmlformats.org/drawingml/2006/table">
            <a:tbl>
              <a:tblPr/>
              <a:tblGrid>
                <a:gridCol w="1584548"/>
                <a:gridCol w="1056180"/>
                <a:gridCol w="1056180"/>
                <a:gridCol w="1056180"/>
                <a:gridCol w="1056180"/>
                <a:gridCol w="1056180"/>
                <a:gridCol w="1056180"/>
              </a:tblGrid>
              <a:tr h="1174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 분</a:t>
                      </a:r>
                      <a:endParaRPr lang="ko-KR" alt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1980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1990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1995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181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pc="-15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중소기업</a:t>
                      </a:r>
                      <a:r>
                        <a:rPr lang="ko-KR" altLang="en-US" sz="1400" spc="-150" baseline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 </a:t>
                      </a:r>
                      <a:r>
                        <a:rPr lang="en-US" altLang="ko-KR" sz="1400" spc="-15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spc="-15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  <a:r>
                        <a:rPr lang="en-US" altLang="ko-KR" sz="1400" spc="-15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spc="-15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4,168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16,861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(15.0%)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36,286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(16.6%)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56,116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(9.1%)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73,761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(5.6%)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92,165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(5.7%)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대기업</a:t>
                      </a:r>
                      <a:r>
                        <a:rPr lang="ko-KR" altLang="en-US" sz="1400" baseline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7,577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34,174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(16.3%)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93,308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(22.2%)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158,441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(11.2%)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223,083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(7.1%)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300,170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(7.7%)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중소기업 비율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대기업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=100)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55.0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49.3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38.9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35.4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33.1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30.7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611187" y="3270470"/>
            <a:ext cx="79216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1000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원      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/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   출처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중소기업청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(2011. 4), “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중소기업관련 통계”</a:t>
            </a:r>
            <a:r>
              <a:rPr lang="ko-KR" altLang="en-US" sz="1400" dirty="0" err="1" smtClean="0">
                <a:latin typeface="HY울릉도M" pitchFamily="18" charset="-127"/>
                <a:ea typeface="HY울릉도M" pitchFamily="18" charset="-127"/>
              </a:rPr>
              <a:t>를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사용하여 구축함</a:t>
            </a:r>
          </a:p>
          <a:p>
            <a:pPr marL="536575" indent="-536575"/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  주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괄호 속은 복리계산을 반영하여 구한 연간 평균 증가율임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예를 들어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1980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년부터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1990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10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년 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인당 생산성이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4,168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천원에서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16,861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천원으로 상승하기 위해서는 생산성이 연평균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15.0%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성장하여야 함</a:t>
            </a:r>
            <a:endParaRPr lang="en-US" altLang="ko-KR" sz="1400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11188" y="4595063"/>
            <a:ext cx="792162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1980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년부터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2009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년까지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29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년 간 중소기업과 대기업의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인 당 생산성 격차는 지속적으로 확대됐음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endParaRPr lang="en-US" altLang="ko-KR" sz="1000" dirty="0" smtClean="0">
              <a:latin typeface="HY울릉도M" pitchFamily="18" charset="-127"/>
              <a:ea typeface="HY울릉도M" pitchFamily="18" charset="-127"/>
            </a:endParaRPr>
          </a:p>
          <a:p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생산성은 임금으로 직결되기 때문에 중소기업 임금이 대기업 임금에 비해 상당히 낮을 수밖에 없음</a:t>
            </a:r>
            <a:endParaRPr lang="ko-KR" altLang="en-US" dirty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19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201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4.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Ⅱ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▶중소기업과 대기업 제조업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인당 연간급여 추이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11188" y="3971673"/>
            <a:ext cx="7921625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생산성 추세를 반영하여 중소기업과 대기업 간의 임금격차도 지속적으로 확대되었음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중소기업 임금이 생산성 차이보다 더 높은 것은 중소기업의 고학력 인력난을 반영하고 있다고 할 수 있음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시급하게 해결해야 할 문제는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?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중소기업의 생산성을 최소한 대기업에 근접하게 해야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어떻게 생산성을 향상하나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?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기술개발과 제품혁신을 통한 생산성 향상을 위해서는 기업연구소가 필요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611186" y="1355356"/>
          <a:ext cx="7921628" cy="1889760"/>
        </p:xfrm>
        <a:graphic>
          <a:graphicData uri="http://schemas.openxmlformats.org/drawingml/2006/table">
            <a:tbl>
              <a:tblPr/>
              <a:tblGrid>
                <a:gridCol w="1584548"/>
                <a:gridCol w="1056180"/>
                <a:gridCol w="1056180"/>
                <a:gridCol w="1056180"/>
                <a:gridCol w="1056180"/>
                <a:gridCol w="1056180"/>
                <a:gridCol w="1056180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 분</a:t>
                      </a:r>
                      <a:endParaRPr lang="ko-KR" altLang="en-US" sz="16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1980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1990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1995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1222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pc="-15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중소기업</a:t>
                      </a:r>
                      <a:r>
                        <a:rPr lang="ko-KR" altLang="en-US" sz="1400" spc="-150" baseline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 </a:t>
                      </a:r>
                      <a:r>
                        <a:rPr lang="en-US" altLang="ko-KR" sz="1400" spc="-15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spc="-15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  <a:r>
                        <a:rPr lang="en-US" altLang="ko-KR" sz="1400" spc="-15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spc="-15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1,553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5,422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(13.3%)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10,930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(15.1%)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14,419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(5.7%)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20,375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(7.2%)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23,495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(3.6%)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대기업</a:t>
                      </a:r>
                      <a:r>
                        <a:rPr lang="ko-KR" altLang="en-US" sz="1400" baseline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1,911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8,197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(15.7%)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17,009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(15.7%)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25,984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(8.8%)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39,047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(8.5%)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46,850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(4.7%)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중소기업 비율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대기업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=100)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80.2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66.1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64.3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55.5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52.2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50.1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직사각형 15"/>
          <p:cNvSpPr/>
          <p:nvPr/>
        </p:nvSpPr>
        <p:spPr>
          <a:xfrm>
            <a:off x="611187" y="3226929"/>
            <a:ext cx="79216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1000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원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      /    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중소기업청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(2011. 4), “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중소기업관련 통계”</a:t>
            </a:r>
            <a:r>
              <a:rPr lang="ko-KR" altLang="en-US" sz="1400" dirty="0" err="1" smtClean="0">
                <a:latin typeface="HY울릉도M" pitchFamily="18" charset="-127"/>
                <a:ea typeface="HY울릉도M" pitchFamily="18" charset="-127"/>
              </a:rPr>
              <a:t>를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사용하여 구축함</a:t>
            </a:r>
          </a:p>
          <a:p>
            <a:pPr marL="536575" indent="-536575"/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  주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spc="-150" dirty="0" smtClean="0">
                <a:latin typeface="HY울릉도M" pitchFamily="18" charset="-127"/>
                <a:ea typeface="HY울릉도M" pitchFamily="18" charset="-127"/>
              </a:rPr>
              <a:t>괄호 속은 복리계산을 반영하여 구한 연간 평균 증가율 임</a:t>
            </a:r>
            <a:r>
              <a:rPr lang="en-US" altLang="ko-KR" sz="1400" spc="-15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1400" spc="-150" dirty="0" smtClean="0">
                <a:latin typeface="HY울릉도M" pitchFamily="18" charset="-127"/>
                <a:ea typeface="HY울릉도M" pitchFamily="18" charset="-127"/>
              </a:rPr>
              <a:t>예를 들어 </a:t>
            </a:r>
            <a:r>
              <a:rPr lang="en-US" altLang="ko-KR" sz="1400" spc="-150" dirty="0" smtClean="0">
                <a:latin typeface="HY울릉도M" pitchFamily="18" charset="-127"/>
                <a:ea typeface="HY울릉도M" pitchFamily="18" charset="-127"/>
              </a:rPr>
              <a:t>1980</a:t>
            </a:r>
            <a:r>
              <a:rPr lang="ko-KR" altLang="en-US" sz="1400" spc="-150" dirty="0" smtClean="0">
                <a:latin typeface="HY울릉도M" pitchFamily="18" charset="-127"/>
                <a:ea typeface="HY울릉도M" pitchFamily="18" charset="-127"/>
              </a:rPr>
              <a:t>년부터 </a:t>
            </a:r>
            <a:r>
              <a:rPr lang="en-US" altLang="ko-KR" sz="1400" spc="-150" dirty="0" smtClean="0">
                <a:latin typeface="HY울릉도M" pitchFamily="18" charset="-127"/>
                <a:ea typeface="HY울릉도M" pitchFamily="18" charset="-127"/>
              </a:rPr>
              <a:t>1990</a:t>
            </a:r>
            <a:r>
              <a:rPr lang="ko-KR" altLang="en-US" sz="1400" spc="-150" dirty="0" smtClean="0"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sz="1400" spc="-150" dirty="0" smtClean="0">
                <a:latin typeface="HY울릉도M" pitchFamily="18" charset="-127"/>
                <a:ea typeface="HY울릉도M" pitchFamily="18" charset="-127"/>
              </a:rPr>
              <a:t>10</a:t>
            </a:r>
            <a:r>
              <a:rPr lang="ko-KR" altLang="en-US" sz="1400" spc="-150" dirty="0" smtClean="0">
                <a:latin typeface="HY울릉도M" pitchFamily="18" charset="-127"/>
                <a:ea typeface="HY울릉도M" pitchFamily="18" charset="-127"/>
              </a:rPr>
              <a:t>년 간 </a:t>
            </a:r>
            <a:r>
              <a:rPr lang="en-US" altLang="ko-KR" sz="1400" spc="-150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1400" spc="-150" dirty="0" smtClean="0">
                <a:latin typeface="HY울릉도M" pitchFamily="18" charset="-127"/>
                <a:ea typeface="HY울릉도M" pitchFamily="18" charset="-127"/>
              </a:rPr>
              <a:t>인당 연간급여가 </a:t>
            </a:r>
            <a:r>
              <a:rPr lang="en-US" altLang="ko-KR" sz="1400" spc="-150" dirty="0" smtClean="0">
                <a:latin typeface="HY울릉도M" pitchFamily="18" charset="-127"/>
                <a:ea typeface="HY울릉도M" pitchFamily="18" charset="-127"/>
              </a:rPr>
              <a:t>1,553</a:t>
            </a:r>
            <a:r>
              <a:rPr lang="ko-KR" altLang="en-US" sz="1400" spc="-150" dirty="0" smtClean="0">
                <a:latin typeface="HY울릉도M" pitchFamily="18" charset="-127"/>
                <a:ea typeface="HY울릉도M" pitchFamily="18" charset="-127"/>
              </a:rPr>
              <a:t>천원에서 </a:t>
            </a:r>
            <a:r>
              <a:rPr lang="en-US" altLang="ko-KR" sz="1400" spc="-150" dirty="0" smtClean="0">
                <a:latin typeface="HY울릉도M" pitchFamily="18" charset="-127"/>
                <a:ea typeface="HY울릉도M" pitchFamily="18" charset="-127"/>
              </a:rPr>
              <a:t>5,422</a:t>
            </a:r>
            <a:r>
              <a:rPr lang="ko-KR" altLang="en-US" sz="1400" spc="-150" dirty="0" smtClean="0">
                <a:latin typeface="HY울릉도M" pitchFamily="18" charset="-127"/>
                <a:ea typeface="HY울릉도M" pitchFamily="18" charset="-127"/>
              </a:rPr>
              <a:t>천원으로 상승하기 위해서는 급여가 연평균 </a:t>
            </a:r>
            <a:r>
              <a:rPr lang="en-US" altLang="ko-KR" sz="1400" spc="-150" dirty="0" smtClean="0">
                <a:latin typeface="HY울릉도M" pitchFamily="18" charset="-127"/>
                <a:ea typeface="HY울릉도M" pitchFamily="18" charset="-127"/>
              </a:rPr>
              <a:t>13.3% </a:t>
            </a:r>
            <a:r>
              <a:rPr lang="ko-KR" altLang="en-US" sz="1400" spc="-150" dirty="0" smtClean="0">
                <a:latin typeface="HY울릉도M" pitchFamily="18" charset="-127"/>
                <a:ea typeface="HY울릉도M" pitchFamily="18" charset="-127"/>
              </a:rPr>
              <a:t>성장하여야 함</a:t>
            </a:r>
            <a:endParaRPr lang="en-US" altLang="ko-KR" sz="1400" spc="-150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20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201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4.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Ⅱ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▶연구소 당 인원 수 및 연구원 수 비중 추이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611560" y="1700808"/>
          <a:ext cx="7921627" cy="1801368"/>
        </p:xfrm>
        <a:graphic>
          <a:graphicData uri="http://schemas.openxmlformats.org/drawingml/2006/table">
            <a:tbl>
              <a:tblPr/>
              <a:tblGrid>
                <a:gridCol w="961128"/>
                <a:gridCol w="961128"/>
                <a:gridCol w="857053"/>
                <a:gridCol w="857053"/>
                <a:gridCol w="857053"/>
                <a:gridCol w="857053"/>
                <a:gridCol w="857053"/>
                <a:gridCol w="857053"/>
                <a:gridCol w="857053"/>
              </a:tblGrid>
              <a:tr h="34975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 분</a:t>
                      </a:r>
                      <a:endParaRPr lang="ko-KR" altLang="en-US" sz="14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349885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연구소 당 인원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중소기업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8.0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7.8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대기업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68.8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75.1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79.7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85.4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85.3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84.3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83.2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920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연구원 수 비중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중소기업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0.7%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0.8%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0.9%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0.9%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1.0%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1.1%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1.1%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9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대기업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3.9%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4.1%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5.0%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5.1%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5.6%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5.4%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5.4%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11560" y="3573016"/>
            <a:ext cx="79216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err="1" smtClean="0">
                <a:latin typeface="HY울릉도M" pitchFamily="18" charset="-127"/>
                <a:ea typeface="HY울릉도M" pitchFamily="18" charset="-127"/>
              </a:rPr>
              <a:t>연수소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당 인원은 명</a:t>
            </a:r>
            <a:endParaRPr lang="en-US" altLang="ko-KR" sz="1400" dirty="0" smtClean="0">
              <a:latin typeface="HY울릉도M" pitchFamily="18" charset="-127"/>
              <a:ea typeface="HY울릉도M" pitchFamily="18" charset="-127"/>
            </a:endParaRPr>
          </a:p>
          <a:p>
            <a:pPr marL="536575" indent="-536575"/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  주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연구원 수 비중은 연구원에 소속된 종사자 수를 총 중소기업 또는 대기업 종사자 수로 나누어서 퍼센트로 환산함</a:t>
            </a:r>
            <a:endParaRPr lang="en-US" altLang="ko-KR" sz="1400" dirty="0" smtClean="0">
              <a:latin typeface="HY울릉도M" pitchFamily="18" charset="-127"/>
              <a:ea typeface="HY울릉도M" pitchFamily="18" charset="-127"/>
            </a:endParaRPr>
          </a:p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중소기업청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(2011. 4), “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중소기업관련 통계” 중 여러 항목을 활용하여 구축함</a:t>
            </a:r>
            <a:endParaRPr lang="ko-KR" altLang="en-US" sz="14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8429652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21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201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4.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Ⅱ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▶스타 중소기업과 일반 중소기업의 차이는 어디서 오나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?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11187" y="1398361"/>
            <a:ext cx="7921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매출액이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1000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억이 넘는 스타 중소기업들의 특징은 높은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R&amp;D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투자율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4644008" y="2060848"/>
          <a:ext cx="3858840" cy="2304256"/>
        </p:xfrm>
        <a:graphic>
          <a:graphicData uri="http://schemas.openxmlformats.org/presentationml/2006/ole">
            <p:oleObj spid="_x0000_s38914" name="바이너리 워크시트" r:id="rId3" imgW="3838575" imgH="2152650" progId="Excel.SheetBinaryMacroEnabled.12">
              <p:embed/>
            </p:oleObj>
          </a:graphicData>
        </a:graphic>
      </p:graphicFrame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683196" y="2060848"/>
          <a:ext cx="3816796" cy="2304901"/>
        </p:xfrm>
        <a:graphic>
          <a:graphicData uri="http://schemas.openxmlformats.org/presentationml/2006/ole">
            <p:oleObj spid="_x0000_s38915" name="바이너리 워크시트" r:id="rId4" imgW="4029075" imgH="2238375" progId="Excel.SheetBinaryMacroEnabled.12">
              <p:embed/>
            </p:oleObj>
          </a:graphicData>
        </a:graphic>
      </p:graphicFrame>
      <p:sp>
        <p:nvSpPr>
          <p:cNvPr id="21" name="직사각형 20"/>
          <p:cNvSpPr/>
          <p:nvPr/>
        </p:nvSpPr>
        <p:spPr>
          <a:xfrm>
            <a:off x="611189" y="1772254"/>
            <a:ext cx="39608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&lt;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차트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1&gt;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매출액 대비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R&amp;D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비중</a:t>
            </a:r>
            <a:endParaRPr lang="ko-KR" altLang="en-US" sz="1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572000" y="1772254"/>
            <a:ext cx="39608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&lt;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차트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2&gt;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고용 증가율</a:t>
            </a:r>
            <a:endParaRPr lang="ko-KR" altLang="en-US" sz="1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11188" y="4307610"/>
            <a:ext cx="79216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출처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중소기업청 </a:t>
            </a:r>
            <a:endParaRPr lang="ko-KR" altLang="en-US" sz="1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11188" y="4595642"/>
            <a:ext cx="81372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스타 중소기업들의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R&amp;D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투자비율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2.8%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는 대기업 평균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1.5%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의 거의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배에 달함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스타 중소기업의 고용증가율은 대기업의 </a:t>
            </a:r>
            <a:r>
              <a:rPr lang="en-US" altLang="ko-KR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5.6</a:t>
            </a:r>
            <a:r>
              <a:rPr lang="ko-KR" altLang="en-US" dirty="0" smtClean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rPr>
              <a:t>배에 달함</a:t>
            </a:r>
            <a:endParaRPr lang="en-US" altLang="ko-KR" dirty="0" smtClean="0">
              <a:solidFill>
                <a:schemeClr val="tx2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rPr>
              <a:t>중소기업 평균 고용증가율 </a:t>
            </a:r>
            <a:r>
              <a:rPr lang="en-US" altLang="ko-KR" dirty="0" smtClean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rPr>
              <a:t>4.99%</a:t>
            </a:r>
            <a:r>
              <a:rPr lang="ko-KR" altLang="en-US" dirty="0" smtClean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rPr>
              <a:t>는 대기업 평균 </a:t>
            </a:r>
            <a:r>
              <a:rPr lang="en-US" altLang="ko-KR" dirty="0" smtClean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rPr>
              <a:t>2.26%</a:t>
            </a:r>
            <a:r>
              <a:rPr lang="ko-KR" altLang="en-US" dirty="0" smtClean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rPr>
              <a:t>의 </a:t>
            </a:r>
            <a:r>
              <a:rPr lang="en-US" altLang="ko-KR" dirty="0" smtClean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rPr>
              <a:t>2.2</a:t>
            </a:r>
            <a:r>
              <a:rPr lang="ko-KR" altLang="en-US" dirty="0" smtClean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rPr>
              <a:t>배에 달함</a:t>
            </a:r>
          </a:p>
          <a:p>
            <a:pPr marL="261938"/>
            <a:r>
              <a:rPr lang="ko-KR" altLang="en-US" dirty="0" smtClean="0">
                <a:solidFill>
                  <a:srgbClr val="6600CC"/>
                </a:solidFill>
                <a:latin typeface="HY울릉도M" pitchFamily="18" charset="-127"/>
                <a:ea typeface="HY울릉도M" pitchFamily="18" charset="-127"/>
              </a:rPr>
              <a:t>⟹ 중소기업이 대다수의 일자리 창출</a:t>
            </a:r>
            <a:endParaRPr lang="ko-KR" altLang="en-US" dirty="0">
              <a:solidFill>
                <a:srgbClr val="6600CC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22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201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4.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Ⅱ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▶스타 중소기업과 일반 중소기업의 차이는 어디서 오나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?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11187" y="1398361"/>
            <a:ext cx="7921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매출액이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1000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억이 넘는 스타 중소기업들의 특징은 높은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R&amp;D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투자율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11189" y="1772254"/>
            <a:ext cx="39608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&lt;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차트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3&gt;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영업이익률</a:t>
            </a:r>
            <a:endParaRPr lang="ko-KR" altLang="en-US" sz="1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572000" y="1772254"/>
            <a:ext cx="39608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&lt;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차트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4&gt;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매출액 증가율</a:t>
            </a:r>
            <a:endParaRPr lang="ko-KR" altLang="en-US" sz="1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11188" y="4307610"/>
            <a:ext cx="79216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출처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중소기업청 </a:t>
            </a:r>
            <a:endParaRPr lang="ko-KR" altLang="en-US" sz="1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11560" y="5085184"/>
            <a:ext cx="81372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스타 중소기업들의 경쟁력 어디서 오나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? 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높은 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R&amp;D 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투자와 수출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을 통한 매출확대</a:t>
            </a:r>
            <a:endParaRPr lang="ko-KR" altLang="en-US" dirty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712786" y="2092324"/>
          <a:ext cx="3744788" cy="2276475"/>
        </p:xfrm>
        <a:graphic>
          <a:graphicData uri="http://schemas.openxmlformats.org/presentationml/2006/ole">
            <p:oleObj spid="_x0000_s39940" name="바이너리 워크시트" r:id="rId3" imgW="3343275" imgH="2057400" progId="Excel.SheetBinaryMacroEnabled.12">
              <p:embed/>
            </p:oleObj>
          </a:graphicData>
        </a:graphic>
      </p:graphicFrame>
      <p:graphicFrame>
        <p:nvGraphicFramePr>
          <p:cNvPr id="39941" name="Object 5"/>
          <p:cNvGraphicFramePr>
            <a:graphicFrameLocks noChangeAspect="1"/>
          </p:cNvGraphicFramePr>
          <p:nvPr/>
        </p:nvGraphicFramePr>
        <p:xfrm>
          <a:off x="4658522" y="2104570"/>
          <a:ext cx="3800475" cy="2260533"/>
        </p:xfrm>
        <a:graphic>
          <a:graphicData uri="http://schemas.openxmlformats.org/presentationml/2006/ole">
            <p:oleObj spid="_x0000_s39941" name="바이너리 워크시트" r:id="rId4" imgW="3800475" imgH="2124075" progId="Excel.SheetBinaryMacroEnabled.12">
              <p:embed/>
            </p:oleObj>
          </a:graphicData>
        </a:graphic>
      </p:graphicFrame>
      <p:sp>
        <p:nvSpPr>
          <p:cNvPr id="20" name="직사각형 19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23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201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4.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Ⅱ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▶중소기업 성장이 중요한 이유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Text Box 49"/>
          <p:cNvSpPr txBox="1">
            <a:spLocks noChangeArrowheads="1"/>
          </p:cNvSpPr>
          <p:nvPr/>
        </p:nvSpPr>
        <p:spPr bwMode="auto">
          <a:xfrm>
            <a:off x="611955" y="1253221"/>
            <a:ext cx="80645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* 종사자 규모별 종사자 수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/>
        </p:nvGraphicFramePr>
        <p:xfrm>
          <a:off x="611187" y="1650365"/>
          <a:ext cx="7921625" cy="2416575"/>
        </p:xfrm>
        <a:graphic>
          <a:graphicData uri="http://schemas.openxmlformats.org/drawingml/2006/table">
            <a:tbl>
              <a:tblPr/>
              <a:tblGrid>
                <a:gridCol w="1445960"/>
                <a:gridCol w="2051685"/>
                <a:gridCol w="2211990"/>
                <a:gridCol w="2211990"/>
              </a:tblGrid>
              <a:tr h="4104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 분</a:t>
                      </a:r>
                      <a:endParaRPr lang="ko-KR" altLang="en-US" sz="14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5~19</a:t>
                      </a: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50~299</a:t>
                      </a: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300</a:t>
                      </a: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인 이상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3186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1994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1,930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1,693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1,811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6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1999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2,098 (8.7%)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1,595 (-5.8%)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1,336 (-26.2%)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6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2004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2,730 (30.1%)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1,946 (22.0%)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1,237 (-7.4%)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6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2009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3,183 (16.6%)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2,441 (25.4%)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1,480 (19.6%)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1994~2009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연간 증가율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64.9%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(3.4%)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44.2%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(2.5%)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-21.3%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(-1.3%)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611187" y="4033530"/>
            <a:ext cx="79216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1000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인</a:t>
            </a:r>
            <a:endParaRPr lang="en-US" altLang="ko-KR" sz="1400" dirty="0" smtClean="0">
              <a:latin typeface="HY울릉도M" pitchFamily="18" charset="-127"/>
              <a:ea typeface="HY울릉도M" pitchFamily="18" charset="-127"/>
            </a:endParaRPr>
          </a:p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  주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괄호 속 숫자는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5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년 전 대비 증가율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마지막 행 제외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중소기업청 조사통계시스템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통계데이터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(KOSIS)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자료를 활용함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611187" y="4826675"/>
            <a:ext cx="7921625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15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년 간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300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인 이상 대기업의 고용은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21.3%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하락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2008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년 금융위기 이후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회복율도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중소기업이 높음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기업규모가 클수록 고용증가율이 낮고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위기 극복 능력이 떨어짐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전체 고용의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87%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를 중소기업이 담당</a:t>
            </a:r>
            <a:endParaRPr lang="ko-KR" altLang="en-US" dirty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8358214" y="6072206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24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201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4.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Ⅱ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▶대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•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중소기업 상생 연구소 건립으로 </a:t>
            </a:r>
            <a:endParaRPr lang="en-US" altLang="ko-KR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                                   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청년실업을 완화할 수 있는 이유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187" y="1772816"/>
            <a:ext cx="792162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고학력 청년들의 직종 선호도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indent="174625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①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의사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변호사 등 전문직 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indent="174625"/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② 공무원 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indent="174625"/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③ 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연구원 ⟹ 고학력 청년들의 거부감이 크지 않음</a:t>
            </a:r>
            <a:endParaRPr lang="en-US" altLang="ko-KR" dirty="0" smtClean="0">
              <a:solidFill>
                <a:srgbClr val="FF000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대기업과 중소기업 간 ‘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공유가치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’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를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함께 창조 하면 윈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-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윈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(Harvard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경영대학원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Michael Porter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교수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 ⟹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공유가치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=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제품의 혁신 또는 기술개발 ⟹ 대기업이 능동적으로 참여 할 수 있는 인센티브 존재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</a:t>
            </a:r>
            <a:endParaRPr lang="ko-KR" altLang="en-US" dirty="0" smtClean="0">
              <a:latin typeface="HY울릉도M" pitchFamily="18" charset="-127"/>
              <a:ea typeface="HY울릉도M" pitchFamily="18" charset="-127"/>
            </a:endParaRPr>
          </a:p>
        </p:txBody>
      </p:sp>
      <p:grpSp>
        <p:nvGrpSpPr>
          <p:cNvPr id="59" name="그룹 58"/>
          <p:cNvGrpSpPr/>
          <p:nvPr/>
        </p:nvGrpSpPr>
        <p:grpSpPr>
          <a:xfrm>
            <a:off x="950439" y="4077634"/>
            <a:ext cx="7366474" cy="2088232"/>
            <a:chOff x="950440" y="4077072"/>
            <a:chExt cx="7366474" cy="2088232"/>
          </a:xfrm>
        </p:grpSpPr>
        <p:sp>
          <p:nvSpPr>
            <p:cNvPr id="52" name="아래쪽 화살표 설명선 51"/>
            <p:cNvSpPr/>
            <p:nvPr/>
          </p:nvSpPr>
          <p:spPr>
            <a:xfrm>
              <a:off x="971600" y="4869755"/>
              <a:ext cx="1872209" cy="763587"/>
            </a:xfrm>
            <a:prstGeom prst="downArrowCallout">
              <a:avLst>
                <a:gd name="adj1" fmla="val 13595"/>
                <a:gd name="adj2" fmla="val 19298"/>
                <a:gd name="adj3" fmla="val 25000"/>
                <a:gd name="adj4" fmla="val 64977"/>
              </a:avLst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생산성</a:t>
              </a:r>
              <a:endParaRPr lang="ko-KR" altLang="en-US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1" name="오른쪽 화살표 설명선 20"/>
            <p:cNvSpPr/>
            <p:nvPr/>
          </p:nvSpPr>
          <p:spPr>
            <a:xfrm>
              <a:off x="950440" y="4077667"/>
              <a:ext cx="3837584" cy="504056"/>
            </a:xfrm>
            <a:prstGeom prst="rightArrowCallout">
              <a:avLst>
                <a:gd name="adj1" fmla="val 26259"/>
                <a:gd name="adj2" fmla="val 24370"/>
                <a:gd name="adj3" fmla="val 46416"/>
                <a:gd name="adj4" fmla="val 88612"/>
              </a:avLst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대</a:t>
              </a:r>
              <a:r>
                <a:rPr lang="en-US" altLang="ko-KR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‧</a:t>
              </a:r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중소기업 상생 연구소 건립</a:t>
              </a:r>
              <a:endParaRPr lang="ko-KR" altLang="en-US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  <p:sp>
          <p:nvSpPr>
            <p:cNvPr id="24" name="위쪽 화살표 23"/>
            <p:cNvSpPr/>
            <p:nvPr/>
          </p:nvSpPr>
          <p:spPr>
            <a:xfrm flipH="1">
              <a:off x="7681886" y="4234979"/>
              <a:ext cx="197521" cy="215428"/>
            </a:xfrm>
            <a:prstGeom prst="upArrow">
              <a:avLst/>
            </a:prstGeom>
            <a:solidFill>
              <a:srgbClr val="C00000"/>
            </a:solidFill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Wingdings" pitchFamily="2" charset="2"/>
                <a:buChar char="v"/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아래쪽 화살표 설명선 27"/>
            <p:cNvSpPr/>
            <p:nvPr/>
          </p:nvSpPr>
          <p:spPr>
            <a:xfrm>
              <a:off x="4806679" y="4077072"/>
              <a:ext cx="3510235" cy="763587"/>
            </a:xfrm>
            <a:prstGeom prst="downArrowCallout">
              <a:avLst>
                <a:gd name="adj1" fmla="val 17397"/>
                <a:gd name="adj2" fmla="val 21199"/>
                <a:gd name="adj3" fmla="val 25000"/>
                <a:gd name="adj4" fmla="val 64977"/>
              </a:avLst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고학력 청년 연구원으로 채용</a:t>
              </a:r>
              <a:endParaRPr lang="ko-KR" altLang="en-US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9" name="왼쪽 화살표 설명선 28"/>
            <p:cNvSpPr/>
            <p:nvPr/>
          </p:nvSpPr>
          <p:spPr>
            <a:xfrm>
              <a:off x="2987825" y="4869755"/>
              <a:ext cx="5329089" cy="504056"/>
            </a:xfrm>
            <a:prstGeom prst="leftArrowCallout">
              <a:avLst>
                <a:gd name="adj1" fmla="val 24622"/>
                <a:gd name="adj2" fmla="val 25000"/>
                <a:gd name="adj3" fmla="val 38606"/>
                <a:gd name="adj4" fmla="val 93392"/>
              </a:avLst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연구결과에 따른 혁신</a:t>
              </a:r>
              <a:r>
                <a:rPr lang="en-US" altLang="ko-KR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기술개발</a:t>
              </a:r>
              <a:r>
                <a:rPr lang="en-US" altLang="ko-KR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, </a:t>
              </a:r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원가절감 등 </a:t>
              </a:r>
              <a:endParaRPr lang="ko-KR" altLang="en-US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38" name="오른쪽 화살표 설명선 37"/>
            <p:cNvSpPr/>
            <p:nvPr/>
          </p:nvSpPr>
          <p:spPr>
            <a:xfrm>
              <a:off x="971599" y="5661248"/>
              <a:ext cx="2592289" cy="504056"/>
            </a:xfrm>
            <a:prstGeom prst="rightArrowCallout">
              <a:avLst>
                <a:gd name="adj1" fmla="val 17980"/>
                <a:gd name="adj2" fmla="val 24370"/>
                <a:gd name="adj3" fmla="val 46416"/>
                <a:gd name="adj4" fmla="val 84829"/>
              </a:avLst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HY울릉도B" pitchFamily="18" charset="-127"/>
                  <a:ea typeface="HY울릉도B" pitchFamily="18" charset="-127"/>
                </a:rPr>
                <a:t>중소기업 임금</a:t>
              </a:r>
              <a:endParaRPr lang="ko-KR" altLang="en-US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  <p:sp>
          <p:nvSpPr>
            <p:cNvPr id="39" name="위쪽 화살표 38"/>
            <p:cNvSpPr/>
            <p:nvPr/>
          </p:nvSpPr>
          <p:spPr>
            <a:xfrm flipH="1">
              <a:off x="2411760" y="5013176"/>
              <a:ext cx="197521" cy="215428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Wingdings" pitchFamily="2" charset="2"/>
                <a:buChar char="v"/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위쪽 화살표 52"/>
            <p:cNvSpPr/>
            <p:nvPr/>
          </p:nvSpPr>
          <p:spPr>
            <a:xfrm flipH="1">
              <a:off x="2790303" y="5805264"/>
              <a:ext cx="197521" cy="215428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Wingdings" pitchFamily="2" charset="2"/>
                <a:buChar char="v"/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5" name="오른쪽 화살표 설명선 54"/>
            <p:cNvSpPr/>
            <p:nvPr/>
          </p:nvSpPr>
          <p:spPr>
            <a:xfrm>
              <a:off x="3625440" y="5661248"/>
              <a:ext cx="2963155" cy="504056"/>
            </a:xfrm>
            <a:prstGeom prst="rightArrowCallout">
              <a:avLst>
                <a:gd name="adj1" fmla="val 23739"/>
                <a:gd name="adj2" fmla="val 24370"/>
                <a:gd name="adj3" fmla="val 46416"/>
                <a:gd name="adj4" fmla="val 87628"/>
              </a:avLst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HY울릉도B" pitchFamily="18" charset="-127"/>
                  <a:ea typeface="HY울릉도B" pitchFamily="18" charset="-127"/>
                </a:rPr>
                <a:t>중소기업 경쟁력</a:t>
              </a:r>
              <a:endParaRPr lang="ko-KR" altLang="en-US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  <p:sp>
          <p:nvSpPr>
            <p:cNvPr id="56" name="위쪽 화살표 55"/>
            <p:cNvSpPr/>
            <p:nvPr/>
          </p:nvSpPr>
          <p:spPr>
            <a:xfrm flipH="1">
              <a:off x="5796136" y="5805264"/>
              <a:ext cx="197521" cy="215428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Wingdings" pitchFamily="2" charset="2"/>
                <a:buChar char="v"/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6657832" y="5661248"/>
              <a:ext cx="1659081" cy="504056"/>
            </a:xfrm>
            <a:prstGeom prst="rect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174625"/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청년채용</a:t>
              </a:r>
              <a:endParaRPr lang="ko-KR" altLang="en-US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8" name="위쪽 화살표 57"/>
            <p:cNvSpPr/>
            <p:nvPr/>
          </p:nvSpPr>
          <p:spPr>
            <a:xfrm flipH="1">
              <a:off x="7956376" y="5805264"/>
              <a:ext cx="197521" cy="215428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Wingdings" pitchFamily="2" charset="2"/>
                <a:buChar char="v"/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25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5.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Ⅲ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▶청년들의 도전정신과 독립심을 </a:t>
            </a:r>
            <a:endParaRPr lang="en-US" altLang="ko-KR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indent="3948113"/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높여 성장 동력을 높이자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!!!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187" y="1988840"/>
            <a:ext cx="792162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spc="-15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우리나라 젊은이들 가운데</a:t>
            </a:r>
            <a:r>
              <a:rPr lang="en-US" altLang="ko-KR" spc="-15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pc="-15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구직을 아예 포기하고 노동시장에 참여하지 않는 ‘쉬었음’ 또는 소위 ‘니트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(NEET, Not in Employment, Education, or Training)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족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교육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훈련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일 가운데 어느 것도 하지 않으면서 구직활동도 하지 않는 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15~34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세 연령층을 일컫는다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)’</a:t>
            </a:r>
            <a:r>
              <a:rPr lang="ko-KR" altLang="en-US" spc="-150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이 빠르게 증가</a:t>
            </a:r>
            <a:endParaRPr lang="en-US" altLang="ko-KR" spc="-150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spc="-15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en-US" altLang="ko-KR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2011</a:t>
            </a:r>
            <a:r>
              <a:rPr lang="ko-KR" altLang="en-US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월 기준 </a:t>
            </a:r>
            <a:r>
              <a:rPr lang="ko-KR" altLang="en-US" spc="-150" dirty="0" err="1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비구직</a:t>
            </a:r>
            <a:r>
              <a:rPr lang="en-US" altLang="ko-KR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pc="-150" dirty="0" err="1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非求職</a:t>
            </a:r>
            <a:r>
              <a:rPr lang="en-US" altLang="ko-KR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ko-KR" altLang="en-US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니트</a:t>
            </a:r>
            <a:r>
              <a:rPr lang="en-US" altLang="ko-KR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(NEET) </a:t>
            </a:r>
            <a:r>
              <a:rPr lang="ko-KR" altLang="en-US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인구가 </a:t>
            </a:r>
            <a:r>
              <a:rPr lang="en-US" altLang="ko-KR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103</a:t>
            </a:r>
            <a:r>
              <a:rPr lang="ko-KR" altLang="en-US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spc="-15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천명으로 추산</a:t>
            </a:r>
            <a:endParaRPr lang="en-US" altLang="ko-KR" spc="-150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spc="-15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무위도식하면서 일자리도 찾지 않는 청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·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장년층 인구가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100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만 명을 넘음 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세계 최저 수준의 출산율로 고민하고 있는 처지에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한창 일할 나이의 청장년들까지 일자리를 기피 ⟹ 자연성장률 하락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일본에서 먼저 문제가 되기 시작한 ‘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니트족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’은 취업의 기회가 와도 거부하는 의욕상실증에 걸린 청장년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靑壯年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환자들을 말함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26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5.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Ⅲ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▶청년들의 도전정신과 독립심을 </a:t>
            </a:r>
            <a:endParaRPr lang="en-US" altLang="ko-KR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indent="3948113"/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높여 성장 동력을 높이자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!!!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44" name="그룹 43"/>
          <p:cNvGrpSpPr/>
          <p:nvPr/>
        </p:nvGrpSpPr>
        <p:grpSpPr>
          <a:xfrm>
            <a:off x="953464" y="1772816"/>
            <a:ext cx="7348211" cy="3701436"/>
            <a:chOff x="880894" y="1772816"/>
            <a:chExt cx="7348211" cy="3701436"/>
          </a:xfrm>
        </p:grpSpPr>
        <p:sp>
          <p:nvSpPr>
            <p:cNvPr id="32" name="아래쪽 화살표 설명선 31"/>
            <p:cNvSpPr/>
            <p:nvPr/>
          </p:nvSpPr>
          <p:spPr>
            <a:xfrm>
              <a:off x="5695100" y="3386138"/>
              <a:ext cx="2531109" cy="763587"/>
            </a:xfrm>
            <a:prstGeom prst="downArrowCallout">
              <a:avLst>
                <a:gd name="adj1" fmla="val 17397"/>
                <a:gd name="adj2" fmla="val 21199"/>
                <a:gd name="adj3" fmla="val 25000"/>
                <a:gd name="adj4" fmla="val 64977"/>
              </a:avLst>
            </a:prstGeom>
            <a:ln w="19050">
              <a:solidFill>
                <a:srgbClr val="357E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174625"/>
              <a:r>
                <a:rPr lang="ko-KR" altLang="en-US" dirty="0" smtClean="0">
                  <a:solidFill>
                    <a:srgbClr val="00B0F0"/>
                  </a:solidFill>
                  <a:latin typeface="HY울릉도B" pitchFamily="18" charset="-127"/>
                  <a:ea typeface="HY울릉도B" pitchFamily="18" charset="-127"/>
                </a:rPr>
                <a:t>도전정신</a:t>
              </a:r>
              <a:r>
                <a:rPr lang="en-US" altLang="ko-KR" dirty="0" smtClean="0">
                  <a:solidFill>
                    <a:srgbClr val="00B0F0"/>
                  </a:solidFill>
                  <a:latin typeface="HY울릉도B" pitchFamily="18" charset="-127"/>
                  <a:ea typeface="HY울릉도B" pitchFamily="18" charset="-127"/>
                </a:rPr>
                <a:t>, </a:t>
              </a:r>
              <a:r>
                <a:rPr lang="ko-KR" altLang="en-US" dirty="0" smtClean="0">
                  <a:solidFill>
                    <a:srgbClr val="00B0F0"/>
                  </a:solidFill>
                  <a:latin typeface="HY울릉도B" pitchFamily="18" charset="-127"/>
                  <a:ea typeface="HY울릉도B" pitchFamily="18" charset="-127"/>
                </a:rPr>
                <a:t>독립심</a:t>
              </a:r>
              <a:endParaRPr lang="ko-KR" altLang="en-US" dirty="0"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  <p:sp>
          <p:nvSpPr>
            <p:cNvPr id="16" name="아래쪽 화살표 설명선 15"/>
            <p:cNvSpPr/>
            <p:nvPr/>
          </p:nvSpPr>
          <p:spPr>
            <a:xfrm>
              <a:off x="880895" y="2565499"/>
              <a:ext cx="4310149" cy="763587"/>
            </a:xfrm>
            <a:prstGeom prst="downArrowCallout">
              <a:avLst>
                <a:gd name="adj1" fmla="val 13595"/>
                <a:gd name="adj2" fmla="val 19298"/>
                <a:gd name="adj3" fmla="val 25000"/>
                <a:gd name="adj4" fmla="val 64977"/>
              </a:avLst>
            </a:prstGeom>
            <a:ln w="19050">
              <a:solidFill>
                <a:srgbClr val="357E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solidFill>
                    <a:srgbClr val="0070C0"/>
                  </a:solidFill>
                  <a:latin typeface="HY울릉도M" pitchFamily="18" charset="-127"/>
                  <a:ea typeface="HY울릉도M" pitchFamily="18" charset="-127"/>
                </a:rPr>
                <a:t>정년층</a:t>
              </a:r>
              <a:r>
                <a:rPr lang="ko-KR" altLang="en-US" dirty="0" smtClean="0">
                  <a:solidFill>
                    <a:srgbClr val="0070C0"/>
                  </a:solidFill>
                  <a:latin typeface="HY울릉도M" pitchFamily="18" charset="-127"/>
                  <a:ea typeface="HY울릉도M" pitchFamily="18" charset="-127"/>
                </a:rPr>
                <a:t> 직장은 아르바이트</a:t>
              </a:r>
              <a:r>
                <a:rPr lang="en-US" altLang="ko-KR" dirty="0" smtClean="0">
                  <a:solidFill>
                    <a:srgbClr val="0070C0"/>
                  </a:solidFill>
                  <a:latin typeface="HY울릉도M" pitchFamily="18" charset="-127"/>
                  <a:ea typeface="HY울릉도M" pitchFamily="18" charset="-127"/>
                </a:rPr>
                <a:t>, </a:t>
              </a:r>
              <a:r>
                <a:rPr lang="ko-KR" altLang="en-US" dirty="0" err="1" smtClean="0">
                  <a:solidFill>
                    <a:srgbClr val="0070C0"/>
                  </a:solidFill>
                  <a:latin typeface="HY울릉도M" pitchFamily="18" charset="-127"/>
                  <a:ea typeface="HY울릉도M" pitchFamily="18" charset="-127"/>
                </a:rPr>
                <a:t>비정규직</a:t>
              </a:r>
              <a:r>
                <a:rPr lang="ko-KR" altLang="en-US" dirty="0" smtClean="0">
                  <a:solidFill>
                    <a:srgbClr val="0070C0"/>
                  </a:solidFill>
                  <a:latin typeface="HY울릉도M" pitchFamily="18" charset="-127"/>
                  <a:ea typeface="HY울릉도M" pitchFamily="18" charset="-127"/>
                </a:rPr>
                <a:t> 뿐</a:t>
              </a:r>
              <a:endParaRPr lang="ko-KR" altLang="en-US" dirty="0">
                <a:solidFill>
                  <a:srgbClr val="0070C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17" name="오른쪽 화살표 설명선 16"/>
            <p:cNvSpPr/>
            <p:nvPr/>
          </p:nvSpPr>
          <p:spPr>
            <a:xfrm>
              <a:off x="888762" y="1773411"/>
              <a:ext cx="4043277" cy="504056"/>
            </a:xfrm>
            <a:prstGeom prst="rightArrowCallout">
              <a:avLst>
                <a:gd name="adj1" fmla="val 26259"/>
                <a:gd name="adj2" fmla="val 24370"/>
                <a:gd name="adj3" fmla="val 46416"/>
                <a:gd name="adj4" fmla="val 88612"/>
              </a:avLst>
            </a:prstGeom>
            <a:ln w="19050">
              <a:solidFill>
                <a:srgbClr val="357E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rgbClr val="00B0F0"/>
                  </a:solidFill>
                  <a:latin typeface="HY울릉도B" pitchFamily="18" charset="-127"/>
                  <a:ea typeface="HY울릉도B" pitchFamily="18" charset="-127"/>
                </a:rPr>
                <a:t>90</a:t>
              </a:r>
              <a:r>
                <a:rPr lang="ko-KR" altLang="en-US" dirty="0" smtClean="0">
                  <a:solidFill>
                    <a:srgbClr val="00B0F0"/>
                  </a:solidFill>
                  <a:latin typeface="HY울릉도B" pitchFamily="18" charset="-127"/>
                  <a:ea typeface="HY울릉도B" pitchFamily="18" charset="-127"/>
                </a:rPr>
                <a:t>년대 초 일본의 거품경제 붕괴</a:t>
              </a:r>
              <a:endParaRPr lang="ko-KR" altLang="en-US" dirty="0"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  <p:sp>
          <p:nvSpPr>
            <p:cNvPr id="19" name="위쪽 화살표 18"/>
            <p:cNvSpPr/>
            <p:nvPr/>
          </p:nvSpPr>
          <p:spPr>
            <a:xfrm flipH="1">
              <a:off x="7620209" y="1930723"/>
              <a:ext cx="197521" cy="215428"/>
            </a:xfrm>
            <a:prstGeom prst="upArrow">
              <a:avLst/>
            </a:prstGeom>
            <a:solidFill>
              <a:srgbClr val="C00000"/>
            </a:solidFill>
            <a:ln>
              <a:solidFill>
                <a:srgbClr val="357EC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Wingdings" pitchFamily="2" charset="2"/>
                <a:buChar char="v"/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아래쪽 화살표 설명선 19"/>
            <p:cNvSpPr/>
            <p:nvPr/>
          </p:nvSpPr>
          <p:spPr>
            <a:xfrm>
              <a:off x="4975020" y="1772816"/>
              <a:ext cx="3251189" cy="763587"/>
            </a:xfrm>
            <a:prstGeom prst="downArrowCallout">
              <a:avLst>
                <a:gd name="adj1" fmla="val 17397"/>
                <a:gd name="adj2" fmla="val 21199"/>
                <a:gd name="adj3" fmla="val 25000"/>
                <a:gd name="adj4" fmla="val 64977"/>
              </a:avLst>
            </a:prstGeom>
            <a:ln w="19050">
              <a:solidFill>
                <a:srgbClr val="357E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‘</a:t>
              </a:r>
              <a:r>
                <a:rPr lang="ko-KR" altLang="en-US" dirty="0" smtClean="0">
                  <a:solidFill>
                    <a:srgbClr val="00B050"/>
                  </a:solidFill>
                  <a:latin typeface="HY울릉도M" pitchFamily="18" charset="-127"/>
                  <a:ea typeface="HY울릉도M" pitchFamily="18" charset="-127"/>
                </a:rPr>
                <a:t>잃어버린 세월</a:t>
              </a:r>
              <a:r>
                <a:rPr lang="en-US" altLang="ko-KR" dirty="0" smtClean="0">
                  <a:solidFill>
                    <a:srgbClr val="00B050"/>
                  </a:solidFill>
                  <a:latin typeface="HY울릉도M" pitchFamily="18" charset="-127"/>
                  <a:ea typeface="HY울릉도M" pitchFamily="18" charset="-127"/>
                </a:rPr>
                <a:t>’</a:t>
              </a:r>
              <a:r>
                <a:rPr lang="ko-KR" altLang="en-US" dirty="0" smtClean="0">
                  <a:solidFill>
                    <a:srgbClr val="00B050"/>
                  </a:solidFill>
                  <a:latin typeface="HY울릉도M" pitchFamily="18" charset="-127"/>
                  <a:ea typeface="HY울릉도M" pitchFamily="18" charset="-127"/>
                </a:rPr>
                <a:t>의 장기화</a:t>
              </a:r>
              <a:endParaRPr lang="ko-KR" altLang="en-US" dirty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1" name="왼쪽 화살표 설명선 20"/>
            <p:cNvSpPr/>
            <p:nvPr/>
          </p:nvSpPr>
          <p:spPr>
            <a:xfrm>
              <a:off x="5263052" y="2565499"/>
              <a:ext cx="2963157" cy="504056"/>
            </a:xfrm>
            <a:prstGeom prst="leftArrowCallout">
              <a:avLst>
                <a:gd name="adj1" fmla="val 24622"/>
                <a:gd name="adj2" fmla="val 25000"/>
                <a:gd name="adj3" fmla="val 38606"/>
                <a:gd name="adj4" fmla="val 87207"/>
              </a:avLst>
            </a:prstGeom>
            <a:ln w="19050">
              <a:solidFill>
                <a:srgbClr val="357E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‘</a:t>
              </a:r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괜찮은 일자리 수</a:t>
              </a:r>
              <a:r>
                <a:rPr lang="en-US" altLang="ko-KR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’</a:t>
              </a:r>
              <a:endParaRPr lang="ko-KR" altLang="en-US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2" name="오른쪽 화살표 설명선 21"/>
            <p:cNvSpPr/>
            <p:nvPr/>
          </p:nvSpPr>
          <p:spPr>
            <a:xfrm>
              <a:off x="880894" y="3356992"/>
              <a:ext cx="4742198" cy="504056"/>
            </a:xfrm>
            <a:prstGeom prst="rightArrowCallout">
              <a:avLst>
                <a:gd name="adj1" fmla="val 23739"/>
                <a:gd name="adj2" fmla="val 24370"/>
                <a:gd name="adj3" fmla="val 46416"/>
                <a:gd name="adj4" fmla="val 89420"/>
              </a:avLst>
            </a:prstGeom>
            <a:ln w="19050">
              <a:solidFill>
                <a:srgbClr val="357E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pc="-150" dirty="0" smtClean="0">
                  <a:solidFill>
                    <a:srgbClr val="7030A0"/>
                  </a:solidFill>
                  <a:latin typeface="HY울릉도B" pitchFamily="18" charset="-127"/>
                  <a:ea typeface="HY울릉도B" pitchFamily="18" charset="-127"/>
                </a:rPr>
                <a:t>청년들의 희망상실</a:t>
              </a:r>
              <a:r>
                <a:rPr lang="en-US" altLang="ko-KR" spc="-150" dirty="0" smtClean="0">
                  <a:solidFill>
                    <a:srgbClr val="7030A0"/>
                  </a:solidFill>
                  <a:latin typeface="HY울릉도B" pitchFamily="18" charset="-127"/>
                  <a:ea typeface="HY울릉도B" pitchFamily="18" charset="-127"/>
                </a:rPr>
                <a:t>(</a:t>
              </a:r>
              <a:r>
                <a:rPr lang="ko-KR" altLang="en-US" spc="-150" dirty="0" smtClean="0">
                  <a:solidFill>
                    <a:srgbClr val="7030A0"/>
                  </a:solidFill>
                  <a:latin typeface="HY울릉도B" pitchFamily="18" charset="-127"/>
                  <a:ea typeface="HY울릉도B" pitchFamily="18" charset="-127"/>
                </a:rPr>
                <a:t>조사응답 청년의 </a:t>
              </a:r>
              <a:r>
                <a:rPr lang="en-US" altLang="ko-KR" spc="-150" dirty="0" smtClean="0">
                  <a:solidFill>
                    <a:srgbClr val="7030A0"/>
                  </a:solidFill>
                  <a:latin typeface="HY울릉도B" pitchFamily="18" charset="-127"/>
                  <a:ea typeface="HY울릉도B" pitchFamily="18" charset="-127"/>
                </a:rPr>
                <a:t>60%)</a:t>
              </a:r>
              <a:endParaRPr lang="ko-KR" altLang="en-US" spc="-15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  <p:sp>
          <p:nvSpPr>
            <p:cNvPr id="29" name="위쪽 화살표 28"/>
            <p:cNvSpPr/>
            <p:nvPr/>
          </p:nvSpPr>
          <p:spPr>
            <a:xfrm flipH="1" flipV="1">
              <a:off x="7812360" y="2723434"/>
              <a:ext cx="246304" cy="216620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위쪽 화살표 30"/>
            <p:cNvSpPr/>
            <p:nvPr/>
          </p:nvSpPr>
          <p:spPr>
            <a:xfrm flipH="1" flipV="1">
              <a:off x="7753052" y="3557906"/>
              <a:ext cx="246304" cy="216620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4" name="왼쪽 화살표 설명선 33"/>
            <p:cNvSpPr/>
            <p:nvPr/>
          </p:nvSpPr>
          <p:spPr>
            <a:xfrm>
              <a:off x="5911124" y="4186182"/>
              <a:ext cx="2317981" cy="504056"/>
            </a:xfrm>
            <a:prstGeom prst="leftArrowCallout">
              <a:avLst>
                <a:gd name="adj1" fmla="val 24622"/>
                <a:gd name="adj2" fmla="val 25000"/>
                <a:gd name="adj3" fmla="val 38606"/>
                <a:gd name="adj4" fmla="val 84629"/>
              </a:avLst>
            </a:prstGeom>
            <a:ln w="19050">
              <a:solidFill>
                <a:srgbClr val="357E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solidFill>
                    <a:srgbClr val="00B050"/>
                  </a:solidFill>
                  <a:latin typeface="HY울릉도M" pitchFamily="18" charset="-127"/>
                  <a:ea typeface="HY울릉도M" pitchFamily="18" charset="-127"/>
                </a:rPr>
                <a:t>니트족화</a:t>
              </a:r>
              <a:endParaRPr lang="ko-KR" altLang="en-US" dirty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40" name="아래쪽 화살표 설명선 39"/>
            <p:cNvSpPr/>
            <p:nvPr/>
          </p:nvSpPr>
          <p:spPr>
            <a:xfrm>
              <a:off x="899886" y="4149725"/>
              <a:ext cx="4939230" cy="763587"/>
            </a:xfrm>
            <a:prstGeom prst="downArrowCallout">
              <a:avLst>
                <a:gd name="adj1" fmla="val 17397"/>
                <a:gd name="adj2" fmla="val 21199"/>
                <a:gd name="adj3" fmla="val 25000"/>
                <a:gd name="adj4" fmla="val 64977"/>
              </a:avLst>
            </a:prstGeom>
            <a:ln w="19050">
              <a:solidFill>
                <a:srgbClr val="357E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‘</a:t>
              </a:r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잃어버린 세월</a:t>
              </a:r>
              <a:r>
                <a:rPr lang="en-US" altLang="ko-KR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’</a:t>
              </a:r>
              <a:r>
                <a:rPr lang="ko-KR" altLang="en-US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이 연장되게 됨</a:t>
              </a: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900113" y="4970196"/>
              <a:ext cx="4896023" cy="504056"/>
            </a:xfrm>
            <a:prstGeom prst="rect">
              <a:avLst/>
            </a:prstGeom>
            <a:ln w="19050">
              <a:solidFill>
                <a:srgbClr val="357E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174625" algn="ctr"/>
              <a:r>
                <a:rPr lang="ko-KR" altLang="en-US" dirty="0" smtClean="0">
                  <a:solidFill>
                    <a:srgbClr val="7030A0"/>
                  </a:solidFill>
                  <a:latin typeface="HY울릉도M" pitchFamily="18" charset="-127"/>
                  <a:ea typeface="HY울릉도M" pitchFamily="18" charset="-127"/>
                </a:rPr>
                <a:t>청년실업의 악순환 고리 형성</a:t>
              </a:r>
              <a:endParaRPr lang="ko-KR" altLang="en-US" dirty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sp>
        <p:nvSpPr>
          <p:cNvPr id="43" name="직사각형 42"/>
          <p:cNvSpPr/>
          <p:nvPr/>
        </p:nvSpPr>
        <p:spPr>
          <a:xfrm>
            <a:off x="611188" y="5643157"/>
            <a:ext cx="79932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일본이 겪고 있는 여러 가지 어려움을 반면교사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反面敎師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로 삼아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우리나라 청년들이 자포자기의 나락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奈落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으로 추락하는 것을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막아야함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611188" y="1700808"/>
            <a:ext cx="576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8358214" y="6072206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27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63562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1.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대한민국이 당면한 주요 문제들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4" name="AutoShape 2"/>
          <p:cNvSpPr>
            <a:spLocks noChangeArrowheads="1"/>
          </p:cNvSpPr>
          <p:nvPr/>
        </p:nvSpPr>
        <p:spPr bwMode="auto">
          <a:xfrm>
            <a:off x="827088" y="1628775"/>
            <a:ext cx="4773612" cy="4248150"/>
          </a:xfrm>
          <a:prstGeom prst="rightArrowCallout">
            <a:avLst>
              <a:gd name="adj1" fmla="val 39111"/>
              <a:gd name="adj2" fmla="val 30282"/>
              <a:gd name="adj3" fmla="val 18806"/>
              <a:gd name="adj4" fmla="val 75690"/>
            </a:avLst>
          </a:prstGeom>
          <a:gradFill rotWithShape="1">
            <a:gsLst>
              <a:gs pos="0">
                <a:srgbClr val="236ABF"/>
              </a:gs>
              <a:gs pos="100000">
                <a:srgbClr val="236ABF">
                  <a:gamma/>
                  <a:tint val="66667"/>
                  <a:invGamma/>
                </a:srgbClr>
              </a:gs>
            </a:gsLst>
            <a:lin ang="5400000" scaled="1"/>
          </a:gradFill>
          <a:ln w="25400" algn="ctr">
            <a:solidFill>
              <a:schemeClr val="bg1"/>
            </a:solidFill>
            <a:prstDash val="sysDot"/>
            <a:miter lim="800000"/>
            <a:headEnd/>
            <a:tailEnd/>
          </a:ln>
          <a:effectLst>
            <a:outerShdw dist="45791" dir="337859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5" name="AutoShape 3"/>
          <p:cNvSpPr>
            <a:spLocks noChangeArrowheads="1"/>
          </p:cNvSpPr>
          <p:nvPr/>
        </p:nvSpPr>
        <p:spPr bwMode="auto">
          <a:xfrm>
            <a:off x="876300" y="1666875"/>
            <a:ext cx="3519488" cy="3937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FFFFF">
                  <a:alpha val="70000"/>
                </a:srgbClr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342000" tIns="190800" anchor="ctr"/>
          <a:lstStyle/>
          <a:p>
            <a:endParaRPr lang="ko-KR" altLang="en-US"/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1050925" y="1998663"/>
            <a:ext cx="3074988" cy="588962"/>
          </a:xfrm>
          <a:prstGeom prst="roundRect">
            <a:avLst>
              <a:gd name="adj" fmla="val 5310"/>
            </a:avLst>
          </a:prstGeom>
          <a:gradFill rotWithShape="1">
            <a:gsLst>
              <a:gs pos="0">
                <a:srgbClr val="F9FDFF">
                  <a:alpha val="80000"/>
                </a:srgb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2540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pPr algn="ctr"/>
            <a:r>
              <a:rPr lang="ko-KR" altLang="en-US" sz="2000" dirty="0" smtClean="0">
                <a:latin typeface="HY울릉도B" pitchFamily="18" charset="-127"/>
                <a:ea typeface="HY울릉도B" pitchFamily="18" charset="-127"/>
              </a:rPr>
              <a:t>가</a:t>
            </a:r>
            <a:r>
              <a:rPr lang="en-US" altLang="ko-KR" sz="2000" dirty="0" smtClean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000" dirty="0" smtClean="0">
                <a:latin typeface="HY울릉도B" pitchFamily="18" charset="-127"/>
                <a:ea typeface="HY울릉도B" pitchFamily="18" charset="-127"/>
              </a:rPr>
              <a:t>높은 청년실업 문제</a:t>
            </a:r>
            <a:endParaRPr lang="ko-KR" altLang="en-US" sz="20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7" name="AutoShape 5"/>
          <p:cNvSpPr>
            <a:spLocks noChangeArrowheads="1"/>
          </p:cNvSpPr>
          <p:nvPr/>
        </p:nvSpPr>
        <p:spPr bwMode="auto">
          <a:xfrm>
            <a:off x="1050925" y="2938463"/>
            <a:ext cx="3074988" cy="588962"/>
          </a:xfrm>
          <a:prstGeom prst="roundRect">
            <a:avLst>
              <a:gd name="adj" fmla="val 5310"/>
            </a:avLst>
          </a:prstGeom>
          <a:gradFill rotWithShape="1">
            <a:gsLst>
              <a:gs pos="0">
                <a:srgbClr val="F9FDFF">
                  <a:alpha val="80000"/>
                </a:srgb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2540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o-KR" altLang="en-US" sz="2000" dirty="0" smtClean="0">
                <a:latin typeface="HY울릉도B" pitchFamily="18" charset="-127"/>
                <a:ea typeface="HY울릉도B" pitchFamily="18" charset="-127"/>
              </a:rPr>
              <a:t>나</a:t>
            </a:r>
            <a:r>
              <a:rPr lang="en-US" altLang="ko-KR" sz="2000" dirty="0" smtClean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000" dirty="0" smtClean="0">
                <a:latin typeface="HY울릉도B" pitchFamily="18" charset="-127"/>
                <a:ea typeface="HY울릉도B" pitchFamily="18" charset="-127"/>
              </a:rPr>
              <a:t>소득의 양극화 문제</a:t>
            </a:r>
            <a:endParaRPr lang="ko-KR" altLang="en-US" sz="20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8" name="AutoShape 6"/>
          <p:cNvSpPr>
            <a:spLocks noChangeArrowheads="1"/>
          </p:cNvSpPr>
          <p:nvPr/>
        </p:nvSpPr>
        <p:spPr bwMode="auto">
          <a:xfrm>
            <a:off x="1050925" y="4867275"/>
            <a:ext cx="3073400" cy="588963"/>
          </a:xfrm>
          <a:prstGeom prst="roundRect">
            <a:avLst>
              <a:gd name="adj" fmla="val 5310"/>
            </a:avLst>
          </a:prstGeom>
          <a:gradFill rotWithShape="1">
            <a:gsLst>
              <a:gs pos="0">
                <a:srgbClr val="F9FDFF">
                  <a:alpha val="80000"/>
                </a:srgb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2540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o-KR" altLang="en-US" sz="2000" dirty="0" smtClean="0">
                <a:latin typeface="HY울릉도B" pitchFamily="18" charset="-127"/>
                <a:ea typeface="HY울릉도B" pitchFamily="18" charset="-127"/>
              </a:rPr>
              <a:t>라</a:t>
            </a:r>
            <a:r>
              <a:rPr lang="en-US" altLang="ko-KR" sz="2000" dirty="0" smtClean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000" dirty="0" smtClean="0">
                <a:latin typeface="HY울릉도B" pitchFamily="18" charset="-127"/>
                <a:ea typeface="HY울릉도B" pitchFamily="18" charset="-127"/>
              </a:rPr>
              <a:t>성장률 하락 문제</a:t>
            </a:r>
            <a:endParaRPr lang="ko-KR" altLang="en-US" sz="20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9" name="AutoShape 7"/>
          <p:cNvSpPr>
            <a:spLocks noChangeArrowheads="1"/>
          </p:cNvSpPr>
          <p:nvPr/>
        </p:nvSpPr>
        <p:spPr bwMode="auto">
          <a:xfrm>
            <a:off x="1050925" y="3890963"/>
            <a:ext cx="3074988" cy="588962"/>
          </a:xfrm>
          <a:prstGeom prst="roundRect">
            <a:avLst>
              <a:gd name="adj" fmla="val 5310"/>
            </a:avLst>
          </a:prstGeom>
          <a:gradFill rotWithShape="1">
            <a:gsLst>
              <a:gs pos="0">
                <a:srgbClr val="F9FDFF">
                  <a:alpha val="80000"/>
                </a:srgb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2540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o-KR" altLang="en-US" sz="2000" dirty="0" smtClean="0">
                <a:latin typeface="HY울릉도B" pitchFamily="18" charset="-127"/>
                <a:ea typeface="HY울릉도B" pitchFamily="18" charset="-127"/>
              </a:rPr>
              <a:t>다</a:t>
            </a:r>
            <a:r>
              <a:rPr lang="en-US" altLang="ko-KR" sz="2000" dirty="0" smtClean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000" dirty="0" err="1" smtClean="0">
                <a:latin typeface="HY울릉도B" pitchFamily="18" charset="-127"/>
                <a:ea typeface="HY울릉도B" pitchFamily="18" charset="-127"/>
              </a:rPr>
              <a:t>저출산</a:t>
            </a:r>
            <a:r>
              <a:rPr lang="en-US" altLang="ko-KR" sz="2000" dirty="0" smtClean="0">
                <a:latin typeface="HY울릉도B" pitchFamily="18" charset="-127"/>
                <a:ea typeface="HY울릉도B" pitchFamily="18" charset="-127"/>
              </a:rPr>
              <a:t>•</a:t>
            </a:r>
            <a:r>
              <a:rPr lang="ko-KR" altLang="en-US" sz="2000" dirty="0" smtClean="0">
                <a:latin typeface="HY울릉도B" pitchFamily="18" charset="-127"/>
                <a:ea typeface="HY울릉도B" pitchFamily="18" charset="-127"/>
              </a:rPr>
              <a:t>고령화 문제</a:t>
            </a:r>
            <a:endParaRPr lang="ko-KR" altLang="en-US" sz="20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0" name="Oval 8"/>
          <p:cNvSpPr>
            <a:spLocks noChangeArrowheads="1"/>
          </p:cNvSpPr>
          <p:nvPr/>
        </p:nvSpPr>
        <p:spPr bwMode="auto">
          <a:xfrm>
            <a:off x="5749925" y="2373313"/>
            <a:ext cx="2854325" cy="2847975"/>
          </a:xfrm>
          <a:prstGeom prst="ellipse">
            <a:avLst/>
          </a:prstGeom>
          <a:gradFill rotWithShape="1">
            <a:gsLst>
              <a:gs pos="0">
                <a:srgbClr val="80AFE8">
                  <a:gamma/>
                  <a:tint val="0"/>
                  <a:invGamma/>
                </a:srgbClr>
              </a:gs>
              <a:gs pos="100000">
                <a:srgbClr val="80AFE8"/>
              </a:gs>
            </a:gsLst>
            <a:lin ang="5400000" scaled="1"/>
          </a:gra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38100" dir="54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1" name="Oval 9"/>
          <p:cNvSpPr>
            <a:spLocks noChangeArrowheads="1"/>
          </p:cNvSpPr>
          <p:nvPr/>
        </p:nvSpPr>
        <p:spPr bwMode="auto">
          <a:xfrm>
            <a:off x="5946775" y="2568575"/>
            <a:ext cx="2460625" cy="2460625"/>
          </a:xfrm>
          <a:prstGeom prst="ellipse">
            <a:avLst/>
          </a:prstGeom>
          <a:noFill/>
          <a:ln w="25400" cap="rnd" algn="ctr">
            <a:solidFill>
              <a:schemeClr val="bg1"/>
            </a:solidFill>
            <a:prstDash val="sysDot"/>
            <a:round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6090990" y="3307572"/>
            <a:ext cx="21948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 smtClean="0">
                <a:latin typeface="HY울릉도B" pitchFamily="18" charset="-127"/>
                <a:ea typeface="HY울릉도B" pitchFamily="18" charset="-127"/>
              </a:rPr>
              <a:t>주요 문제들이 </a:t>
            </a:r>
            <a:endParaRPr lang="en-US" altLang="ko-KR" sz="2400" b="1" dirty="0" smtClean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2400" b="1" dirty="0" smtClean="0">
                <a:latin typeface="HY울릉도B" pitchFamily="18" charset="-127"/>
                <a:ea typeface="HY울릉도B" pitchFamily="18" charset="-127"/>
              </a:rPr>
              <a:t>서로 연관되어 </a:t>
            </a:r>
            <a:endParaRPr lang="en-US" altLang="ko-KR" sz="2400" b="1" dirty="0" smtClean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2400" b="1" dirty="0" smtClean="0">
                <a:latin typeface="HY울릉도B" pitchFamily="18" charset="-127"/>
                <a:ea typeface="HY울릉도B" pitchFamily="18" charset="-127"/>
              </a:rPr>
              <a:t>있음</a:t>
            </a:r>
            <a:endParaRPr lang="en-US" altLang="ko-KR" sz="2400" b="1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29652" y="621508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1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5.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 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Ⅲ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▶도전정신과 독립심을 배양하기 위해서는 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187" y="1253220"/>
            <a:ext cx="7921625" cy="515657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부모들의 ‘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무한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無限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사랑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’을 ‘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유한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有限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사랑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’ 또는 ‘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절제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節制</a:t>
            </a:r>
            <a:r>
              <a:rPr lang="en-US" altLang="ko-KR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된 사랑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’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으로 전환해야 함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소득수준의 향상에 따라 자녀들에 대한 ‘과보호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過保護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)’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가 확산되어 자녀들의 독립심과 도전정신을 추락시킴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초등학교부터 부모와 떨어져 생활하는 프로그램을 만들자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중학교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고등학교에 기숙사를 건립하여 모든 학생이 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년에 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달 또는 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달 정도는 부모와 떨어져 지내는 기회를 갖게 하자 ⟹ 스스로 결정하는 능력과 자신의 행동 결과에 대해 책임을 지는 습관 양성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솔선수범하는 습관 강화</a:t>
            </a:r>
            <a:endParaRPr lang="en-US" altLang="ko-KR" spc="-15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미국처럼 대학교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학년 동안은 기숙사 생활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을 할 수 있는 인프라를 갖추도록 하자 ⟹ 자유와 자율 속에 독립심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도전정신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리더십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창의력이 길러짐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i="1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대학을 건립할 돈이 있으면 우선 기숙사를 짓겠다</a:t>
            </a:r>
            <a:r>
              <a:rPr lang="en-US" altLang="ko-KR" i="1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i="1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그러고도 돈이 남으면 도서관을 짓겠다</a:t>
            </a:r>
            <a:r>
              <a:rPr lang="en-US" altLang="ko-KR" i="1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i="1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그러고도 또 돈이 남으면 체육관을 짓겠다</a:t>
            </a:r>
            <a:r>
              <a:rPr lang="en-US" altLang="ko-KR" i="1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i="1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그러고도 돈이 남아있으면 강의실을 짓고 교수를 채용하겠다</a:t>
            </a:r>
            <a:r>
              <a:rPr lang="en-US" altLang="ko-KR" i="1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.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미국 대학에서처럼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방학동안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중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‧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고생들을 위한 캠프를 활성화하여 창의력을 고취시키도록 해야 함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indent="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자녀에게 재산 증여는 최소화 하자</a:t>
            </a:r>
            <a:endParaRPr lang="ko-KR" altLang="en-US" dirty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28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6.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Ⅳ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▶대한민국을 컴퓨터 소프트웨어 강국으로 만들자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!!!!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187" y="1706178"/>
            <a:ext cx="7921625" cy="415498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61938" indent="-261938"/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13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세기 몽골이 인류역사상 가장 넓은 영토를 차지할 수 있었던 것은 그 당시 그들의 문화가 그 시대 전투에서 적들을 압도할 수 있는 엄청난 우월성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(advantage)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을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제공했기 때문 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정복지역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몽골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(1,260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dirty="0" smtClean="0">
                <a:solidFill>
                  <a:srgbClr val="7030A0"/>
                </a:solidFill>
              </a:rPr>
              <a:t>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Km</a:t>
            </a:r>
            <a:r>
              <a:rPr lang="en-US" altLang="ko-KR" baseline="30000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2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 ), </a:t>
            </a:r>
            <a:r>
              <a:rPr lang="ko-KR" altLang="en-US" dirty="0" err="1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알렉산더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(564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),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나폴레옹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(186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히틀러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(335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en-US" altLang="ko-KR" dirty="0" smtClean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몽골의 생활은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‘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말타기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’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를 중심으로 이루어졌음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⟹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몽골 국민들은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말타기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도사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⟹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전쟁에서 적들을 압도할 수 있는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‘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속도전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’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을 펼칠 수 있었음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4~5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살에 이미 </a:t>
            </a:r>
            <a:r>
              <a:rPr lang="ko-KR" altLang="en-US" dirty="0" err="1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말타기의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 도사가 된 몽골 어린이들이 커서 몽골 군인이 됨</a:t>
            </a:r>
          </a:p>
          <a:p>
            <a:pPr marL="261938" indent="-261938"/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29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6.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Ⅳ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▶대한민국을 컴퓨터 소프트웨어 강국으로 만들자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!!!!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187" y="1429178"/>
            <a:ext cx="7921625" cy="470898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13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세기 전투에서도 적보다 훨씬 빠른 속도로 이동하고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대열을 정비하고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대열의 힘을 한 곳으로 모을 수 있는 ‘</a:t>
            </a:r>
            <a:r>
              <a:rPr lang="ko-KR" altLang="en-US" dirty="0" err="1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속도전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’ 능력은 전리품을 쟁취할 수 있는 필요충분조건이었음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칭기즈칸이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차 대전 무렵에 태어났다면 몽골 군대에 대한 공포의 역사는 없었을 것임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칭기즈칸의 ‘</a:t>
            </a:r>
            <a:r>
              <a:rPr lang="ko-KR" altLang="en-US" dirty="0" err="1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속도전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’은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730</a:t>
            </a:r>
            <a:r>
              <a:rPr lang="ko-KR" altLang="en-US" dirty="0" err="1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여년이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 지나 히틀러의 ‘전격전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(blitzkrieg)’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으로 재 탄생했고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칭기즈칸의 적들처럼 히틀러의 적들은 속수무책으로 당할 수밖에 없었음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한 나라의 발전도 그 나라의 전통과 문화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그 국민의 역량에 따라 크게 영향을 받음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만약 한 나라의 전통과 문화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국민의 역량이 그 시대가 요구하는 경제발전 요건과 일치하게 된다면 순풍에 돛 단 듯 경제는 발전할 것임</a:t>
            </a:r>
          </a:p>
          <a:p>
            <a:pPr marL="261938" indent="-261938"/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30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6.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Ⅳ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▶그렇다면 무엇이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21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세기 경제</a:t>
            </a:r>
            <a:r>
              <a:rPr lang="en-US" altLang="ko-KR" sz="2400" b="1" spc="-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‘</a:t>
            </a:r>
            <a:r>
              <a:rPr lang="ko-KR" altLang="en-US" sz="2400" b="1" spc="-15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속도전</a:t>
            </a:r>
            <a:r>
              <a:rPr lang="en-US" altLang="ko-KR" sz="2400" b="1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’</a:t>
            </a:r>
            <a:r>
              <a:rPr lang="ko-KR" altLang="en-US" sz="2400" b="1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을 </a:t>
            </a:r>
            <a:endParaRPr lang="en-US" altLang="ko-KR" sz="2400" b="1" spc="-150" dirty="0" smtClean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                                    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가능하게 하는 것은 무엇일까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?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560" y="2060848"/>
            <a:ext cx="7921625" cy="37548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21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세기 요즘 어디나 널려있는 컴퓨터를 국민들이 얼마나 잘 운용할 수 있는가의 능력이다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</a:t>
            </a:r>
          </a:p>
          <a:p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13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세기 ‘말 타기’는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21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세기 ‘컴퓨터 타기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’</a:t>
            </a:r>
          </a:p>
          <a:p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애플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(Apple Inc.)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의 경쟁력은 소프트웨어에서 나온다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</a:t>
            </a:r>
          </a:p>
          <a:p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하드웨어는 쉽게 모방이 가능하나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소프트웨어는 모방하기도 어렵다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음악 등의 거래장터인 애플의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iTunes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는 모방해서 해보라고 해도 할 수가 없다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컴퓨터 소프트웨어에 엄청난 부가가치와 일자리가 몰리고 있다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 </a:t>
            </a:r>
          </a:p>
          <a:p>
            <a:pPr marL="261938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Bill Gates (Microsoft), Mark </a:t>
            </a:r>
            <a:r>
              <a:rPr lang="en-US" altLang="ko-KR" dirty="0" err="1" smtClean="0">
                <a:latin typeface="HY울릉도M" pitchFamily="18" charset="-127"/>
                <a:ea typeface="HY울릉도M" pitchFamily="18" charset="-127"/>
              </a:rPr>
              <a:t>Zuckerberg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(</a:t>
            </a:r>
            <a:r>
              <a:rPr lang="en-US" altLang="ko-KR" dirty="0" err="1" smtClean="0">
                <a:latin typeface="HY울릉도M" pitchFamily="18" charset="-127"/>
                <a:ea typeface="HY울릉도M" pitchFamily="18" charset="-127"/>
              </a:rPr>
              <a:t>Facebook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), Larry Page, Sergey </a:t>
            </a:r>
            <a:r>
              <a:rPr lang="en-US" altLang="ko-KR" dirty="0" err="1" smtClean="0">
                <a:latin typeface="HY울릉도M" pitchFamily="18" charset="-127"/>
                <a:ea typeface="HY울릉도M" pitchFamily="18" charset="-127"/>
              </a:rPr>
              <a:t>Brin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(Google)</a:t>
            </a:r>
            <a:endParaRPr lang="ko-KR" altLang="en-US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31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6.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Ⅳ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▶그렇다면 무엇이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21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세기 경제</a:t>
            </a:r>
            <a:r>
              <a:rPr lang="en-US" altLang="ko-KR" sz="2400" b="1" spc="-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‘</a:t>
            </a:r>
            <a:r>
              <a:rPr lang="ko-KR" altLang="en-US" sz="2400" b="1" spc="-15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속도전</a:t>
            </a:r>
            <a:r>
              <a:rPr lang="en-US" altLang="ko-KR" sz="2400" b="1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’</a:t>
            </a:r>
            <a:r>
              <a:rPr lang="ko-KR" altLang="en-US" sz="2400" b="1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을 </a:t>
            </a:r>
            <a:endParaRPr lang="en-US" altLang="ko-KR" sz="2400" b="1" spc="-150" dirty="0" smtClean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                                    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가능하게 하는 것은 무엇일까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?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619300" y="1700808"/>
            <a:ext cx="45372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&lt;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차트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1&gt;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주요 산업별 세계 시장 규모</a:t>
            </a:r>
            <a:endParaRPr lang="ko-KR" altLang="en-US" sz="1200" dirty="0"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1547664" y="1974325"/>
          <a:ext cx="4689343" cy="2160885"/>
        </p:xfrm>
        <a:graphic>
          <a:graphicData uri="http://schemas.openxmlformats.org/presentationml/2006/ole">
            <p:oleObj spid="_x0000_s41987" name="워크시트" r:id="rId4" imgW="4009932" imgH="1847971" progId="Excel.Sheet.12">
              <p:embed/>
            </p:oleObj>
          </a:graphicData>
        </a:graphic>
      </p:graphicFrame>
      <p:sp>
        <p:nvSpPr>
          <p:cNvPr id="9" name="직사각형 8"/>
          <p:cNvSpPr/>
          <p:nvPr/>
        </p:nvSpPr>
        <p:spPr>
          <a:xfrm>
            <a:off x="6156176" y="3532422"/>
            <a:ext cx="2088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억 달러</a:t>
            </a:r>
          </a:p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IDC</a:t>
            </a:r>
            <a:endParaRPr lang="en-US" altLang="ko-KR" sz="14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11187" y="4293096"/>
            <a:ext cx="79216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F-22 Stealth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전투기의 겉모양과 비슷한 전투기를 중국이 만들었다고 그 성능도 비슷할 것이라는 생각은 큰 오산이다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소프트웨어는 브레인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IQ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다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컴퓨터 소프트웨어 구축은 기계가 할 수 없고 인간만이 할 수 있다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즉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고용있는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성장이 된다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indent="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소프트웨어는 미국이 지배한다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358214" y="6072206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32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6.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Ⅳ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547292" y="869654"/>
            <a:ext cx="60490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&lt;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차트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2&gt;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세계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100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대 </a:t>
            </a:r>
            <a:r>
              <a:rPr lang="ko-KR" altLang="en-US" sz="1200" dirty="0" err="1" smtClean="0">
                <a:latin typeface="HY울릉도M" pitchFamily="18" charset="-127"/>
                <a:ea typeface="HY울릉도M" pitchFamily="18" charset="-127"/>
              </a:rPr>
              <a:t>패키지웨어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 국가별 분포</a:t>
            </a:r>
            <a:endParaRPr lang="ko-KR" altLang="en-US" sz="1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11187" y="5229200"/>
            <a:ext cx="79216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하루하루 산더미처럼 밀려오는 자료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(data)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속에는 진주가 숨어있다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산더미에서 진주를 찾을 수 있는 사람은 ‘쓰레기는 모두 버리고 진주만 골라내라’라고 엄청난 속도로 작업을 할 수 있는 컴퓨터에게 명령할 수 있는 ‘컴퓨터 타기 선수’밖에 없다</a:t>
            </a:r>
            <a:endParaRPr lang="ko-KR" altLang="en-US" dirty="0" smtClean="0"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1619672" y="1157686"/>
          <a:ext cx="5809679" cy="3495450"/>
        </p:xfrm>
        <a:graphic>
          <a:graphicData uri="http://schemas.openxmlformats.org/presentationml/2006/ole">
            <p:oleObj spid="_x0000_s43011" name="워크시트" r:id="rId4" imgW="4591050" imgH="2762250" progId="Excel.Sheet.12">
              <p:embed/>
            </p:oleObj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619672" y="4653136"/>
            <a:ext cx="58326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패키지소프트웨어 수</a:t>
            </a:r>
          </a:p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조선일보 “한국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IT, </a:t>
            </a:r>
            <a:r>
              <a:rPr lang="ko-KR" altLang="en-US" sz="1400" dirty="0" err="1" smtClean="0">
                <a:latin typeface="HY울릉도M" pitchFamily="18" charset="-127"/>
                <a:ea typeface="HY울릉도M" pitchFamily="18" charset="-127"/>
              </a:rPr>
              <a:t>구글의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 하청업체 전락 위험”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, 2011.08.18.</a:t>
            </a:r>
            <a:endParaRPr lang="en-US" altLang="ko-KR" sz="14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33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6.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Ⅳ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▶어떻게 우리나라 국민들을 컴퓨터 타기의 도사로 만드나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?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560" y="1916832"/>
            <a:ext cx="7921625" cy="423192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컴퓨터 프로그래밍을 초등학교부터 가르치자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언어를 배우는 나이는 어릴수록 좋다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indent="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스몰베이식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(Small Basic)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은 어린이나 어른이 쉽고 재미있게 프로그래밍 기초를 배울 수 있게 마이크로소프트가 제작했다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.</a:t>
            </a: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마이크로소프트에서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10~16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세 어린이들에게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Small Basic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을 시범적으로 가르쳐본 결과 대다수의 어린이가 큰 어려움 없이 언어를 습득하는 것으로 나타남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미국 정규 고교과정 동안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C</a:t>
            </a:r>
            <a:r>
              <a:rPr lang="en-US" altLang="ko-KR" baseline="30000" dirty="0" smtClean="0">
                <a:latin typeface="HY울릉도M" pitchFamily="18" charset="-127"/>
                <a:ea typeface="HY울릉도M" pitchFamily="18" charset="-127"/>
              </a:rPr>
              <a:t>++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등의 컴퓨터 프로그래밍 과목을 선택할 수 있지만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가르치는 선생들의 실력이 부족하여 효과적인 교육이 되지 못하고 있음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358214" y="6072206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34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612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6.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청년실업완화 방안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Ⅳ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▶어떻게 우리나라 국민들을 컴퓨터 타기의 도사로 만드나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?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188" y="1772105"/>
            <a:ext cx="7921625" cy="383181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인도에서는 한국의 고교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2, 3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학년 과정에서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C, C</a:t>
            </a:r>
            <a:r>
              <a:rPr lang="en-US" altLang="ko-KR" baseline="30000" dirty="0" smtClean="0">
                <a:latin typeface="HY울릉도M" pitchFamily="18" charset="-127"/>
                <a:ea typeface="HY울릉도M" pitchFamily="18" charset="-127"/>
              </a:rPr>
              <a:t>++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를 이수하도록 하고 있으며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응용수학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알고리즘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(algorithm)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등을 강조하는 커리큘럼을 운영하고 있음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점진적으로 대학입시에 컴퓨터 프로그래밍 실력이 반영되도록 해야 함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174625" indent="-174625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가장 큰 어려움은 교사확보에 있음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실력대비 제대로 된 보상을 받지 못하고 있는 프로그래머들을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초중고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선생으로 채용하는 방안이 있음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174625" indent="-174625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174625" indent="-174625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컴퓨터 프로그래밍 실력은 여러 분야와 쉽게 융합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(fusion)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이 가능한 자질이기 때문에 다양한 분야에서 혁신을 창조하고 일자리를 창출할 것이다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:</a:t>
            </a:r>
            <a:endParaRPr lang="ko-KR" altLang="en-US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/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수학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물리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화학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생물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우주천체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경영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경제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무역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관광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교육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언론정보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의학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err="1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치의학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간호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인문학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음악 등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8358214" y="6072206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35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2098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7.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소득의 양극화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11560" y="10527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소득의 양극화 원인</a:t>
            </a:r>
          </a:p>
          <a:p>
            <a:pPr indent="174625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1)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대기업과 중소기업의 급여 차이</a:t>
            </a:r>
          </a:p>
          <a:p>
            <a:pPr indent="174625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2)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학력에 따른 급여 차이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611560" y="2132856"/>
            <a:ext cx="80645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* 중소기업과 대기업 제조업 </a:t>
            </a:r>
            <a:r>
              <a:rPr lang="en-US" altLang="ko-KR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인당 연간급여 추이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611560" y="2564904"/>
          <a:ext cx="7921628" cy="1986528"/>
        </p:xfrm>
        <a:graphic>
          <a:graphicData uri="http://schemas.openxmlformats.org/drawingml/2006/table">
            <a:tbl>
              <a:tblPr/>
              <a:tblGrid>
                <a:gridCol w="1584548"/>
                <a:gridCol w="1056180"/>
                <a:gridCol w="1056180"/>
                <a:gridCol w="1056180"/>
                <a:gridCol w="1056180"/>
                <a:gridCol w="1056180"/>
                <a:gridCol w="1056180"/>
              </a:tblGrid>
              <a:tr h="432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 분</a:t>
                      </a:r>
                      <a:endParaRPr lang="ko-KR" altLang="en-US" sz="14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1980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1990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1995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2009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중소기업</a:t>
                      </a:r>
                      <a:r>
                        <a:rPr lang="ko-KR" altLang="en-US" sz="1400" baseline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1,553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5,422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(13.3%)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10,930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(15.1%)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14,419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(5.7%)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20,375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(7.2%)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23,495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(3.6%)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대기업</a:t>
                      </a:r>
                      <a:r>
                        <a:rPr lang="ko-KR" altLang="en-US" sz="1400" baseline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증가율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1,911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8,197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(15.7%)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17,009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(15.7%)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25,984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(8.8%)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39,047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(8.5%)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46,850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(4.7%)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중소기업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비율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대기업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=100)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80.2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66.1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64.3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55.5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52.2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50.1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11187" y="4667650"/>
            <a:ext cx="7921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1000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원</a:t>
            </a:r>
          </a:p>
          <a:p>
            <a:pPr marL="449263" indent="-449263"/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   주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괄호 속은 복리계산을 반영하여 구한 연간 평균 증가율 임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예를 들어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1980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년부터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1990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10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년 간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인당 연간급여가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1,553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천원에서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5,422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천원으로 상승하기 위해서는 급여가 연평균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13.3%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성장하여야 함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.</a:t>
            </a:r>
          </a:p>
          <a:p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중소기업청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(2011. 4), “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중소기업관련 통계”</a:t>
            </a:r>
            <a:r>
              <a:rPr lang="ko-KR" altLang="en-US" sz="1200" dirty="0" err="1" smtClean="0">
                <a:latin typeface="HY울릉도M" pitchFamily="18" charset="-127"/>
                <a:ea typeface="HY울릉도M" pitchFamily="18" charset="-127"/>
              </a:rPr>
              <a:t>를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 사용하여 구축함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.</a:t>
            </a:r>
            <a:endParaRPr lang="en-US" altLang="ko-KR" sz="1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11187" y="5531746"/>
            <a:ext cx="7921625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 1995~1997 </a:t>
            </a:r>
            <a:r>
              <a:rPr lang="ko-KR" altLang="en-US" spc="-150" dirty="0" err="1" smtClean="0">
                <a:latin typeface="HY울릉도M" pitchFamily="18" charset="-127"/>
                <a:ea typeface="HY울릉도M" pitchFamily="18" charset="-127"/>
              </a:rPr>
              <a:t>지니계수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en-US" altLang="ko-KR" spc="-150" dirty="0" err="1" smtClean="0">
                <a:latin typeface="HY울릉도M" pitchFamily="18" charset="-127"/>
                <a:ea typeface="HY울릉도M" pitchFamily="18" charset="-127"/>
              </a:rPr>
              <a:t>Gini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 coefficient) 0.28, 1998~2000 </a:t>
            </a:r>
            <a:r>
              <a:rPr lang="ko-KR" altLang="en-US" spc="-150" dirty="0" err="1" smtClean="0">
                <a:latin typeface="HY울릉도M" pitchFamily="18" charset="-127"/>
                <a:ea typeface="HY울릉도M" pitchFamily="18" charset="-127"/>
              </a:rPr>
              <a:t>지니계수</a:t>
            </a:r>
            <a:r>
              <a:rPr lang="ko-KR" altLang="en-US" spc="-15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pc="-150" dirty="0" smtClean="0">
                <a:latin typeface="HY울릉도M" pitchFamily="18" charset="-127"/>
                <a:ea typeface="HY울릉도M" pitchFamily="18" charset="-127"/>
              </a:rPr>
              <a:t>0.31</a:t>
            </a:r>
          </a:p>
          <a:p>
            <a:pPr>
              <a:buFont typeface="Wingdings" pitchFamily="2" charset="2"/>
              <a:buChar char="v"/>
            </a:pPr>
            <a:endParaRPr lang="ko-KR" altLang="en-US" sz="500" spc="-15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고용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중소기업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87%,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대기업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13%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358214" y="6072206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36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2098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7.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소득의 양극화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611560" y="1124744"/>
            <a:ext cx="80645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* 중소기업 학력별 초봉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11560" y="2636912"/>
            <a:ext cx="7921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만 원</a:t>
            </a:r>
          </a:p>
          <a:p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괄호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4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년제 대 졸 임금을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100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으로 했을 때의 비율</a:t>
            </a:r>
          </a:p>
          <a:p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연합뉴스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(2011.07.22)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를 사용하여  구축</a:t>
            </a: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611560" y="1556792"/>
          <a:ext cx="7921625" cy="979930"/>
        </p:xfrm>
        <a:graphic>
          <a:graphicData uri="http://schemas.openxmlformats.org/drawingml/2006/table">
            <a:tbl>
              <a:tblPr/>
              <a:tblGrid>
                <a:gridCol w="1584325"/>
                <a:gridCol w="1584325"/>
                <a:gridCol w="1584325"/>
                <a:gridCol w="1584325"/>
                <a:gridCol w="1584325"/>
              </a:tblGrid>
              <a:tr h="4037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고졸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전문대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4</a:t>
                      </a:r>
                      <a:r>
                        <a:rPr lang="ko-KR" altLang="en-US" sz="1400" dirty="0" err="1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년제대</a:t>
                      </a:r>
                      <a:endParaRPr lang="ko-KR" altLang="en-US" sz="140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대학원졸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평균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576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1,742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(76.5)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1,994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(87.6)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2,276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(100)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2.540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(111.6)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2,139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(94.0)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611955" y="3747801"/>
            <a:ext cx="80645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* 학력별 시간당 임금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611186" y="4165335"/>
          <a:ext cx="7921626" cy="1022761"/>
        </p:xfrm>
        <a:graphic>
          <a:graphicData uri="http://schemas.openxmlformats.org/drawingml/2006/table">
            <a:tbl>
              <a:tblPr/>
              <a:tblGrid>
                <a:gridCol w="1320271"/>
                <a:gridCol w="1320271"/>
                <a:gridCol w="1320271"/>
                <a:gridCol w="1320271"/>
                <a:gridCol w="1320271"/>
                <a:gridCol w="1320271"/>
              </a:tblGrid>
              <a:tr h="446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중졸 이하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고졸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전문대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4</a:t>
                      </a: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년제 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대학원졸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평균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576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8,005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(46.6)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9,944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(57.9)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11,587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(67.5)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17,170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(100.0)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26.464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(154.1)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12,878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(75.0)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11187" y="5158933"/>
            <a:ext cx="7921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원</a:t>
            </a:r>
          </a:p>
          <a:p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   주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괄호 안은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년제 대 졸 임금을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100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으로 했을 때의 비율</a:t>
            </a:r>
          </a:p>
          <a:p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고용노동부</a:t>
            </a:r>
            <a:r>
              <a:rPr lang="en-US" altLang="ko-KR" sz="1200" dirty="0" smtClean="0">
                <a:latin typeface="HY울릉도M" pitchFamily="18" charset="-127"/>
                <a:ea typeface="HY울릉도M" pitchFamily="18" charset="-127"/>
              </a:rPr>
              <a:t>(2011.08.05)</a:t>
            </a:r>
            <a:r>
              <a:rPr lang="ko-KR" altLang="en-US" sz="1200" dirty="0" smtClean="0">
                <a:latin typeface="HY울릉도M" pitchFamily="18" charset="-127"/>
                <a:ea typeface="HY울릉도M" pitchFamily="18" charset="-127"/>
              </a:rPr>
              <a:t>를 사용하여 구축</a:t>
            </a:r>
            <a:endParaRPr lang="ko-KR" altLang="en-US" sz="12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8358214" y="6072206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37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AutoShape 35"/>
          <p:cNvSpPr>
            <a:spLocks noChangeArrowheads="1"/>
          </p:cNvSpPr>
          <p:nvPr/>
        </p:nvSpPr>
        <p:spPr bwMode="auto">
          <a:xfrm rot="5400000">
            <a:off x="4096065" y="4249209"/>
            <a:ext cx="1023878" cy="1512168"/>
          </a:xfrm>
          <a:prstGeom prst="rightArrow">
            <a:avLst>
              <a:gd name="adj1" fmla="val 53022"/>
              <a:gd name="adj2" fmla="val 42757"/>
            </a:avLst>
          </a:prstGeom>
          <a:gradFill rotWithShape="1">
            <a:gsLst>
              <a:gs pos="33000">
                <a:srgbClr val="2877D6">
                  <a:gamma/>
                  <a:shade val="0"/>
                  <a:invGamma/>
                  <a:alpha val="0"/>
                </a:srgbClr>
              </a:gs>
              <a:gs pos="100000">
                <a:srgbClr val="2877D6"/>
              </a:gs>
            </a:gsLst>
            <a:lin ang="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7" name="직사각형 86"/>
          <p:cNvSpPr/>
          <p:nvPr/>
        </p:nvSpPr>
        <p:spPr>
          <a:xfrm>
            <a:off x="468313" y="1295401"/>
            <a:ext cx="8180387" cy="3429743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827584" y="2280374"/>
            <a:ext cx="1735200" cy="504056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/>
            <a:r>
              <a:rPr lang="ko-KR" altLang="en-US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청년실업  </a:t>
            </a:r>
            <a:endParaRPr lang="ko-KR" altLang="en-US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63562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1.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대한민국이 당면한 주요 문제들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주요 문제들</a:t>
            </a:r>
            <a:r>
              <a:rPr lang="ko-KR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의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연관관계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188" y="5415085"/>
            <a:ext cx="79216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spc="-150" dirty="0" smtClean="0">
                <a:latin typeface="HY울릉도M" pitchFamily="18" charset="-127"/>
                <a:ea typeface="HY울릉도M" pitchFamily="18" charset="-127"/>
              </a:rPr>
              <a:t>이 </a:t>
            </a:r>
            <a:r>
              <a:rPr lang="en-US" altLang="ko-KR" sz="2400" spc="-150" dirty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ko-KR" altLang="en-US" sz="2400" spc="-150" dirty="0">
                <a:latin typeface="HY울릉도M" pitchFamily="18" charset="-127"/>
                <a:ea typeface="HY울릉도M" pitchFamily="18" charset="-127"/>
              </a:rPr>
              <a:t>가지 문제들 중 </a:t>
            </a:r>
            <a:r>
              <a:rPr lang="ko-KR" altLang="en-US" sz="2400" b="1" spc="-150" dirty="0">
                <a:latin typeface="HY울릉도M" pitchFamily="18" charset="-127"/>
                <a:ea typeface="HY울릉도M" pitchFamily="18" charset="-127"/>
              </a:rPr>
              <a:t>현재 진행형</a:t>
            </a:r>
            <a:r>
              <a:rPr lang="ko-KR" altLang="en-US" sz="2400" spc="-150" dirty="0">
                <a:latin typeface="HY울릉도M" pitchFamily="18" charset="-127"/>
                <a:ea typeface="HY울릉도M" pitchFamily="18" charset="-127"/>
              </a:rPr>
              <a:t>으로 대한민국 국민에게 </a:t>
            </a:r>
            <a:endParaRPr lang="en-US" altLang="ko-KR" sz="2400" spc="-150" dirty="0" smtClean="0">
              <a:latin typeface="HY울릉도M" pitchFamily="18" charset="-127"/>
              <a:ea typeface="HY울릉도M" pitchFamily="18" charset="-127"/>
            </a:endParaRPr>
          </a:p>
          <a:p>
            <a:pPr algn="ctr"/>
            <a:r>
              <a:rPr lang="ko-KR" altLang="en-US" sz="2400" dirty="0" smtClean="0">
                <a:latin typeface="HY울릉도M" pitchFamily="18" charset="-127"/>
                <a:ea typeface="HY울릉도M" pitchFamily="18" charset="-127"/>
              </a:rPr>
              <a:t>직접적인 고통을 </a:t>
            </a:r>
            <a:r>
              <a:rPr lang="ko-KR" altLang="en-US" sz="2400" dirty="0">
                <a:latin typeface="HY울릉도M" pitchFamily="18" charset="-127"/>
                <a:ea typeface="HY울릉도M" pitchFamily="18" charset="-127"/>
              </a:rPr>
              <a:t>주고 있는 것은 </a:t>
            </a:r>
            <a:r>
              <a:rPr lang="ko-KR" altLang="en-US" sz="2400" dirty="0" smtClean="0">
                <a:latin typeface="HY울릉도M" pitchFamily="18" charset="-127"/>
                <a:ea typeface="HY울릉도M" pitchFamily="18" charset="-127"/>
              </a:rPr>
              <a:t>청년실업임</a:t>
            </a:r>
            <a:endParaRPr lang="en-US" altLang="ko-KR" sz="2400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0" name="오른쪽 화살표 설명선 19"/>
          <p:cNvSpPr/>
          <p:nvPr/>
        </p:nvSpPr>
        <p:spPr>
          <a:xfrm>
            <a:off x="611188" y="1451471"/>
            <a:ext cx="1728564" cy="504056"/>
          </a:xfrm>
          <a:prstGeom prst="rightArrowCallout">
            <a:avLst>
              <a:gd name="adj1" fmla="val 26259"/>
              <a:gd name="adj2" fmla="val 24370"/>
              <a:gd name="adj3" fmla="val 46416"/>
              <a:gd name="adj4" fmla="val 80338"/>
            </a:avLst>
          </a:prstGeom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청년실업</a:t>
            </a:r>
            <a:endParaRPr lang="ko-KR" altLang="en-US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1" name="오른쪽 화살표 설명선 20"/>
          <p:cNvSpPr/>
          <p:nvPr/>
        </p:nvSpPr>
        <p:spPr>
          <a:xfrm>
            <a:off x="2373660" y="1451471"/>
            <a:ext cx="4176464" cy="504056"/>
          </a:xfrm>
          <a:prstGeom prst="rightArrowCallout">
            <a:avLst>
              <a:gd name="adj1" fmla="val 23739"/>
              <a:gd name="adj2" fmla="val 24370"/>
              <a:gd name="adj3" fmla="val 46416"/>
              <a:gd name="adj4" fmla="val 90763"/>
            </a:avLst>
          </a:prstGeom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취업자와 실업자 간 소득의 양극화 </a:t>
            </a:r>
            <a:endParaRPr lang="ko-KR" altLang="en-US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2" name="위쪽 화살표 21"/>
          <p:cNvSpPr/>
          <p:nvPr/>
        </p:nvSpPr>
        <p:spPr>
          <a:xfrm flipH="1">
            <a:off x="1675914" y="1594269"/>
            <a:ext cx="216024" cy="215428"/>
          </a:xfrm>
          <a:prstGeom prst="up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위쪽 화살표 29"/>
          <p:cNvSpPr/>
          <p:nvPr/>
        </p:nvSpPr>
        <p:spPr>
          <a:xfrm flipH="1">
            <a:off x="7663384" y="1608783"/>
            <a:ext cx="216024" cy="215428"/>
          </a:xfrm>
          <a:prstGeom prst="upArrow">
            <a:avLst/>
          </a:prstGeom>
          <a:solidFill>
            <a:srgbClr val="C0000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아래쪽 화살표 설명선 30"/>
          <p:cNvSpPr/>
          <p:nvPr/>
        </p:nvSpPr>
        <p:spPr>
          <a:xfrm>
            <a:off x="6592760" y="1450876"/>
            <a:ext cx="1940053" cy="763587"/>
          </a:xfrm>
          <a:prstGeom prst="downArrowCallou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 청년들의 소득</a:t>
            </a:r>
            <a:endParaRPr lang="ko-KR" altLang="en-US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5" name="왼쪽 화살표 설명선 34"/>
          <p:cNvSpPr/>
          <p:nvPr/>
        </p:nvSpPr>
        <p:spPr>
          <a:xfrm>
            <a:off x="6444208" y="2276872"/>
            <a:ext cx="1828799" cy="504056"/>
          </a:xfrm>
          <a:prstGeom prst="leftArrowCallout">
            <a:avLst>
              <a:gd name="adj1" fmla="val 24622"/>
              <a:gd name="adj2" fmla="val 25000"/>
              <a:gd name="adj3" fmla="val 38606"/>
              <a:gd name="adj4" fmla="val 81498"/>
            </a:avLst>
          </a:prstGeom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출산율   </a:t>
            </a:r>
            <a:endParaRPr lang="ko-KR" altLang="en-US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6" name="위쪽 화살표 35"/>
          <p:cNvSpPr/>
          <p:nvPr/>
        </p:nvSpPr>
        <p:spPr>
          <a:xfrm flipH="1" flipV="1">
            <a:off x="8229894" y="1609406"/>
            <a:ext cx="246304" cy="216620"/>
          </a:xfrm>
          <a:prstGeom prst="up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왼쪽 화살표 설명선 36"/>
          <p:cNvSpPr/>
          <p:nvPr/>
        </p:nvSpPr>
        <p:spPr>
          <a:xfrm>
            <a:off x="4427984" y="2274496"/>
            <a:ext cx="2001845" cy="504056"/>
          </a:xfrm>
          <a:prstGeom prst="leftArrowCallout">
            <a:avLst>
              <a:gd name="adj1" fmla="val 24622"/>
              <a:gd name="adj2" fmla="val 25000"/>
              <a:gd name="adj3" fmla="val 38606"/>
              <a:gd name="adj4" fmla="val 81835"/>
            </a:avLst>
          </a:prstGeom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3038"/>
            <a:r>
              <a:rPr lang="ko-KR" altLang="en-US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노동인구</a:t>
            </a:r>
            <a:endParaRPr lang="ko-KR" altLang="en-US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8" name="위쪽 화살표 37"/>
          <p:cNvSpPr/>
          <p:nvPr/>
        </p:nvSpPr>
        <p:spPr>
          <a:xfrm flipH="1" flipV="1">
            <a:off x="6019290" y="2441374"/>
            <a:ext cx="246304" cy="216620"/>
          </a:xfrm>
          <a:prstGeom prst="up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왼쪽 화살표 설명선 38"/>
          <p:cNvSpPr/>
          <p:nvPr/>
        </p:nvSpPr>
        <p:spPr>
          <a:xfrm>
            <a:off x="2627784" y="2274496"/>
            <a:ext cx="1734816" cy="504056"/>
          </a:xfrm>
          <a:prstGeom prst="leftArrowCallout">
            <a:avLst>
              <a:gd name="adj1" fmla="val 24622"/>
              <a:gd name="adj2" fmla="val 25000"/>
              <a:gd name="adj3" fmla="val 38606"/>
              <a:gd name="adj4" fmla="val 80757"/>
            </a:avLst>
          </a:prstGeom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3038"/>
            <a:r>
              <a:rPr lang="ko-KR" altLang="en-US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성장률 </a:t>
            </a:r>
            <a:endParaRPr lang="ko-KR" altLang="en-US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0" name="위쪽 화살표 39"/>
          <p:cNvSpPr/>
          <p:nvPr/>
        </p:nvSpPr>
        <p:spPr>
          <a:xfrm flipH="1" flipV="1">
            <a:off x="3974600" y="2441374"/>
            <a:ext cx="246304" cy="216620"/>
          </a:xfrm>
          <a:prstGeom prst="up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55" name="직선 연결선 54"/>
          <p:cNvCxnSpPr/>
          <p:nvPr/>
        </p:nvCxnSpPr>
        <p:spPr>
          <a:xfrm>
            <a:off x="505644" y="2924944"/>
            <a:ext cx="8064896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직사각형 70"/>
          <p:cNvSpPr/>
          <p:nvPr/>
        </p:nvSpPr>
        <p:spPr>
          <a:xfrm>
            <a:off x="2051720" y="3970466"/>
            <a:ext cx="2160624" cy="504056"/>
          </a:xfrm>
          <a:prstGeom prst="rect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3538"/>
            <a:r>
              <a:rPr lang="ko-KR" altLang="en-US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청년실업</a:t>
            </a:r>
            <a:endParaRPr lang="ko-KR" altLang="en-US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72" name="오른쪽 화살표 설명선 71"/>
          <p:cNvSpPr/>
          <p:nvPr/>
        </p:nvSpPr>
        <p:spPr>
          <a:xfrm>
            <a:off x="611188" y="3141563"/>
            <a:ext cx="1728564" cy="504056"/>
          </a:xfrm>
          <a:prstGeom prst="rightArrowCallout">
            <a:avLst>
              <a:gd name="adj1" fmla="val 26259"/>
              <a:gd name="adj2" fmla="val 24370"/>
              <a:gd name="adj3" fmla="val 46416"/>
              <a:gd name="adj4" fmla="val 78787"/>
            </a:avLst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청년실업</a:t>
            </a:r>
            <a:endParaRPr lang="ko-KR" altLang="en-US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3" name="오른쪽 화살표 설명선 72"/>
          <p:cNvSpPr/>
          <p:nvPr/>
        </p:nvSpPr>
        <p:spPr>
          <a:xfrm>
            <a:off x="2373660" y="3141563"/>
            <a:ext cx="3278460" cy="504056"/>
          </a:xfrm>
          <a:prstGeom prst="rightArrowCallout">
            <a:avLst>
              <a:gd name="adj1" fmla="val 23739"/>
              <a:gd name="adj2" fmla="val 24370"/>
              <a:gd name="adj3" fmla="val 46416"/>
              <a:gd name="adj4" fmla="val 89720"/>
            </a:avLst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구직 포기 청년 </a:t>
            </a:r>
            <a:endParaRPr lang="ko-KR" altLang="en-US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4" name="위쪽 화살표 73"/>
          <p:cNvSpPr/>
          <p:nvPr/>
        </p:nvSpPr>
        <p:spPr>
          <a:xfrm flipH="1">
            <a:off x="1665156" y="3300127"/>
            <a:ext cx="216024" cy="215428"/>
          </a:xfrm>
          <a:prstGeom prst="up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위쪽 화살표 74"/>
          <p:cNvSpPr/>
          <p:nvPr/>
        </p:nvSpPr>
        <p:spPr>
          <a:xfrm flipH="1">
            <a:off x="7663384" y="3298875"/>
            <a:ext cx="216024" cy="215428"/>
          </a:xfrm>
          <a:prstGeom prst="upArrow">
            <a:avLst/>
          </a:prstGeom>
          <a:solidFill>
            <a:srgbClr val="C0000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6" name="아래쪽 화살표 설명선 75"/>
          <p:cNvSpPr/>
          <p:nvPr/>
        </p:nvSpPr>
        <p:spPr>
          <a:xfrm>
            <a:off x="5689600" y="3140968"/>
            <a:ext cx="2843213" cy="763587"/>
          </a:xfrm>
          <a:prstGeom prst="downArrowCallout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1938"/>
            <a:r>
              <a:rPr lang="ko-KR" altLang="en-US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결혼 연기 또는 포기</a:t>
            </a:r>
            <a:endParaRPr lang="ko-KR" altLang="en-US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77" name="왼쪽 화살표 설명선 76"/>
          <p:cNvSpPr/>
          <p:nvPr/>
        </p:nvSpPr>
        <p:spPr>
          <a:xfrm>
            <a:off x="6084366" y="3964588"/>
            <a:ext cx="1727994" cy="504056"/>
          </a:xfrm>
          <a:prstGeom prst="leftArrowCallout">
            <a:avLst>
              <a:gd name="adj1" fmla="val 24622"/>
              <a:gd name="adj2" fmla="val 25000"/>
              <a:gd name="adj3" fmla="val 38606"/>
              <a:gd name="adj4" fmla="val 78247"/>
            </a:avLst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출산율 </a:t>
            </a:r>
            <a:endParaRPr lang="ko-KR" altLang="en-US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78" name="위쪽 화살표 77"/>
          <p:cNvSpPr/>
          <p:nvPr/>
        </p:nvSpPr>
        <p:spPr>
          <a:xfrm flipH="1" flipV="1">
            <a:off x="8114906" y="3299498"/>
            <a:ext cx="246304" cy="216620"/>
          </a:xfrm>
          <a:prstGeom prst="up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1" name="왼쪽 화살표 설명선 80"/>
          <p:cNvSpPr/>
          <p:nvPr/>
        </p:nvSpPr>
        <p:spPr>
          <a:xfrm>
            <a:off x="4277344" y="3964588"/>
            <a:ext cx="1734816" cy="504056"/>
          </a:xfrm>
          <a:prstGeom prst="leftArrowCallout">
            <a:avLst>
              <a:gd name="adj1" fmla="val 24622"/>
              <a:gd name="adj2" fmla="val 25000"/>
              <a:gd name="adj3" fmla="val 38606"/>
              <a:gd name="adj4" fmla="val 78247"/>
            </a:avLst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3038"/>
            <a:r>
              <a:rPr lang="ko-KR" altLang="en-US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성장</a:t>
            </a:r>
            <a:r>
              <a:rPr lang="ko-KR" altLang="en-US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률</a:t>
            </a:r>
            <a:endParaRPr lang="ko-KR" altLang="en-US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82" name="위쪽 화살표 81"/>
          <p:cNvSpPr/>
          <p:nvPr/>
        </p:nvSpPr>
        <p:spPr>
          <a:xfrm flipH="1" flipV="1">
            <a:off x="5639926" y="4115700"/>
            <a:ext cx="246304" cy="216620"/>
          </a:xfrm>
          <a:prstGeom prst="up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84" name="직선 연결선 83"/>
          <p:cNvCxnSpPr/>
          <p:nvPr/>
        </p:nvCxnSpPr>
        <p:spPr>
          <a:xfrm>
            <a:off x="505644" y="2988568"/>
            <a:ext cx="8064896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위쪽 화살표 84"/>
          <p:cNvSpPr/>
          <p:nvPr/>
        </p:nvSpPr>
        <p:spPr>
          <a:xfrm flipH="1">
            <a:off x="4614980" y="3284361"/>
            <a:ext cx="216024" cy="215428"/>
          </a:xfrm>
          <a:prstGeom prst="up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8429652" y="6143644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2</a:t>
            </a:r>
            <a:endParaRPr lang="ko-KR" altLang="en-US" b="1" dirty="0"/>
          </a:p>
        </p:txBody>
      </p:sp>
      <p:sp>
        <p:nvSpPr>
          <p:cNvPr id="42" name="위쪽 화살표 41"/>
          <p:cNvSpPr/>
          <p:nvPr/>
        </p:nvSpPr>
        <p:spPr>
          <a:xfrm flipH="1">
            <a:off x="2051720" y="2420888"/>
            <a:ext cx="216024" cy="215428"/>
          </a:xfrm>
          <a:prstGeom prst="up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위쪽 화살표 42"/>
          <p:cNvSpPr/>
          <p:nvPr/>
        </p:nvSpPr>
        <p:spPr>
          <a:xfrm flipH="1" flipV="1">
            <a:off x="7956376" y="2420888"/>
            <a:ext cx="246304" cy="216620"/>
          </a:xfrm>
          <a:prstGeom prst="up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위쪽 화살표 43"/>
          <p:cNvSpPr/>
          <p:nvPr/>
        </p:nvSpPr>
        <p:spPr>
          <a:xfrm flipH="1">
            <a:off x="3491880" y="4077072"/>
            <a:ext cx="216024" cy="215428"/>
          </a:xfrm>
          <a:prstGeom prst="up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위쪽 화살표 44"/>
          <p:cNvSpPr/>
          <p:nvPr/>
        </p:nvSpPr>
        <p:spPr>
          <a:xfrm flipH="1" flipV="1">
            <a:off x="7524328" y="4149080"/>
            <a:ext cx="246304" cy="216620"/>
          </a:xfrm>
          <a:prstGeom prst="up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2098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7.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소득의 양극화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611560" y="980728"/>
            <a:ext cx="80645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* 경제협력개발기구</a:t>
            </a:r>
            <a:r>
              <a:rPr lang="en-US" altLang="ko-KR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(OECD) </a:t>
            </a:r>
            <a:r>
              <a:rPr lang="ko-KR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회원국 대졸</a:t>
            </a:r>
            <a:r>
              <a:rPr lang="en-US" altLang="ko-KR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•</a:t>
            </a:r>
            <a:r>
              <a:rPr lang="ko-KR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고졸 임금 격차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899592" y="1412776"/>
          <a:ext cx="5472981" cy="3168501"/>
        </p:xfrm>
        <a:graphic>
          <a:graphicData uri="http://schemas.openxmlformats.org/presentationml/2006/ole">
            <p:oleObj spid="_x0000_s63490" name="워크시트" r:id="rId4" imgW="4591050" imgH="2762250" progId="Excel.Sheet.12">
              <p:embed/>
            </p:oleObj>
          </a:graphicData>
        </a:graphic>
      </p:graphicFrame>
      <p:sp>
        <p:nvSpPr>
          <p:cNvPr id="18" name="직사각형 17"/>
          <p:cNvSpPr/>
          <p:nvPr/>
        </p:nvSpPr>
        <p:spPr>
          <a:xfrm>
            <a:off x="6372200" y="4077072"/>
            <a:ext cx="21896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단위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대졸임금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=100</a:t>
            </a:r>
          </a:p>
          <a:p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400" dirty="0" smtClean="0">
                <a:latin typeface="HY울릉도M" pitchFamily="18" charset="-127"/>
                <a:ea typeface="HY울릉도M" pitchFamily="18" charset="-127"/>
              </a:rPr>
              <a:t>통계청 </a:t>
            </a:r>
            <a:r>
              <a:rPr lang="en-US" altLang="ko-KR" sz="1400" dirty="0" smtClean="0">
                <a:latin typeface="HY울릉도M" pitchFamily="18" charset="-127"/>
                <a:ea typeface="HY울릉도M" pitchFamily="18" charset="-127"/>
              </a:rPr>
              <a:t>2009</a:t>
            </a:r>
            <a:endParaRPr lang="en-US" altLang="ko-KR" sz="14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11560" y="4941168"/>
            <a:ext cx="792162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재산의 양극화 원인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endParaRPr lang="ko-KR" altLang="en-US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indent="174625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1)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재산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부동산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금융자산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의 대물림</a:t>
            </a:r>
          </a:p>
          <a:p>
            <a:pPr indent="174625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2)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부동산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대박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indent="174625"/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38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20980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7.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소득의 양극화 현황</a:t>
            </a:r>
          </a:p>
          <a:p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560" y="1191235"/>
            <a:ext cx="7921625" cy="463203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소득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상위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20%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가 총소득의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38.8%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점유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월급소득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상위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20%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가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41.3%,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하위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20%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가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8%</a:t>
            </a: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종소세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신고자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총소득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90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조원 중 상위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20%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71.4%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점유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부동산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상위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5%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가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64.8%,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상위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10%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가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74.8%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소유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하위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70%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는 주거용 이외의 부동산 없음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금융자산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상위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5%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50.1%,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상위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10%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66.5%</a:t>
            </a: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err="1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비정규직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 노동자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: 570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만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약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25%)</a:t>
            </a: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소득의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지니계수는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0.311,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자산의 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지니계수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0.780 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거주주택제외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dirty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39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420980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7.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소득의 양극화 현황</a:t>
            </a:r>
          </a:p>
          <a:p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560" y="1052736"/>
            <a:ext cx="7921625" cy="523220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소득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분위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소득의 경제성장과 상관관계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0.731</a:t>
            </a: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소득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5</a:t>
            </a:r>
            <a:r>
              <a:rPr lang="ko-KR" altLang="en-US" dirty="0" err="1" smtClean="0">
                <a:latin typeface="HY울릉도M" pitchFamily="18" charset="-127"/>
                <a:ea typeface="HY울릉도M" pitchFamily="18" charset="-127"/>
              </a:rPr>
              <a:t>분위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소득의 경제성장과 상관관계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0.573</a:t>
            </a: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         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경제성장이 양극화 완화에 중요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 “Dr. </a:t>
            </a:r>
            <a:r>
              <a:rPr lang="en-US" altLang="ko-KR" dirty="0" err="1" smtClean="0">
                <a:latin typeface="HY울릉도M" pitchFamily="18" charset="-127"/>
                <a:ea typeface="HY울릉도M" pitchFamily="18" charset="-127"/>
              </a:rPr>
              <a:t>Doom”Nouriel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dirty="0" err="1" smtClean="0">
                <a:latin typeface="HY울릉도M" pitchFamily="18" charset="-127"/>
                <a:ea typeface="HY울릉도M" pitchFamily="18" charset="-127"/>
              </a:rPr>
              <a:t>Roubini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글로벌 재정위기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경제위기는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‘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경제적 불평등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’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에서 시작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그 결과로 불평등은 심화될 것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양극화 해소를 위한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‘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신용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(credit)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민주화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’     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과도한 민간부채와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부동산 거품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       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경기침체가 장기화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       양극화 심화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ko-KR" altLang="en-US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산업기술의 첨단화가 지속될수록 교육수준과 기술수준에 따라 소득양극화 심화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     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39</a:t>
            </a:r>
            <a:endParaRPr lang="ko-KR" altLang="en-US" b="1" dirty="0"/>
          </a:p>
        </p:txBody>
      </p:sp>
      <p:sp>
        <p:nvSpPr>
          <p:cNvPr id="7" name="오른쪽 화살표 6"/>
          <p:cNvSpPr/>
          <p:nvPr/>
        </p:nvSpPr>
        <p:spPr>
          <a:xfrm>
            <a:off x="1043608" y="2636912"/>
            <a:ext cx="360040" cy="216024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>
            <a:off x="2339752" y="4797152"/>
            <a:ext cx="360040" cy="216024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>
            <a:off x="5436096" y="4221088"/>
            <a:ext cx="360040" cy="216024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오른쪽 화살표 10"/>
          <p:cNvSpPr/>
          <p:nvPr/>
        </p:nvSpPr>
        <p:spPr>
          <a:xfrm>
            <a:off x="4860032" y="4797152"/>
            <a:ext cx="360040" cy="216024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66255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7.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소득의 양극화 현황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: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희망의 소멸</a:t>
            </a:r>
          </a:p>
          <a:p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560" y="2461499"/>
            <a:ext cx="7921625" cy="123110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     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39</a:t>
            </a:r>
            <a:endParaRPr lang="ko-KR" altLang="en-US" b="1" dirty="0"/>
          </a:p>
        </p:txBody>
      </p:sp>
      <p:pic>
        <p:nvPicPr>
          <p:cNvPr id="10" name="그림 9" descr="http://pds.joinsmsn.com/news/component/htmlphoto_mmdata/201112/16/htm_20111216131230103011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052736"/>
            <a:ext cx="331236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직사각형 10"/>
          <p:cNvSpPr/>
          <p:nvPr/>
        </p:nvSpPr>
        <p:spPr>
          <a:xfrm>
            <a:off x="1475656" y="3861048"/>
            <a:ext cx="61206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ko-KR" b="1" dirty="0" smtClean="0"/>
              <a:t>통계청</a:t>
            </a:r>
            <a:r>
              <a:rPr lang="en-US" altLang="ko-KR" b="1" dirty="0" smtClean="0"/>
              <a:t> 2011 </a:t>
            </a:r>
            <a:r>
              <a:rPr lang="ko-KR" altLang="ko-KR" b="1" dirty="0" smtClean="0"/>
              <a:t>사회조사</a:t>
            </a:r>
            <a:endParaRPr lang="en-US" altLang="ko-KR" b="1" dirty="0" smtClean="0"/>
          </a:p>
          <a:p>
            <a:pPr marL="261938" indent="-261938"/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‘</a:t>
            </a:r>
            <a:r>
              <a:rPr lang="ko-KR" altLang="ko-KR" b="1" dirty="0" smtClean="0">
                <a:solidFill>
                  <a:srgbClr val="00B050"/>
                </a:solidFill>
              </a:rPr>
              <a:t>내 아이 잘살 가능성</a:t>
            </a:r>
            <a:r>
              <a:rPr lang="en-US" altLang="ko-KR" b="1" dirty="0" smtClean="0"/>
              <a:t>’ </a:t>
            </a:r>
            <a:r>
              <a:rPr lang="ko-KR" altLang="ko-KR" b="1" dirty="0" smtClean="0">
                <a:solidFill>
                  <a:srgbClr val="FF0000"/>
                </a:solidFill>
              </a:rPr>
              <a:t>크다</a:t>
            </a:r>
            <a:r>
              <a:rPr lang="en-US" altLang="ko-KR" b="1" dirty="0" smtClean="0">
                <a:solidFill>
                  <a:srgbClr val="FF0000"/>
                </a:solidFill>
              </a:rPr>
              <a:t> &lt; </a:t>
            </a:r>
            <a:r>
              <a:rPr lang="ko-KR" altLang="ko-KR" b="1" dirty="0" smtClean="0">
                <a:solidFill>
                  <a:srgbClr val="FF0000"/>
                </a:solidFill>
              </a:rPr>
              <a:t>작다 </a:t>
            </a:r>
            <a:r>
              <a:rPr lang="ko-KR" altLang="ko-KR" b="1" dirty="0" smtClean="0"/>
              <a:t>처음으로 역전</a:t>
            </a:r>
            <a:endParaRPr lang="en-US" altLang="ko-KR" b="1" dirty="0" smtClean="0"/>
          </a:p>
          <a:p>
            <a:pPr marL="261938" indent="-261938">
              <a:buFont typeface="Wingdings" pitchFamily="2" charset="2"/>
              <a:buChar char="v"/>
            </a:pPr>
            <a:endParaRPr lang="en-US" altLang="ko-KR" b="1" dirty="0" smtClean="0"/>
          </a:p>
          <a:p>
            <a:pPr marL="261938" indent="-261938">
              <a:buFont typeface="Wingdings" pitchFamily="2" charset="2"/>
              <a:buChar char="v"/>
            </a:pPr>
            <a:r>
              <a:rPr lang="en-US" altLang="ko-KR" b="1" dirty="0" smtClean="0"/>
              <a:t>‘</a:t>
            </a:r>
            <a:r>
              <a:rPr lang="ko-KR" altLang="ko-KR" b="1" dirty="0" smtClean="0">
                <a:solidFill>
                  <a:srgbClr val="00B0F0"/>
                </a:solidFill>
              </a:rPr>
              <a:t>계층 상승</a:t>
            </a:r>
            <a:r>
              <a:rPr lang="ko-KR" altLang="en-US" b="1" dirty="0" smtClean="0">
                <a:solidFill>
                  <a:srgbClr val="00B0F0"/>
                </a:solidFill>
              </a:rPr>
              <a:t>의</a:t>
            </a:r>
            <a:r>
              <a:rPr lang="ko-KR" altLang="ko-KR" b="1" dirty="0" smtClean="0">
                <a:solidFill>
                  <a:srgbClr val="00B0F0"/>
                </a:solidFill>
              </a:rPr>
              <a:t> 사다리</a:t>
            </a:r>
            <a:r>
              <a:rPr lang="en-US" altLang="ko-KR" b="1" dirty="0" smtClean="0">
                <a:solidFill>
                  <a:srgbClr val="00B0F0"/>
                </a:solidFill>
              </a:rPr>
              <a:t> </a:t>
            </a:r>
            <a:r>
              <a:rPr lang="ko-KR" altLang="en-US" b="1" dirty="0" smtClean="0">
                <a:solidFill>
                  <a:srgbClr val="00B0F0"/>
                </a:solidFill>
              </a:rPr>
              <a:t>역할 한</a:t>
            </a:r>
            <a:r>
              <a:rPr lang="en-US" altLang="ko-KR" b="1" dirty="0" smtClean="0"/>
              <a:t>’ </a:t>
            </a:r>
            <a:r>
              <a:rPr lang="ko-KR" altLang="ko-KR" b="1" dirty="0" smtClean="0"/>
              <a:t>교육</a:t>
            </a:r>
            <a:r>
              <a:rPr lang="en-US" altLang="ko-KR" b="1" dirty="0" smtClean="0"/>
              <a:t>, </a:t>
            </a:r>
            <a:r>
              <a:rPr lang="ko-KR" altLang="ko-KR" b="1" dirty="0" smtClean="0"/>
              <a:t>사교육비 증가로 막혀</a:t>
            </a:r>
            <a:endParaRPr lang="ko-KR" altLang="ko-KR" dirty="0" smtClean="0"/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나의 계층상승 가능성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28.8%         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희망포기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2" name="오른쪽 화살표 11"/>
          <p:cNvSpPr/>
          <p:nvPr/>
        </p:nvSpPr>
        <p:spPr>
          <a:xfrm>
            <a:off x="5148064" y="5877272"/>
            <a:ext cx="360040" cy="216024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51491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7.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소득의 양극화 완화방안</a:t>
            </a:r>
          </a:p>
          <a:p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▶양극화 완화방안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560" y="1340768"/>
            <a:ext cx="7921625" cy="518603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‘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청년실업 완화방안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II’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에서 언급한 대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‧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중소기업 상생 연구소를 대대적으로 건설하여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중소기업의 혁신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기술개발을 촉진하고 중소기업의 생산성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임금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을 높여야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dirty="0" err="1" smtClean="0">
                <a:latin typeface="HY울릉도M" pitchFamily="18" charset="-127"/>
                <a:ea typeface="HY울릉도M" pitchFamily="18" charset="-127"/>
              </a:rPr>
              <a:t>Roubini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경제성장을 통해 고용을 늘리고 다양한 경제적 기회를 제공해야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기업의 대물림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재산의 대물림 관습을 끊어야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(Korea discount: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한국 기업지배구조의 후진성에서 나옴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영국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Financial Times))</a:t>
            </a:r>
          </a:p>
          <a:p>
            <a:pPr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재산을 사회에 환원하는 사람들에 대해 국가적 배려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부동산가격 하향 안정화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저소득층 자녀에 대한 대학등록금 대폭지원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학력을 통한 계층상승을 가능하게 하고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저학력의 대물림은 끊어야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미국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가계소득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6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만불 이하는 전액 장학금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40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51491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7.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소득의 양극화 완화방안</a:t>
            </a:r>
          </a:p>
          <a:p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7544" y="1052736"/>
            <a:ext cx="80645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▶양극화 완화방안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11560" y="1661756"/>
            <a:ext cx="7921625" cy="427809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대학입시에서 부모의 학력이 낮은 수험생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부모의 소득이 낮은 수험생들에게 </a:t>
            </a:r>
            <a:r>
              <a:rPr lang="ko-KR" altLang="en-US" dirty="0" err="1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가산점을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부여해야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예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: Stanford Univ.)</a:t>
            </a: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err="1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가산점을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 받고 입학한 학생들이 성공적으로 학업을 마칠 수 있도록 ‘성공 프로그램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en-US" altLang="ko-KR" dirty="0" err="1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Sucess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 Program)’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을 운영해야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다문화가정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, 1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인 가장 자녀들에 대해 미국의 약자보호 시스템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(Affirmative action plan)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과 유사한 보호 육성정책을 펼쳐야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/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세계 제일 높은 교육열을 활용하여 고학력 연구인력을 집중 육성하여‘대한민국을 세계의 연구소’</a:t>
            </a:r>
            <a:r>
              <a:rPr lang="ko-KR" altLang="en-US" dirty="0" err="1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로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 만들고 양질의 일자리 창출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응용과학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공학 전공자들의 아이디어 및 연구결과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spin-off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를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통한 일자리 창출 노력을 적극 지원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예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뉴욕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 M. Bloomberg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시장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dirty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358214" y="6143644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39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2780928"/>
            <a:ext cx="83529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HY울릉도B" pitchFamily="18" charset="-127"/>
                <a:ea typeface="HY울릉도B" pitchFamily="18" charset="-127"/>
              </a:rPr>
              <a:t>Thank you for your attention </a:t>
            </a:r>
            <a:endParaRPr lang="ko-KR" alt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63562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1.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대한민국이 당면한 주요 문제들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주요 문제들</a:t>
            </a:r>
            <a:r>
              <a:rPr lang="ko-KR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의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연관관계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0" name="오른쪽 화살표 설명선 19"/>
          <p:cNvSpPr/>
          <p:nvPr/>
        </p:nvSpPr>
        <p:spPr>
          <a:xfrm>
            <a:off x="827212" y="1451470"/>
            <a:ext cx="2808684" cy="1185441"/>
          </a:xfrm>
          <a:prstGeom prst="rightArrowCallout">
            <a:avLst>
              <a:gd name="adj1" fmla="val 26260"/>
              <a:gd name="adj2" fmla="val 24370"/>
              <a:gd name="adj3" fmla="val 38437"/>
              <a:gd name="adj4" fmla="val 74145"/>
            </a:avLst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청년실업</a:t>
            </a:r>
            <a:endParaRPr lang="ko-KR" altLang="en-US" sz="22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2" name="위쪽 화살표 21"/>
          <p:cNvSpPr/>
          <p:nvPr/>
        </p:nvSpPr>
        <p:spPr>
          <a:xfrm flipH="1">
            <a:off x="2148438" y="1892122"/>
            <a:ext cx="391572" cy="318968"/>
          </a:xfrm>
          <a:prstGeom prst="up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3707904" y="1450428"/>
            <a:ext cx="4609008" cy="118641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200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청년들</a:t>
            </a:r>
            <a:r>
              <a:rPr lang="ko-KR" altLang="en-US" sz="22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의 </a:t>
            </a:r>
            <a:r>
              <a:rPr lang="ko-KR" altLang="en-US" sz="2200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좌절</a:t>
            </a:r>
            <a:r>
              <a:rPr lang="en-US" altLang="ko-KR" sz="2200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분노</a:t>
            </a:r>
            <a:r>
              <a:rPr lang="en-US" altLang="ko-KR" sz="2200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자포자기</a:t>
            </a:r>
            <a:r>
              <a:rPr lang="en-US" altLang="ko-KR" sz="2200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, </a:t>
            </a:r>
          </a:p>
          <a:p>
            <a:pPr indent="361950">
              <a:lnSpc>
                <a:spcPct val="150000"/>
              </a:lnSpc>
            </a:pPr>
            <a:r>
              <a:rPr lang="ko-KR" altLang="en-US" sz="2200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자살 </a:t>
            </a:r>
            <a:r>
              <a:rPr lang="en-US" altLang="ko-KR" sz="2200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&amp; </a:t>
            </a:r>
            <a:r>
              <a:rPr lang="ko-KR" altLang="en-US" sz="2200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사회에 대한 적개심 </a:t>
            </a:r>
            <a:endParaRPr lang="ko-KR" altLang="en-US" sz="22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89" name="위쪽 화살표 88"/>
          <p:cNvSpPr/>
          <p:nvPr/>
        </p:nvSpPr>
        <p:spPr>
          <a:xfrm flipH="1">
            <a:off x="7549038" y="2148622"/>
            <a:ext cx="391572" cy="318968"/>
          </a:xfrm>
          <a:prstGeom prst="up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0" name="Text Box 49"/>
          <p:cNvSpPr txBox="1">
            <a:spLocks noChangeArrowheads="1"/>
          </p:cNvSpPr>
          <p:nvPr/>
        </p:nvSpPr>
        <p:spPr bwMode="auto">
          <a:xfrm>
            <a:off x="468312" y="2852936"/>
            <a:ext cx="57598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▶청년실업은 국가적으로도 막대한 손실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91" name="모서리가 둥근 직사각형 90"/>
          <p:cNvSpPr/>
          <p:nvPr/>
        </p:nvSpPr>
        <p:spPr>
          <a:xfrm>
            <a:off x="611188" y="3356992"/>
            <a:ext cx="7921625" cy="29523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직사각형 91"/>
          <p:cNvSpPr/>
          <p:nvPr/>
        </p:nvSpPr>
        <p:spPr>
          <a:xfrm>
            <a:off x="827087" y="3356992"/>
            <a:ext cx="7489825" cy="2952328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dirty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25</a:t>
            </a:r>
            <a:r>
              <a:rPr lang="ko-KR" altLang="en-US" dirty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세 청년이 </a:t>
            </a:r>
            <a:r>
              <a:rPr lang="en-US" altLang="ko-KR" dirty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dirty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년간 실업상태로 있는 경우</a:t>
            </a:r>
          </a:p>
          <a:p>
            <a:pPr marL="173038">
              <a:buFontTx/>
              <a:buChar char="-"/>
            </a:pPr>
            <a:r>
              <a:rPr lang="ko-KR" altLang="en-US" sz="16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 단기 </a:t>
            </a:r>
            <a:r>
              <a:rPr lang="ko-KR" altLang="en-US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소득은 약 </a:t>
            </a:r>
            <a:r>
              <a:rPr lang="en-US" altLang="ko-KR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3</a:t>
            </a:r>
            <a:r>
              <a:rPr lang="ko-KR" altLang="en-US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천</a:t>
            </a:r>
            <a:r>
              <a:rPr lang="en-US" altLang="ko-KR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7</a:t>
            </a:r>
            <a:r>
              <a:rPr lang="ko-KR" altLang="en-US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백만 원 정도 </a:t>
            </a:r>
            <a:r>
              <a:rPr lang="ko-KR" altLang="en-US" sz="16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감소 </a:t>
            </a:r>
            <a:endParaRPr lang="en-US" altLang="ko-KR" sz="1600" dirty="0" smtClean="0">
              <a:solidFill>
                <a:srgbClr val="FF0000"/>
              </a:solidFill>
              <a:latin typeface="HY울릉도M" pitchFamily="18" charset="-127"/>
              <a:ea typeface="HY울릉도M" pitchFamily="18" charset="-127"/>
            </a:endParaRPr>
          </a:p>
          <a:p>
            <a:pPr marL="173038">
              <a:buFontTx/>
              <a:buChar char="-"/>
            </a:pPr>
            <a:r>
              <a:rPr lang="en-US" altLang="ko-KR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16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평생소득은 </a:t>
            </a:r>
            <a:r>
              <a:rPr lang="ko-KR" altLang="en-US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이의 </a:t>
            </a:r>
            <a:r>
              <a:rPr lang="en-US" altLang="ko-KR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7</a:t>
            </a:r>
            <a:r>
              <a:rPr lang="ko-KR" altLang="en-US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배가 넘는 </a:t>
            </a:r>
            <a:r>
              <a:rPr lang="en-US" altLang="ko-KR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억</a:t>
            </a:r>
            <a:r>
              <a:rPr lang="en-US" altLang="ko-KR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8</a:t>
            </a:r>
            <a:r>
              <a:rPr lang="ko-KR" altLang="en-US" sz="16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천만 원 </a:t>
            </a:r>
            <a:r>
              <a:rPr lang="ko-KR" altLang="en-US" sz="16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감소</a:t>
            </a:r>
            <a:endParaRPr lang="en-US" altLang="ko-KR" sz="1600" dirty="0" smtClean="0">
              <a:solidFill>
                <a:srgbClr val="FF0000"/>
              </a:solidFill>
              <a:latin typeface="HY울릉도M" pitchFamily="18" charset="-127"/>
              <a:ea typeface="HY울릉도M" pitchFamily="18" charset="-127"/>
            </a:endParaRPr>
          </a:p>
          <a:p>
            <a:pPr marL="173038">
              <a:buFontTx/>
              <a:buChar char="-"/>
            </a:pPr>
            <a:endParaRPr lang="ko-KR" altLang="en-US" sz="1000" dirty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>
                <a:latin typeface="HY울릉도M" pitchFamily="18" charset="-127"/>
                <a:ea typeface="HY울릉도M" pitchFamily="18" charset="-127"/>
              </a:rPr>
              <a:t>공식 청년실업자 중 약 </a:t>
            </a:r>
            <a:r>
              <a:rPr lang="en-US" altLang="ko-KR" dirty="0">
                <a:latin typeface="HY울릉도M" pitchFamily="18" charset="-127"/>
                <a:ea typeface="HY울릉도M" pitchFamily="18" charset="-127"/>
              </a:rPr>
              <a:t>50%(18</a:t>
            </a:r>
            <a:r>
              <a:rPr lang="ko-KR" altLang="en-US" dirty="0">
                <a:latin typeface="HY울릉도M" pitchFamily="18" charset="-127"/>
                <a:ea typeface="HY울릉도M" pitchFamily="18" charset="-127"/>
              </a:rPr>
              <a:t>만 명</a:t>
            </a:r>
            <a:r>
              <a:rPr lang="en-US" altLang="ko-KR" dirty="0"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>
                <a:latin typeface="HY울릉도M" pitchFamily="18" charset="-127"/>
                <a:ea typeface="HY울릉도M" pitchFamily="18" charset="-127"/>
              </a:rPr>
              <a:t>가 소득손실을 입을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경우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  <a:p>
            <a:pPr indent="173038"/>
            <a:r>
              <a:rPr lang="en-US" altLang="ko-KR" sz="1600" dirty="0" smtClean="0">
                <a:latin typeface="HY울릉도M" pitchFamily="18" charset="-127"/>
                <a:ea typeface="HY울릉도M" pitchFamily="18" charset="-127"/>
              </a:rPr>
              <a:t>- </a:t>
            </a:r>
            <a:r>
              <a:rPr lang="ko-KR" altLang="en-US" sz="1600" dirty="0" smtClean="0">
                <a:latin typeface="HY울릉도M" pitchFamily="18" charset="-127"/>
                <a:ea typeface="HY울릉도M" pitchFamily="18" charset="-127"/>
              </a:rPr>
              <a:t>단기 </a:t>
            </a:r>
            <a:r>
              <a:rPr lang="ko-KR" altLang="en-US" sz="1600" dirty="0" err="1">
                <a:latin typeface="HY울릉도M" pitchFamily="18" charset="-127"/>
                <a:ea typeface="HY울릉도M" pitchFamily="18" charset="-127"/>
              </a:rPr>
              <a:t>사회적비용</a:t>
            </a:r>
            <a:r>
              <a:rPr lang="ko-KR" altLang="en-US" sz="1600" dirty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1600" dirty="0">
                <a:latin typeface="HY울릉도M" pitchFamily="18" charset="-127"/>
                <a:ea typeface="HY울릉도M" pitchFamily="18" charset="-127"/>
              </a:rPr>
              <a:t>= 6</a:t>
            </a:r>
            <a:r>
              <a:rPr lang="ko-KR" altLang="en-US" sz="1600" dirty="0">
                <a:latin typeface="HY울릉도M" pitchFamily="18" charset="-127"/>
                <a:ea typeface="HY울릉도M" pitchFamily="18" charset="-127"/>
              </a:rPr>
              <a:t>조</a:t>
            </a:r>
            <a:r>
              <a:rPr lang="en-US" altLang="ko-KR" sz="1600" dirty="0">
                <a:latin typeface="HY울릉도M" pitchFamily="18" charset="-127"/>
                <a:ea typeface="HY울릉도M" pitchFamily="18" charset="-127"/>
              </a:rPr>
              <a:t>6</a:t>
            </a:r>
            <a:r>
              <a:rPr lang="ko-KR" altLang="en-US" sz="1600" dirty="0">
                <a:latin typeface="HY울릉도M" pitchFamily="18" charset="-127"/>
                <a:ea typeface="HY울릉도M" pitchFamily="18" charset="-127"/>
              </a:rPr>
              <a:t>천</a:t>
            </a:r>
            <a:r>
              <a:rPr lang="en-US" altLang="ko-KR" sz="1600" dirty="0">
                <a:latin typeface="HY울릉도M" pitchFamily="18" charset="-127"/>
                <a:ea typeface="HY울릉도M" pitchFamily="18" charset="-127"/>
              </a:rPr>
              <a:t>6</a:t>
            </a:r>
            <a:r>
              <a:rPr lang="ko-KR" altLang="en-US" sz="1600" dirty="0">
                <a:latin typeface="HY울릉도M" pitchFamily="18" charset="-127"/>
                <a:ea typeface="HY울릉도M" pitchFamily="18" charset="-127"/>
              </a:rPr>
              <a:t>백억 원</a:t>
            </a:r>
          </a:p>
          <a:p>
            <a:pPr indent="173038"/>
            <a:r>
              <a:rPr lang="en-US" altLang="ko-KR" sz="1600" dirty="0" smtClean="0">
                <a:latin typeface="HY울릉도M" pitchFamily="18" charset="-127"/>
                <a:ea typeface="HY울릉도M" pitchFamily="18" charset="-127"/>
              </a:rPr>
              <a:t>-</a:t>
            </a:r>
            <a:r>
              <a:rPr lang="ko-KR" altLang="en-US" sz="1600" dirty="0" smtClean="0">
                <a:latin typeface="HY울릉도M" pitchFamily="18" charset="-127"/>
                <a:ea typeface="HY울릉도M" pitchFamily="18" charset="-127"/>
              </a:rPr>
              <a:t> 장기 </a:t>
            </a:r>
            <a:r>
              <a:rPr lang="ko-KR" altLang="en-US" sz="1600" dirty="0" err="1">
                <a:latin typeface="HY울릉도M" pitchFamily="18" charset="-127"/>
                <a:ea typeface="HY울릉도M" pitchFamily="18" charset="-127"/>
              </a:rPr>
              <a:t>사회적비용</a:t>
            </a:r>
            <a:r>
              <a:rPr lang="ko-KR" altLang="en-US" sz="1600" dirty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1600" dirty="0">
                <a:latin typeface="HY울릉도M" pitchFamily="18" charset="-127"/>
                <a:ea typeface="HY울릉도M" pitchFamily="18" charset="-127"/>
              </a:rPr>
              <a:t>= 50</a:t>
            </a:r>
            <a:r>
              <a:rPr lang="ko-KR" altLang="en-US" sz="1600" dirty="0">
                <a:latin typeface="HY울릉도M" pitchFamily="18" charset="-127"/>
                <a:ea typeface="HY울릉도M" pitchFamily="18" charset="-127"/>
              </a:rPr>
              <a:t>조</a:t>
            </a:r>
            <a:r>
              <a:rPr lang="en-US" altLang="ko-KR" sz="1600" dirty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ko-KR" altLang="en-US" sz="1600" dirty="0">
                <a:latin typeface="HY울릉도M" pitchFamily="18" charset="-127"/>
                <a:ea typeface="HY울릉도M" pitchFamily="18" charset="-127"/>
              </a:rPr>
              <a:t>천억 </a:t>
            </a:r>
            <a:r>
              <a:rPr lang="ko-KR" altLang="en-US" sz="1600" dirty="0" smtClean="0">
                <a:latin typeface="HY울릉도M" pitchFamily="18" charset="-127"/>
                <a:ea typeface="HY울릉도M" pitchFamily="18" charset="-127"/>
              </a:rPr>
              <a:t>원</a:t>
            </a:r>
            <a:endParaRPr lang="en-US" altLang="ko-KR" sz="1600" dirty="0" smtClean="0">
              <a:latin typeface="HY울릉도M" pitchFamily="18" charset="-127"/>
              <a:ea typeface="HY울릉도M" pitchFamily="18" charset="-127"/>
            </a:endParaRPr>
          </a:p>
          <a:p>
            <a:pPr indent="173038">
              <a:buFontTx/>
              <a:buChar char="-"/>
            </a:pPr>
            <a:endParaRPr lang="ko-KR" altLang="en-US" sz="1000" dirty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고려해야 할 경제외적 비용</a:t>
            </a:r>
          </a:p>
          <a:p>
            <a:pPr indent="95250"/>
            <a:r>
              <a:rPr lang="en-US" altLang="ko-KR" sz="160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- </a:t>
            </a:r>
            <a:r>
              <a:rPr lang="ko-KR" altLang="en-US" sz="160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청년실업자들의 </a:t>
            </a:r>
            <a:r>
              <a:rPr lang="ko-KR" altLang="en-US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정신적</a:t>
            </a:r>
            <a:r>
              <a:rPr lang="en-US" altLang="ko-KR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심리적 비용</a:t>
            </a:r>
          </a:p>
          <a:p>
            <a:pPr indent="95250"/>
            <a:r>
              <a:rPr lang="en-US" altLang="ko-KR" sz="160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- </a:t>
            </a:r>
            <a:r>
              <a:rPr lang="ko-KR" altLang="en-US" sz="1600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청년실업자들의 </a:t>
            </a:r>
            <a:r>
              <a:rPr lang="ko-KR" altLang="en-US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좌절</a:t>
            </a:r>
            <a:r>
              <a:rPr lang="en-US" altLang="ko-KR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분노</a:t>
            </a:r>
            <a:r>
              <a:rPr lang="en-US" altLang="ko-KR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자포자기</a:t>
            </a:r>
            <a:r>
              <a:rPr lang="en-US" altLang="ko-KR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자살</a:t>
            </a:r>
            <a:r>
              <a:rPr lang="en-US" altLang="ko-KR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1600" dirty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적개심 비용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8429652" y="6143644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340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2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취업경쟁률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611560" y="1340768"/>
          <a:ext cx="7921626" cy="12960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534"/>
                <a:gridCol w="1296144"/>
                <a:gridCol w="1224135"/>
                <a:gridCol w="1320271"/>
                <a:gridCol w="1199636"/>
                <a:gridCol w="1440906"/>
              </a:tblGrid>
              <a:tr h="519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spc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1" spc="-1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  <a:alpha val="70000"/>
                      </a:schemeClr>
                    </a:solidFill>
                  </a:tcPr>
                </a:tc>
              </a:tr>
              <a:tr h="4418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78:1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98:1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85:1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160:1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206:1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131:1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5191">
                <a:tc gridSpan="6">
                  <a:txBody>
                    <a:bodyPr/>
                    <a:lstStyle/>
                    <a:p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주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: 2009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년 말 기준</a:t>
                      </a:r>
                      <a:endParaRPr lang="ko-KR" altLang="en-US" sz="1400" kern="1200" dirty="0">
                        <a:solidFill>
                          <a:schemeClr val="tx1"/>
                        </a:solidFill>
                        <a:latin typeface="HY울릉도M" pitchFamily="18" charset="-127"/>
                        <a:ea typeface="HY울릉도M" pitchFamily="18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AutoShape 35"/>
          <p:cNvSpPr>
            <a:spLocks noChangeArrowheads="1"/>
          </p:cNvSpPr>
          <p:nvPr/>
        </p:nvSpPr>
        <p:spPr bwMode="auto">
          <a:xfrm>
            <a:off x="611560" y="1340768"/>
            <a:ext cx="7920880" cy="504056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>
                  <a:gamma/>
                  <a:tint val="0"/>
                  <a:invGamma/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11560" y="1340768"/>
            <a:ext cx="1440160" cy="5040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750" spc="-15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427 </a:t>
            </a:r>
            <a:r>
              <a:rPr lang="ko-KR" altLang="en-US" sz="1750" spc="-15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상장기업</a:t>
            </a:r>
            <a:endParaRPr lang="ko-KR" altLang="en-US" sz="1750" spc="-15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1720" y="1340768"/>
            <a:ext cx="1296144" cy="5040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ko-KR" altLang="en-US" spc="-15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우리은행</a:t>
            </a:r>
            <a:endParaRPr lang="ko-KR" altLang="en-US" spc="-15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61816" y="1340768"/>
            <a:ext cx="1224136" cy="5040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ko-KR" altLang="en-US" spc="-15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하나은행</a:t>
            </a:r>
            <a:endParaRPr lang="ko-KR" altLang="en-US" spc="-15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72000" y="1340768"/>
            <a:ext cx="1320800" cy="5040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pc="-15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SK </a:t>
            </a:r>
            <a:r>
              <a:rPr lang="ko-KR" altLang="en-US" spc="-15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에너지</a:t>
            </a:r>
            <a:endParaRPr lang="ko-KR" altLang="en-US" spc="-15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97172" y="1340768"/>
            <a:ext cx="1195108" cy="5040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ko-KR" altLang="en-US" spc="-15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웅진그룹</a:t>
            </a:r>
            <a:endParaRPr lang="ko-KR" altLang="en-US" spc="-15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92280" y="1340768"/>
            <a:ext cx="1413091" cy="5040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ko-KR" altLang="en-US" sz="1700" spc="-15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건강보험공</a:t>
            </a:r>
            <a:r>
              <a:rPr lang="ko-KR" altLang="en-US" sz="1700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단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611188" y="2636838"/>
            <a:ext cx="7921625" cy="3816498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취업에 성공한 사람들은 평균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34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개의 입사지원서를 제출 </a:t>
            </a:r>
            <a:endParaRPr lang="en-US" altLang="ko-KR" dirty="0" smtClean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  <a:p>
            <a:pPr indent="174625"/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 (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취업자 중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20%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는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50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개 이상을 제출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indent="174625"/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취업자가 면접을 본 횟수는 평균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입사지원서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8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개를 냈을 때 한 번 정도 서류전형을 통과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2011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월 청년실업률은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8.5%(36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3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천명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를 기록 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indent="174625"/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( 2010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7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월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(8.5%) 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이후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6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개월 만에 최고치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indent="174625"/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청년실업률은 전체실업률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3.8%(91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만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8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천명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의 배가 넘음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(%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기준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2010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년 급속한 경기회복으로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2011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월 취업자 수는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년 전 같은 달 보다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33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만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1,000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명 증가하는 등 전반적인 고용사정은 크게 개선되고 있는 것과는 달리 청년실업 문제는 되레 악화되고 있음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174625" indent="-174625">
              <a:buFont typeface="Wingdings" pitchFamily="2" charset="2"/>
              <a:buChar char="v"/>
            </a:pPr>
            <a:endParaRPr lang="ko-KR" altLang="en-US" sz="5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2011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44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만개의 일자리가 창출되어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‘</a:t>
            </a:r>
            <a:r>
              <a:rPr lang="ko-KR" altLang="en-US" dirty="0" err="1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고용대박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’이라고 했으나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청년 일자리는 오히려 </a:t>
            </a: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7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만개 감소</a:t>
            </a:r>
            <a:endParaRPr lang="ko-KR" altLang="en-US" dirty="0">
              <a:solidFill>
                <a:srgbClr val="7030A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429652" y="6143644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4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340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2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청년실업률과 전체 실업률의 변화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93486" y="1313318"/>
          <a:ext cx="8182970" cy="4468812"/>
        </p:xfrm>
        <a:graphic>
          <a:graphicData uri="http://schemas.openxmlformats.org/presentationml/2006/ole">
            <p:oleObj spid="_x0000_s1026" name="워크시트" r:id="rId3" imgW="4572030" imgH="2590842" progId="Excel.Sheet.12">
              <p:embed/>
            </p:oleObj>
          </a:graphicData>
        </a:graphic>
      </p:graphicFrame>
      <p:sp>
        <p:nvSpPr>
          <p:cNvPr id="17" name="직사각형 16"/>
          <p:cNvSpPr/>
          <p:nvPr/>
        </p:nvSpPr>
        <p:spPr>
          <a:xfrm>
            <a:off x="827088" y="5762284"/>
            <a:ext cx="7489825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500" dirty="0" smtClean="0">
                <a:latin typeface="HY울릉도M" pitchFamily="18" charset="-127"/>
                <a:ea typeface="HY울릉도M" pitchFamily="18" charset="-127"/>
              </a:rPr>
              <a:t>   주 </a:t>
            </a:r>
            <a:r>
              <a:rPr lang="en-US" altLang="ko-KR" sz="1500" dirty="0" smtClean="0">
                <a:latin typeface="HY울릉도M" pitchFamily="18" charset="-127"/>
                <a:ea typeface="HY울릉도M" pitchFamily="18" charset="-127"/>
              </a:rPr>
              <a:t>: 2011</a:t>
            </a:r>
            <a:r>
              <a:rPr lang="ko-KR" altLang="en-US" sz="1500" dirty="0" smtClean="0">
                <a:latin typeface="HY울릉도M" pitchFamily="18" charset="-127"/>
                <a:ea typeface="HY울릉도M" pitchFamily="18" charset="-127"/>
              </a:rPr>
              <a:t>년은 </a:t>
            </a:r>
            <a:r>
              <a:rPr lang="en-US" altLang="ko-KR" sz="1500" dirty="0" smtClean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ko-KR" altLang="en-US" sz="1500" dirty="0" smtClean="0">
                <a:latin typeface="HY울릉도M" pitchFamily="18" charset="-127"/>
                <a:ea typeface="HY울릉도M" pitchFamily="18" charset="-127"/>
              </a:rPr>
              <a:t>월과 </a:t>
            </a:r>
            <a:r>
              <a:rPr lang="en-US" altLang="ko-KR" sz="1500" dirty="0" smtClean="0"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sz="1500" dirty="0" smtClean="0">
                <a:latin typeface="HY울릉도M" pitchFamily="18" charset="-127"/>
                <a:ea typeface="HY울릉도M" pitchFamily="18" charset="-127"/>
              </a:rPr>
              <a:t>월 실업률을 평균한 것임</a:t>
            </a:r>
            <a:endParaRPr lang="en-US" altLang="ko-KR" sz="15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 smtClean="0">
                <a:latin typeface="HY울릉도M" pitchFamily="18" charset="-127"/>
                <a:ea typeface="HY울릉도M" pitchFamily="18" charset="-127"/>
              </a:rPr>
              <a:t>출처 </a:t>
            </a:r>
            <a:r>
              <a:rPr lang="en-US" altLang="ko-KR" sz="1500" dirty="0" smtClean="0">
                <a:latin typeface="HY울릉도M" pitchFamily="18" charset="-127"/>
                <a:ea typeface="HY울릉도M" pitchFamily="18" charset="-127"/>
              </a:rPr>
              <a:t>: </a:t>
            </a:r>
            <a:r>
              <a:rPr lang="ko-KR" altLang="en-US" sz="1500" dirty="0" smtClean="0">
                <a:latin typeface="HY울릉도M" pitchFamily="18" charset="-127"/>
                <a:ea typeface="HY울릉도M" pitchFamily="18" charset="-127"/>
              </a:rPr>
              <a:t>중소기업청 </a:t>
            </a:r>
            <a:r>
              <a:rPr lang="en-US" altLang="ko-KR" sz="1500" dirty="0" smtClean="0">
                <a:latin typeface="HY울릉도M" pitchFamily="18" charset="-127"/>
                <a:ea typeface="HY울릉도M" pitchFamily="18" charset="-127"/>
              </a:rPr>
              <a:t>(2011. 4), “</a:t>
            </a:r>
            <a:r>
              <a:rPr lang="ko-KR" altLang="en-US" sz="1500" dirty="0" smtClean="0">
                <a:latin typeface="HY울릉도M" pitchFamily="18" charset="-127"/>
                <a:ea typeface="HY울릉도M" pitchFamily="18" charset="-127"/>
              </a:rPr>
              <a:t>중소기업관련 통계를 사용하여 구축함</a:t>
            </a:r>
            <a:endParaRPr lang="en-US" altLang="ko-KR" sz="1500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8429652" y="6072206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5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340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2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청년실업률과 전체 실업률의 변화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11560" y="1556792"/>
            <a:ext cx="7921625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1997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11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월 발생한 외환위기 충격으로 전체실업률은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7.0%,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청년실업은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12.2%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로 치솟았음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청년실업률은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7.0%(2002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년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에서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8.5%(2011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년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사이에서 상승하고 하락하다 다시 상승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청년실업률에서 전체실업률을 뺀 실업률 격차는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2000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(3.7%), 2001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(3.9%), 2002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년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(3.7%)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을 제외하고는 항상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4%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를 초과했으며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, 2004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년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4.6%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로 </a:t>
            </a:r>
            <a:r>
              <a:rPr lang="en-US" altLang="ko-KR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2000</a:t>
            </a:r>
            <a:r>
              <a:rPr lang="ko-KR" altLang="en-US" dirty="0" smtClean="0">
                <a:solidFill>
                  <a:srgbClr val="00B0F0"/>
                </a:solidFill>
                <a:latin typeface="HY울릉도M" pitchFamily="18" charset="-127"/>
                <a:ea typeface="HY울릉도M" pitchFamily="18" charset="-127"/>
              </a:rPr>
              <a:t>년 이후 가장 큰 격차를 보임</a:t>
            </a:r>
            <a:endParaRPr lang="en-US" altLang="ko-KR" dirty="0" smtClean="0">
              <a:solidFill>
                <a:srgbClr val="00B0F0"/>
              </a:solidFill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 2002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년 이후 청년실업률은 매년 전체 실업률의 </a:t>
            </a:r>
            <a:r>
              <a:rPr lang="en-US" altLang="ko-KR" dirty="0" smtClean="0">
                <a:latin typeface="HY울릉도M" pitchFamily="18" charset="-127"/>
                <a:ea typeface="HY울릉도M" pitchFamily="18" charset="-127"/>
              </a:rPr>
              <a:t>2</a:t>
            </a: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배를 초과</a:t>
            </a: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en-US" altLang="ko-KR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 marL="261938" indent="-261938">
              <a:buFont typeface="Wingdings" pitchFamily="2" charset="2"/>
              <a:buChar char="v"/>
            </a:pPr>
            <a:r>
              <a:rPr lang="en-US" altLang="ko-KR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2008</a:t>
            </a:r>
            <a:r>
              <a:rPr lang="ko-KR" altLang="en-US" dirty="0" smtClean="0">
                <a:solidFill>
                  <a:srgbClr val="7030A0"/>
                </a:solidFill>
                <a:latin typeface="HY울릉도M" pitchFamily="18" charset="-127"/>
                <a:ea typeface="HY울릉도M" pitchFamily="18" charset="-127"/>
              </a:rPr>
              <a:t>년을 출발점으로 하여 전체실업률과 청년실업률 모두 서서히 상승하고 있는 추세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8429652" y="6143644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6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92756" y="112864"/>
            <a:ext cx="340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2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청년실업  현황</a:t>
            </a:r>
            <a:endParaRPr lang="ko-KR" alt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468312" y="812002"/>
            <a:ext cx="5975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맑은 고딕"/>
                <a:ea typeface="맑은 고딕"/>
              </a:rPr>
              <a:t>▶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Y울릉도M" pitchFamily="18" charset="-127"/>
                <a:ea typeface="HY울릉도M" pitchFamily="18" charset="-127"/>
              </a:rPr>
              <a:t>공식청년실업 및 실질청년실업</a:t>
            </a:r>
            <a:endParaRPr lang="ko-KR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611560" y="1557608"/>
          <a:ext cx="7921626" cy="2639568"/>
        </p:xfrm>
        <a:graphic>
          <a:graphicData uri="http://schemas.openxmlformats.org/drawingml/2006/table">
            <a:tbl>
              <a:tblPr/>
              <a:tblGrid>
                <a:gridCol w="936350"/>
                <a:gridCol w="1034006"/>
                <a:gridCol w="1034006"/>
                <a:gridCol w="1229316"/>
                <a:gridCol w="1229316"/>
                <a:gridCol w="1229316"/>
                <a:gridCol w="1229316"/>
              </a:tblGrid>
              <a:tr h="22788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dirty="0" smtClean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  분</a:t>
                      </a:r>
                      <a:endParaRPr lang="ko-KR" altLang="en-US" sz="1800" b="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공식 실업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비공식 실업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실질실업자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</a:tr>
              <a:tr h="227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실업률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실업자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취업준비자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쉬었음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 err="1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울릉도M" pitchFamily="18" charset="-127"/>
                          <a:ea typeface="HY울릉도M" pitchFamily="18" charset="-127"/>
                        </a:rPr>
                        <a:t>구직단념자</a:t>
                      </a:r>
                      <a:endParaRPr lang="ko-KR" altLang="en-US" sz="1600" b="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F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5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spc="-15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2008.2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7.3%</a:t>
                      </a: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32.6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47.1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30.2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113.3 </a:t>
                      </a:r>
                      <a:endParaRPr lang="en-US" sz="1600" dirty="0" smtClean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25.4%)</a:t>
                      </a: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spc="-15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2009.2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8.7%</a:t>
                      </a: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37.2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43.4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36.3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121.3 </a:t>
                      </a:r>
                      <a:endParaRPr lang="en-US" sz="1600" dirty="0" smtClean="0">
                        <a:solidFill>
                          <a:srgbClr val="FF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(28.4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%)</a:t>
                      </a: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92">
                <a:tc gridSpan="7">
                  <a:txBody>
                    <a:bodyPr/>
                    <a:lstStyle/>
                    <a:p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단위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만 명 </a:t>
                      </a:r>
                    </a:p>
                    <a:p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출처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통계청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2009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11560" y="4509120"/>
            <a:ext cx="79216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실질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체감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실업률은 공식실업률보다 </a:t>
            </a:r>
            <a:r>
              <a:rPr lang="en-US" altLang="ko-KR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3</a:t>
            </a:r>
            <a:r>
              <a:rPr lang="ko-KR" altLang="en-US" dirty="0" smtClean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rPr>
              <a:t>배 이상 높음</a:t>
            </a:r>
            <a:endParaRPr lang="en-US" altLang="ko-KR" dirty="0" smtClean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  <a:p>
            <a:endParaRPr lang="ko-KR" altLang="en-US" sz="1000" dirty="0" smtClean="0">
              <a:latin typeface="HY울릉도M" pitchFamily="18" charset="-127"/>
              <a:ea typeface="HY울릉도M" pitchFamily="18" charset="-127"/>
            </a:endParaRPr>
          </a:p>
          <a:p>
            <a:pPr>
              <a:buFont typeface="Wingdings" pitchFamily="2" charset="2"/>
              <a:buChar char="v"/>
            </a:pPr>
            <a:r>
              <a:rPr lang="ko-KR" altLang="en-US" dirty="0" smtClean="0">
                <a:latin typeface="HY울릉도M" pitchFamily="18" charset="-127"/>
                <a:ea typeface="HY울릉도M" pitchFamily="18" charset="-127"/>
              </a:rPr>
              <a:t> 청년실업 대책은 실질실업률을 기준으로 시행해야</a:t>
            </a:r>
            <a:endParaRPr lang="ko-KR" altLang="en-US" dirty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429652" y="6143644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7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비즈니스 맨">
  <a:themeElements>
    <a:clrScheme name="form_54085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form_54085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rm_5408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_54085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_54085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_54085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_54085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_54085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_54085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_54085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_54085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_54085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_54085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_54085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비즈니스 맨</Template>
  <TotalTime>1321</TotalTime>
  <Words>4630</Words>
  <Application>Microsoft Office PowerPoint</Application>
  <PresentationFormat>화면 슬라이드 쇼(4:3)</PresentationFormat>
  <Paragraphs>990</Paragraphs>
  <Slides>46</Slides>
  <Notes>15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46</vt:i4>
      </vt:variant>
    </vt:vector>
  </HeadingPairs>
  <TitlesOfParts>
    <vt:vector size="49" baseType="lpstr">
      <vt:lpstr>비즈니스 맨</vt:lpstr>
      <vt:lpstr>워크시트</vt:lpstr>
      <vt:lpstr>바이너리 워크시트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</vt:vector>
  </TitlesOfParts>
  <Company>MyCompany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Customer</dc:creator>
  <cp:lastModifiedBy>khu</cp:lastModifiedBy>
  <cp:revision>123</cp:revision>
  <dcterms:created xsi:type="dcterms:W3CDTF">2012-02-20T13:02:53Z</dcterms:created>
  <dcterms:modified xsi:type="dcterms:W3CDTF">2012-02-29T03:26:00Z</dcterms:modified>
</cp:coreProperties>
</file>