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70" r:id="rId2"/>
    <p:sldMasterId id="2147483671" r:id="rId3"/>
    <p:sldMasterId id="2147483672" r:id="rId4"/>
    <p:sldMasterId id="2147483673" r:id="rId5"/>
    <p:sldMasterId id="2147483674" r:id="rId6"/>
  </p:sldMasterIdLst>
  <p:sldIdLst>
    <p:sldId id="344" r:id="rId7"/>
    <p:sldId id="357" r:id="rId8"/>
    <p:sldId id="360" r:id="rId9"/>
    <p:sldId id="371" r:id="rId10"/>
    <p:sldId id="373" r:id="rId11"/>
    <p:sldId id="380" r:id="rId12"/>
    <p:sldId id="384" r:id="rId13"/>
    <p:sldId id="424" r:id="rId14"/>
    <p:sldId id="425" r:id="rId15"/>
    <p:sldId id="358" r:id="rId16"/>
    <p:sldId id="440" r:id="rId17"/>
    <p:sldId id="390" r:id="rId18"/>
    <p:sldId id="391" r:id="rId19"/>
    <p:sldId id="432" r:id="rId20"/>
    <p:sldId id="437" r:id="rId21"/>
    <p:sldId id="429" r:id="rId22"/>
    <p:sldId id="430" r:id="rId23"/>
    <p:sldId id="431" r:id="rId24"/>
    <p:sldId id="438" r:id="rId25"/>
    <p:sldId id="435" r:id="rId26"/>
    <p:sldId id="395" r:id="rId27"/>
    <p:sldId id="396" r:id="rId28"/>
    <p:sldId id="397" r:id="rId29"/>
    <p:sldId id="398" r:id="rId30"/>
    <p:sldId id="441" r:id="rId31"/>
    <p:sldId id="399" r:id="rId32"/>
    <p:sldId id="400" r:id="rId33"/>
    <p:sldId id="412" r:id="rId34"/>
    <p:sldId id="413" r:id="rId35"/>
    <p:sldId id="351" r:id="rId36"/>
    <p:sldId id="436" r:id="rId37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sz="2000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sz="2000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sz="2000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sz="2000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00"/>
    <a:srgbClr val="02AE23"/>
    <a:srgbClr val="0364BD"/>
    <a:srgbClr val="035CDF"/>
    <a:srgbClr val="247BFC"/>
    <a:srgbClr val="DDDDDD"/>
    <a:srgbClr val="C0C0C0"/>
    <a:srgbClr val="808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2" autoAdjust="0"/>
    <p:restoredTop sz="99135" autoAdjust="0"/>
  </p:normalViewPr>
  <p:slideViewPr>
    <p:cSldViewPr>
      <p:cViewPr>
        <p:scale>
          <a:sx n="66" d="100"/>
          <a:sy n="66" d="100"/>
        </p:scale>
        <p:origin x="-1410" y="-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5.v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6.v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7.v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8.v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9.v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0.v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1.v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2.v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3.v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4.v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5.v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18.v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19.v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20.v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21.v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22.v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23.v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24.v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25.v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26.v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27.v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28.v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74945" name="Image" r:id="rId3" imgW="12190476" imgH="9142857" progId="">
              <p:embed/>
            </p:oleObj>
          </a:graphicData>
        </a:graphic>
      </p:graphicFrame>
      <p:pic>
        <p:nvPicPr>
          <p:cNvPr id="5" name="Picture 30" descr="하트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30238" y="701675"/>
            <a:ext cx="794385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2" descr="방울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168275" y="-250825"/>
            <a:ext cx="86487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4" descr="꽃2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6835775" y="908050"/>
            <a:ext cx="14573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5" descr="꽃잎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47738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6" descr="꽃잎2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8431213" y="0"/>
            <a:ext cx="712787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4" descr="꽃2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 rot="17437258">
            <a:off x="1065213" y="958850"/>
            <a:ext cx="14573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1146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3516313"/>
            <a:ext cx="2787650" cy="550862"/>
          </a:xfrm>
        </p:spPr>
        <p:txBody>
          <a:bodyPr/>
          <a:lstStyle>
            <a:lvl1pPr marL="0" indent="0" algn="ctr">
              <a:buFontTx/>
              <a:buNone/>
              <a:defRPr b="1">
                <a:latin typeface="Arial" charset="0"/>
              </a:defRPr>
            </a:lvl1pPr>
          </a:lstStyle>
          <a:p>
            <a:r>
              <a:rPr lang="en-US" altLang="ko-KR"/>
              <a:t>www.pptro.co.kr</a:t>
            </a:r>
          </a:p>
        </p:txBody>
      </p:sp>
      <p:sp>
        <p:nvSpPr>
          <p:cNvPr id="73114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0" y="2662238"/>
            <a:ext cx="9144000" cy="1152525"/>
          </a:xfrm>
        </p:spPr>
        <p:txBody>
          <a:bodyPr lIns="0"/>
          <a:lstStyle>
            <a:lvl1pPr algn="ctr">
              <a:defRPr sz="5200">
                <a:latin typeface="Arial" charset="0"/>
              </a:defRPr>
            </a:lvl1pPr>
          </a:lstStyle>
          <a:p>
            <a:r>
              <a:rPr lang="en-US" altLang="ko-KR"/>
              <a:t>PPTRO TEMPLATE</a:t>
            </a: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3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86C87-162A-4550-AA37-69DFA415715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3409F-B062-4C29-9023-3297C00427B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07163" y="0"/>
            <a:ext cx="2168525" cy="558958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54763" cy="558958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76631-8D07-4EE9-94A0-92B1F800BA8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F635D0-6823-4F4F-A04D-6270971766B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12260-03AA-4D08-87C2-56F42C7E03C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A5EF0-9231-4450-AA08-EC693F4D896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68313" y="1341438"/>
            <a:ext cx="4027487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27488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2FC7D-4157-4032-BE9A-FB5F1BDB6A0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EB9D1-913D-48CB-9085-BF1E6012B02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314BF-0A0C-45EF-A255-FABED429ADF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C8D8B-D45E-4E8F-ADE8-2919A321F97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58D8B-FE0F-4255-A5BD-39735E490CF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52027-0F7D-4779-83EF-5A6BD38E962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8E4A9-5C88-48F8-B83A-8ECFB9B3170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1E6B5-F8AE-4C4B-A53B-8C4A172EC81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07163" y="0"/>
            <a:ext cx="2168525" cy="573405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54763" cy="57340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E2BB3-D1F1-4CC7-A03D-0DBE23F3540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75969" name="Image" r:id="rId3" imgW="12190476" imgH="9142857" progId="">
              <p:embed/>
            </p:oleObj>
          </a:graphicData>
        </a:graphic>
      </p:graphicFrame>
      <p:sp>
        <p:nvSpPr>
          <p:cNvPr id="5" name="Rectangle 4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7B9FA-1FE2-4006-889E-A07313FFB7D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F9CF8-E37B-47FA-AB19-D8E5117AD7F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76993" name="Image" r:id="rId3" imgW="12190476" imgH="9142857" progId="">
              <p:embed/>
            </p:oleObj>
          </a:graphicData>
        </a:graphic>
      </p:graphicFrame>
      <p:sp>
        <p:nvSpPr>
          <p:cNvPr id="5" name="Rectangle 4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CD4D8-5902-4683-BF92-0A3DF9E5F2A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9814-92D3-46EF-8B6C-BD0E248E4BB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78017" name="Image" r:id="rId3" imgW="12190476" imgH="9142857" progId="">
              <p:embed/>
            </p:oleObj>
          </a:graphicData>
        </a:graphic>
      </p:graphicFrame>
      <p:sp>
        <p:nvSpPr>
          <p:cNvPr id="5" name="Rectangle 4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7AF54-7CE4-4A38-BAE4-B222A99D4B8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E0887-36CD-4108-AFA8-9C96DB5A37A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79041" name="Image" r:id="rId3" imgW="12190476" imgH="9142857" progId="">
              <p:embed/>
            </p:oleObj>
          </a:graphicData>
        </a:graphic>
      </p:graphicFrame>
      <p:sp>
        <p:nvSpPr>
          <p:cNvPr id="6" name="Rectangle 4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68313" y="1341438"/>
            <a:ext cx="4027487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27488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341FE-6405-423B-8E9A-343DF8E3882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" name="Rectangle 4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09A04-7E7B-4B8B-A297-6081316E21F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80065" name="Image" r:id="rId3" imgW="12190476" imgH="9142857" progId="">
              <p:embed/>
            </p:oleObj>
          </a:graphicData>
        </a:graphic>
      </p:graphicFrame>
      <p:sp>
        <p:nvSpPr>
          <p:cNvPr id="8" name="Rectangle 4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9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46D56-2FBE-4B7E-9655-078EE0AADDB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2" name="Rectangle 4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37A1F-9E9F-41FF-87E2-87994744F21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81089" name="Image" r:id="rId3" imgW="12190476" imgH="9142857" progId="">
              <p:embed/>
            </p:oleObj>
          </a:graphicData>
        </a:graphic>
      </p:graphicFrame>
      <p:sp>
        <p:nvSpPr>
          <p:cNvPr id="4" name="Rectangle 4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23254-427D-4FD6-9E7E-C038B5A2DC9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7302B-A728-4514-82CB-675F5786884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82113" name="Image" r:id="rId3" imgW="12190476" imgH="9142857" progId="">
              <p:embed/>
            </p:oleObj>
          </a:graphicData>
        </a:graphic>
      </p:graphicFrame>
      <p:sp>
        <p:nvSpPr>
          <p:cNvPr id="3" name="Rectangle 4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8B17E-067B-443C-B045-50E751337E1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F8199-5CAB-4AE6-9A58-111A468F7C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220D6-2FEC-4671-A12A-02A4BB2BB95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83137" name="Image" r:id="rId3" imgW="12190476" imgH="9142857" progId="">
              <p:embed/>
            </p:oleObj>
          </a:graphicData>
        </a:graphic>
      </p:graphicFrame>
      <p:sp>
        <p:nvSpPr>
          <p:cNvPr id="6" name="Rectangle 4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8944D-4E89-4C70-B9B3-BD98216B709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" name="Rectangle 4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D13E1-D2C0-4471-9D61-08350BCC652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84161" name="Image" r:id="rId3" imgW="12190476" imgH="9142857" progId="">
              <p:embed/>
            </p:oleObj>
          </a:graphicData>
        </a:graphic>
      </p:graphicFrame>
      <p:sp>
        <p:nvSpPr>
          <p:cNvPr id="6" name="Rectangle 4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C6607-BCB9-403F-96A6-B617C7BE908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" name="Rectangle 4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5CF2D-C0F4-4B29-ACB2-01CCD8DF901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85185" name="Image" r:id="rId3" imgW="12190476" imgH="9142857" progId="">
              <p:embed/>
            </p:oleObj>
          </a:graphicData>
        </a:graphic>
      </p:graphicFrame>
      <p:sp>
        <p:nvSpPr>
          <p:cNvPr id="5" name="Rectangle 4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8A910-F9D6-4232-9779-F0B76988870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3FCFB-5CBD-495A-B605-48B4307683A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86209" name="Image" r:id="rId3" imgW="12190476" imgH="9142857" progId="">
              <p:embed/>
            </p:oleObj>
          </a:graphicData>
        </a:graphic>
      </p:graphicFrame>
      <p:sp>
        <p:nvSpPr>
          <p:cNvPr id="5" name="Rectangle 4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07163" y="0"/>
            <a:ext cx="2168525" cy="558958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54763" cy="558958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F30A7-6F02-4110-8247-7678A802728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3C3B2-BD0A-4689-B28D-5023847DE4B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B4D77-572C-4932-BB68-5E4221B7A12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B3661-224B-4D21-B300-999688308DB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6C9BA8-7B84-4152-A3F3-D7B499171C2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68313" y="1341438"/>
            <a:ext cx="4027487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27488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C3670-C29E-4423-884E-7D4C720385D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A626B-602F-437F-B465-543C88F1F9B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BF82A-72B2-4736-8D29-C7BFDEB6074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68313" y="1341438"/>
            <a:ext cx="4027487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27488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86519-3265-429E-BE08-8F86F0D1511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A4FD8-6A23-4274-B21B-51EE1B09D9E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0454C-DF62-496A-85E0-A1E087C5AEB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99414-832A-4E5B-B790-6BA3927038C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CD70E-6B07-488C-90C6-53608AA0D23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07163" y="0"/>
            <a:ext cx="2168525" cy="573405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54763" cy="57340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4E9C6-35F8-4D12-B2EE-4C37C7CB95C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87233" name="Image" r:id="rId3" imgW="12190476" imgH="9142857" progId="">
              <p:embed/>
            </p:oleObj>
          </a:graphicData>
        </a:graphic>
      </p:graphicFrame>
      <p:sp>
        <p:nvSpPr>
          <p:cNvPr id="5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6" name="Rectangle 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3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54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0EA41-0A4E-43C3-A2AF-C7533D940DE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88257" name="Image" r:id="rId3" imgW="12190476" imgH="9142857" progId="">
              <p:embed/>
            </p:oleObj>
          </a:graphicData>
        </a:graphic>
      </p:graphicFrame>
      <p:sp>
        <p:nvSpPr>
          <p:cNvPr id="5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Rectangle 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3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54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147D9-6EA8-4D94-92C9-085C2103D6D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89281" name="Image" r:id="rId3" imgW="12190476" imgH="9142857" progId="">
              <p:embed/>
            </p:oleObj>
          </a:graphicData>
        </a:graphic>
      </p:graphicFrame>
      <p:sp>
        <p:nvSpPr>
          <p:cNvPr id="5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Rectangle 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3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54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88933-0795-497C-98BE-327BBF87437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90305" name="Image" r:id="rId3" imgW="12190476" imgH="9142857" progId="">
              <p:embed/>
            </p:oleObj>
          </a:graphicData>
        </a:graphic>
      </p:graphicFrame>
      <p:sp>
        <p:nvSpPr>
          <p:cNvPr id="6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68313" y="1341438"/>
            <a:ext cx="4027487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27488" cy="4248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53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" name="Rectangle 54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FF3F8-083A-4CB2-B770-D34636675AE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91329" name="Image" r:id="rId3" imgW="12190476" imgH="9142857" progId="">
              <p:embed/>
            </p:oleObj>
          </a:graphicData>
        </a:graphic>
      </p:graphicFrame>
      <p:sp>
        <p:nvSpPr>
          <p:cNvPr id="8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9" name="Rectangle 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" name="Rectangle 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" name="Rectangle 53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2" name="Rectangle 54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564E9-C151-48A6-9438-C9FB02FC797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F8CB2-4B04-4023-A109-4C34AD05DE9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92353" name="Image" r:id="rId3" imgW="12190476" imgH="9142857" progId="">
              <p:embed/>
            </p:oleObj>
          </a:graphicData>
        </a:graphic>
      </p:graphicFrame>
      <p:sp>
        <p:nvSpPr>
          <p:cNvPr id="4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5" name="Rectangle 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3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4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AAB8B-AACA-4D8D-AFEC-EF898F6EB82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93377" name="Image" r:id="rId3" imgW="12190476" imgH="9142857" progId="">
              <p:embed/>
            </p:oleObj>
          </a:graphicData>
        </a:graphic>
      </p:graphicFrame>
      <p:sp>
        <p:nvSpPr>
          <p:cNvPr id="3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4" name="Rectangle 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3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4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E6AC5-7A51-4263-A65C-BAC1660239B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94401" name="Image" r:id="rId3" imgW="12190476" imgH="9142857" progId="">
              <p:embed/>
            </p:oleObj>
          </a:graphicData>
        </a:graphic>
      </p:graphicFrame>
      <p:sp>
        <p:nvSpPr>
          <p:cNvPr id="6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Rectangle 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53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" name="Rectangle 54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F8F9E-2757-4796-A47E-A1453B2A929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95425" name="Image" r:id="rId3" imgW="12190476" imgH="9142857" progId="">
              <p:embed/>
            </p:oleObj>
          </a:graphicData>
        </a:graphic>
      </p:graphicFrame>
      <p:sp>
        <p:nvSpPr>
          <p:cNvPr id="6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Rectangle 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53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" name="Rectangle 54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BF623-3147-4E3D-AFCE-2C32BB5BDD1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96449" name="Image" r:id="rId3" imgW="12190476" imgH="9142857" progId="">
              <p:embed/>
            </p:oleObj>
          </a:graphicData>
        </a:graphic>
      </p:graphicFrame>
      <p:sp>
        <p:nvSpPr>
          <p:cNvPr id="5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Rectangle 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3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54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22B09-0DC5-4434-A557-E4250B388E3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897473" name="Image" r:id="rId3" imgW="12190476" imgH="9142857" progId="">
              <p:embed/>
            </p:oleObj>
          </a:graphicData>
        </a:graphic>
      </p:graphicFrame>
      <p:sp>
        <p:nvSpPr>
          <p:cNvPr id="5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07163" y="0"/>
            <a:ext cx="2168525" cy="558958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54763" cy="558958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Rectangle 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3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54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7D063-C071-41C3-8CC3-5E2A45277FD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F533A-6979-42E9-8CA6-60FED86CB2A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3C32B-01DB-49B5-A1C4-4F971DA3BF6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EF6D4-3531-430B-BA74-A1E4927EE88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68313" y="1341438"/>
            <a:ext cx="4027487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27488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76993-6026-47E3-AD50-42AB353E9C4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80B8F-84B8-4C9A-AC5A-B2FF8C62893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B573F-5854-468F-8000-11D5BFFE581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98801-0912-4F37-BEE7-BD3000291A1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BF70C-EC48-4625-A367-364EBF5F144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848E0-9BCC-4A60-AD7C-CDD81BB2D71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3771B-F19E-48FC-978A-D8687BE6CB6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8053D-CCD1-4ED9-B1BA-5CFED96582D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07163" y="0"/>
            <a:ext cx="2168525" cy="573405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54763" cy="57340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A7E61-F2DF-4EEF-A4A9-3D50E30657D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0" y="0"/>
            <a:ext cx="8675688" cy="57340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71B8B-02BD-4E87-B34E-EA7CB14962C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2C500-C2A8-49BB-A782-24B852DCD8A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821DF-C26E-4710-ADE9-CA9F9959AD7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5193D-12F0-4F08-8275-4DA259D2D97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mlDrawing" Target="../drawings/vmlDrawing3.v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oleObject" Target="../embeddings/oleObject3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vmlDrawing" Target="../drawings/vmlDrawing4.v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oleObject" Target="../embeddings/oleObject4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vmlDrawing" Target="../drawings/vmlDrawing16.v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oleObject" Target="../embeddings/oleObject16.bin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vmlDrawing" Target="../drawings/vmlDrawing17.v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oleObject" Target="../embeddings/oleObject17.bin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oleObject" Target="../embeddings/oleObject29.bin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vmlDrawing" Target="../drawings/vmlDrawing29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0144" name="Object 3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730144" name="Image" r:id="rId14" imgW="12190476" imgH="9142857" progId="">
              <p:embed/>
            </p:oleObj>
          </a:graphicData>
        </a:graphic>
      </p:graphicFrame>
      <p:sp>
        <p:nvSpPr>
          <p:cNvPr id="730137" name="Rectangle 25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730147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41438"/>
            <a:ext cx="82073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30148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78120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3400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Insert the title of your presentation here</a:t>
            </a:r>
          </a:p>
        </p:txBody>
      </p:sp>
      <p:sp>
        <p:nvSpPr>
          <p:cNvPr id="730141" name="Rectangle 2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30142" name="Rectangle 3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30143" name="Rectangle 3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6FA5121-EA4F-4979-A0F3-C74A7F9492B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07" r:id="rId2"/>
    <p:sldLayoutId id="2147483706" r:id="rId3"/>
    <p:sldLayoutId id="2147483705" r:id="rId4"/>
    <p:sldLayoutId id="2147483704" r:id="rId5"/>
    <p:sldLayoutId id="2147483703" r:id="rId6"/>
    <p:sldLayoutId id="2147483702" r:id="rId7"/>
    <p:sldLayoutId id="2147483701" r:id="rId8"/>
    <p:sldLayoutId id="2147483700" r:id="rId9"/>
    <p:sldLayoutId id="2147483699" r:id="rId10"/>
    <p:sldLayoutId id="214748369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돋움" pitchFamily="50" charset="-127"/>
          <a:ea typeface="돋움" pitchFamily="50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돋움" pitchFamily="50" charset="-127"/>
          <a:ea typeface="돋움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돋움" pitchFamily="50" charset="-127"/>
          <a:ea typeface="돋움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돋움" pitchFamily="50" charset="-127"/>
          <a:ea typeface="돋움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돋움" pitchFamily="50" charset="-127"/>
          <a:ea typeface="돋움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2182" name="Object 22"/>
          <p:cNvGraphicFramePr>
            <a:graphicFrameLocks noChangeAspect="1"/>
          </p:cNvGraphicFramePr>
          <p:nvPr/>
        </p:nvGraphicFramePr>
        <p:xfrm>
          <a:off x="0" y="0"/>
          <a:ext cx="9144000" cy="857250"/>
        </p:xfrm>
        <a:graphic>
          <a:graphicData uri="http://schemas.openxmlformats.org/presentationml/2006/ole">
            <p:oleObj spid="_x0000_s732182" name="Image" r:id="rId14" imgW="12190476" imgH="1142454" progId="">
              <p:embed/>
            </p:oleObj>
          </a:graphicData>
        </a:graphic>
      </p:graphicFrame>
      <p:sp>
        <p:nvSpPr>
          <p:cNvPr id="73218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78120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3400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Insert the title of your presentation here</a:t>
            </a:r>
          </a:p>
        </p:txBody>
      </p:sp>
      <p:sp>
        <p:nvSpPr>
          <p:cNvPr id="73216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3216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3216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E8530F3-A759-477C-9F05-AA326C786E1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32188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41438"/>
            <a:ext cx="820737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pic>
        <p:nvPicPr>
          <p:cNvPr id="732189" name="Picture 15" descr="가족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3175" y="5757863"/>
            <a:ext cx="2581275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2190" name="Picture 17" descr="꽃1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8116888" y="917575"/>
            <a:ext cx="944562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7" r:id="rId2"/>
    <p:sldLayoutId id="2147483716" r:id="rId3"/>
    <p:sldLayoutId id="2147483715" r:id="rId4"/>
    <p:sldLayoutId id="2147483714" r:id="rId5"/>
    <p:sldLayoutId id="2147483713" r:id="rId6"/>
    <p:sldLayoutId id="2147483712" r:id="rId7"/>
    <p:sldLayoutId id="2147483711" r:id="rId8"/>
    <p:sldLayoutId id="2147483710" r:id="rId9"/>
    <p:sldLayoutId id="2147483709" r:id="rId10"/>
    <p:sldLayoutId id="214748370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3230" name="Object 46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733230" name="Image" r:id="rId14" imgW="12190476" imgH="9142857" progId="">
              <p:embed/>
            </p:oleObj>
          </a:graphicData>
        </a:graphic>
      </p:graphicFrame>
      <p:sp>
        <p:nvSpPr>
          <p:cNvPr id="733231" name="Rectangle 4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733233" name="Rectangle 4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41438"/>
            <a:ext cx="82073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33234" name="Rectangle 4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78120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3400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Insert the title of your presentation here</a:t>
            </a:r>
          </a:p>
        </p:txBody>
      </p:sp>
      <p:sp>
        <p:nvSpPr>
          <p:cNvPr id="733228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3322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811302F-4C13-4F54-9616-286C69F6B91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3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0957401-0FD9-4D48-8D31-27F4B1F9D28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4248" name="Object 40"/>
          <p:cNvGraphicFramePr>
            <a:graphicFrameLocks noChangeAspect="1"/>
          </p:cNvGraphicFramePr>
          <p:nvPr/>
        </p:nvGraphicFramePr>
        <p:xfrm>
          <a:off x="0" y="0"/>
          <a:ext cx="9144000" cy="857250"/>
        </p:xfrm>
        <a:graphic>
          <a:graphicData uri="http://schemas.openxmlformats.org/presentationml/2006/ole">
            <p:oleObj spid="_x0000_s734248" name="Image" r:id="rId14" imgW="12190476" imgH="1142454" progId="">
              <p:embed/>
            </p:oleObj>
          </a:graphicData>
        </a:graphic>
      </p:graphicFrame>
      <p:sp>
        <p:nvSpPr>
          <p:cNvPr id="734250" name="Rectangle 36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78120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3400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Insert the title of your presentation here</a:t>
            </a:r>
          </a:p>
        </p:txBody>
      </p:sp>
      <p:sp>
        <p:nvSpPr>
          <p:cNvPr id="734245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34246" name="Rectangle 3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34247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A419E4F-47BD-4905-BB2F-002B937A5CF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34254" name="Rectangle 4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41438"/>
            <a:ext cx="820737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pic>
        <p:nvPicPr>
          <p:cNvPr id="734255" name="Picture 41" descr="가족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3175" y="5757863"/>
            <a:ext cx="2581275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4256" name="Picture 42" descr="꽃1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8116888" y="917575"/>
            <a:ext cx="944562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8" r:id="rId2"/>
    <p:sldLayoutId id="2147483727" r:id="rId3"/>
    <p:sldLayoutId id="2147483726" r:id="rId4"/>
    <p:sldLayoutId id="2147483725" r:id="rId5"/>
    <p:sldLayoutId id="2147483724" r:id="rId6"/>
    <p:sldLayoutId id="2147483723" r:id="rId7"/>
    <p:sldLayoutId id="2147483722" r:id="rId8"/>
    <p:sldLayoutId id="2147483721" r:id="rId9"/>
    <p:sldLayoutId id="2147483720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5285" name="Object 53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735285" name="Image" r:id="rId14" imgW="12190476" imgH="9142857" progId="">
              <p:embed/>
            </p:oleObj>
          </a:graphicData>
        </a:graphic>
      </p:graphicFrame>
      <p:sp>
        <p:nvSpPr>
          <p:cNvPr id="735280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0364BD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1800"/>
          </a:p>
        </p:txBody>
      </p:sp>
      <p:sp>
        <p:nvSpPr>
          <p:cNvPr id="735288" name="Rectangle 4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41438"/>
            <a:ext cx="82073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35289" name="Rectangle 51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78120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3400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Insert the title of your presentation here</a:t>
            </a:r>
          </a:p>
        </p:txBody>
      </p:sp>
      <p:sp>
        <p:nvSpPr>
          <p:cNvPr id="735284" name="Rectangle 5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" name="Rectangle 5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35286" name="Rectangle 5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613EEC3-159A-48D9-91F9-8A2886CB23B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Black" pitchFamily="34" charset="0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Black" pitchFamily="34" charset="0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Black" pitchFamily="34" charset="0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Black" pitchFamily="34" charset="0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Black" pitchFamily="34" charset="0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Black" pitchFamily="34" charset="0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Black" pitchFamily="34" charset="0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Black" pitchFamily="34" charset="0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6296" name="Object 40"/>
          <p:cNvGraphicFramePr>
            <a:graphicFrameLocks noChangeAspect="1"/>
          </p:cNvGraphicFramePr>
          <p:nvPr/>
        </p:nvGraphicFramePr>
        <p:xfrm>
          <a:off x="0" y="0"/>
          <a:ext cx="9144000" cy="857250"/>
        </p:xfrm>
        <a:graphic>
          <a:graphicData uri="http://schemas.openxmlformats.org/presentationml/2006/ole">
            <p:oleObj spid="_x0000_s736296" name="Image" r:id="rId15" imgW="12190476" imgH="1142454" progId="">
              <p:embed/>
            </p:oleObj>
          </a:graphicData>
        </a:graphic>
      </p:graphicFrame>
      <p:sp>
        <p:nvSpPr>
          <p:cNvPr id="736298" name="Rectangle 36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78120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3400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Insert the title of your presentation here</a:t>
            </a:r>
          </a:p>
        </p:txBody>
      </p:sp>
      <p:sp>
        <p:nvSpPr>
          <p:cNvPr id="736293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36294" name="Rectangle 3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36295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EDFE9CF-FB3F-40BC-A746-E5043F3A199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36302" name="Rectangle 4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41438"/>
            <a:ext cx="820737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pic>
        <p:nvPicPr>
          <p:cNvPr id="736303" name="Picture 41" descr="가족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3175" y="5757863"/>
            <a:ext cx="2581275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6304" name="Picture 42" descr="꽃1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8116888" y="917575"/>
            <a:ext cx="944562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0" r:id="rId2"/>
    <p:sldLayoutId id="2147483739" r:id="rId3"/>
    <p:sldLayoutId id="2147483738" r:id="rId4"/>
    <p:sldLayoutId id="2147483737" r:id="rId5"/>
    <p:sldLayoutId id="2147483736" r:id="rId6"/>
    <p:sldLayoutId id="2147483735" r:id="rId7"/>
    <p:sldLayoutId id="2147483734" r:id="rId8"/>
    <p:sldLayoutId id="2147483733" r:id="rId9"/>
    <p:sldLayoutId id="2147483732" r:id="rId10"/>
    <p:sldLayoutId id="2147483731" r:id="rId11"/>
    <p:sldLayoutId id="214748373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600" b="1">
          <a:solidFill>
            <a:schemeClr val="bg1"/>
          </a:solidFill>
          <a:latin typeface="Arial Black" pitchFamily="34" charset="0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63" name="Rectangle 31"/>
          <p:cNvSpPr>
            <a:spLocks noGrp="1" noChangeArrowheads="1"/>
          </p:cNvSpPr>
          <p:nvPr>
            <p:ph type="ctrTitle"/>
          </p:nvPr>
        </p:nvSpPr>
        <p:spPr>
          <a:xfrm>
            <a:off x="-31750" y="2565400"/>
            <a:ext cx="9144000" cy="1152525"/>
          </a:xfrm>
        </p:spPr>
        <p:txBody>
          <a:bodyPr lIns="252000">
            <a:normAutofit fontScale="90000"/>
          </a:bodyPr>
          <a:lstStyle/>
          <a:p>
            <a:pPr eaLnBrk="1" hangingPunct="1">
              <a:defRPr/>
            </a:pPr>
            <a:r>
              <a:rPr lang="ko-KR" altLang="en-US" sz="4400" dirty="0" smtClean="0">
                <a:solidFill>
                  <a:schemeClr val="tx1"/>
                </a:solidFill>
              </a:rPr>
              <a:t>   </a:t>
            </a:r>
            <a:r>
              <a:rPr lang="ko-KR" altLang="en-US" sz="4400" dirty="0" err="1" smtClean="0">
                <a:solidFill>
                  <a:schemeClr val="tx1"/>
                </a:solidFill>
              </a:rPr>
              <a:t>저출산</a:t>
            </a:r>
            <a:r>
              <a:rPr lang="ko-KR" altLang="en-US" sz="4400" dirty="0" smtClean="0">
                <a:solidFill>
                  <a:schemeClr val="tx1"/>
                </a:solidFill>
              </a:rPr>
              <a:t> </a:t>
            </a:r>
            <a:r>
              <a:rPr lang="ko-KR" altLang="en-US" sz="4400" dirty="0">
                <a:solidFill>
                  <a:schemeClr val="tx1"/>
                </a:solidFill>
              </a:rPr>
              <a:t>고령사회 </a:t>
            </a:r>
            <a:r>
              <a:rPr lang="ko-KR" altLang="en-US" sz="4400" dirty="0" smtClean="0">
                <a:solidFill>
                  <a:schemeClr val="tx1"/>
                </a:solidFill>
              </a:rPr>
              <a:t>정책의</a:t>
            </a:r>
            <a:r>
              <a:rPr lang="en-US" altLang="ko-KR" sz="4400" dirty="0">
                <a:solidFill>
                  <a:srgbClr val="8EB604"/>
                </a:solidFill>
              </a:rPr>
              <a:t/>
            </a:r>
            <a:br>
              <a:rPr lang="en-US" altLang="ko-KR" sz="4400" dirty="0">
                <a:solidFill>
                  <a:srgbClr val="8EB604"/>
                </a:solidFill>
              </a:rPr>
            </a:br>
            <a:r>
              <a:rPr lang="en-US" altLang="ko-KR" sz="4400" dirty="0" smtClean="0">
                <a:solidFill>
                  <a:srgbClr val="8EB604"/>
                </a:solidFill>
              </a:rPr>
              <a:t>           </a:t>
            </a:r>
            <a:r>
              <a:rPr lang="ko-KR" altLang="en-US" sz="3600" dirty="0" smtClean="0">
                <a:solidFill>
                  <a:schemeClr val="tx2"/>
                </a:solidFill>
              </a:rPr>
              <a:t>새로운  패러다임  전환과  시민운동</a:t>
            </a:r>
            <a:endParaRPr lang="en-US" altLang="ko-KR" sz="4400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03350" y="4173538"/>
            <a:ext cx="6481763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en-US" altLang="ko-KR" sz="2400" b="1" dirty="0">
              <a:solidFill>
                <a:schemeClr val="tx2"/>
              </a:solidFill>
              <a:latin typeface="Arial" charset="0"/>
              <a:ea typeface="+mj-ea"/>
              <a:cs typeface="+mj-cs"/>
            </a:endParaRPr>
          </a:p>
          <a:p>
            <a:pPr algn="ctr">
              <a:defRPr/>
            </a:pPr>
            <a:r>
              <a:rPr lang="en-US" altLang="ko-KR" sz="2400" b="1" dirty="0">
                <a:solidFill>
                  <a:schemeClr val="tx2"/>
                </a:solidFill>
                <a:latin typeface="Arial" charset="0"/>
                <a:ea typeface="+mj-ea"/>
                <a:cs typeface="+mj-cs"/>
              </a:rPr>
              <a:t>&lt;</a:t>
            </a:r>
            <a:r>
              <a:rPr lang="ko-KR" altLang="en-US" sz="2400" b="1" dirty="0">
                <a:solidFill>
                  <a:schemeClr val="tx2"/>
                </a:solidFill>
                <a:latin typeface="Arial" charset="0"/>
                <a:ea typeface="+mj-ea"/>
                <a:cs typeface="+mj-cs"/>
              </a:rPr>
              <a:t>선진사회복지연구회</a:t>
            </a:r>
            <a:r>
              <a:rPr lang="en-US" altLang="ko-KR" sz="2400" b="1" dirty="0">
                <a:solidFill>
                  <a:schemeClr val="tx2"/>
                </a:solidFill>
                <a:latin typeface="Arial" charset="0"/>
                <a:ea typeface="+mj-ea"/>
                <a:cs typeface="+mj-cs"/>
              </a:rPr>
              <a:t>&gt; </a:t>
            </a:r>
            <a:r>
              <a:rPr lang="ko-KR" altLang="en-US" sz="2400" b="1" dirty="0">
                <a:solidFill>
                  <a:schemeClr val="tx2"/>
                </a:solidFill>
                <a:latin typeface="Arial" charset="0"/>
                <a:ea typeface="+mj-ea"/>
                <a:cs typeface="+mj-cs"/>
              </a:rPr>
              <a:t>회장 이정숙</a:t>
            </a:r>
            <a:endParaRPr lang="en-US" altLang="ko-KR" sz="2400" b="1" dirty="0">
              <a:solidFill>
                <a:schemeClr val="tx2"/>
              </a:solidFill>
              <a:latin typeface="Arial" charset="0"/>
              <a:ea typeface="+mj-ea"/>
              <a:cs typeface="+mj-cs"/>
            </a:endParaRPr>
          </a:p>
          <a:p>
            <a:pPr algn="ctr">
              <a:defRPr/>
            </a:pPr>
            <a:r>
              <a:rPr lang="en-US" altLang="ko-KR" sz="2400" b="1" dirty="0">
                <a:solidFill>
                  <a:schemeClr val="tx2"/>
                </a:solidFill>
                <a:latin typeface="Arial" charset="0"/>
                <a:ea typeface="+mj-ea"/>
                <a:cs typeface="+mj-cs"/>
              </a:rPr>
              <a:t>www.sswkorea.org</a:t>
            </a:r>
          </a:p>
          <a:p>
            <a:pPr algn="ctr">
              <a:defRPr/>
            </a:pPr>
            <a:endParaRPr lang="ko-KR" altLang="en-US" sz="2400" b="1" dirty="0">
              <a:solidFill>
                <a:schemeClr val="tx2"/>
              </a:solidFill>
              <a:latin typeface="Arial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78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pPr algn="ctr" eaLnBrk="1" hangingPunct="1"/>
            <a:r>
              <a:rPr lang="ko-KR" altLang="en-US" sz="3200" smtClean="0">
                <a:latin typeface="돋움" pitchFamily="50" charset="-127"/>
                <a:ea typeface="돋움" pitchFamily="50" charset="-127"/>
              </a:rPr>
              <a:t>이구 백</a:t>
            </a:r>
            <a:r>
              <a:rPr lang="en-US" altLang="ko-KR" sz="320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3200" smtClean="0">
                <a:latin typeface="돋움" pitchFamily="50" charset="-127"/>
                <a:ea typeface="돋움" pitchFamily="50" charset="-127"/>
              </a:rPr>
              <a:t>삼초땡</a:t>
            </a:r>
            <a:r>
              <a:rPr lang="en-US" altLang="ko-KR" sz="320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3200" smtClean="0">
                <a:latin typeface="돋움" pitchFamily="50" charset="-127"/>
                <a:ea typeface="돋움" pitchFamily="50" charset="-127"/>
              </a:rPr>
              <a:t>삼팔선</a:t>
            </a:r>
            <a:r>
              <a:rPr lang="en-US" altLang="ko-KR" sz="320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3200" smtClean="0">
                <a:latin typeface="돋움" pitchFamily="50" charset="-127"/>
                <a:ea typeface="돋움" pitchFamily="50" charset="-127"/>
              </a:rPr>
              <a:t>삼포시대</a:t>
            </a:r>
            <a:endParaRPr lang="en-US" altLang="ko-KR" sz="3200" smtClean="0"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1782786" name="Group 4"/>
          <p:cNvGrpSpPr>
            <a:grpSpLocks/>
          </p:cNvGrpSpPr>
          <p:nvPr/>
        </p:nvGrpSpPr>
        <p:grpSpPr bwMode="auto">
          <a:xfrm>
            <a:off x="6834188" y="4457700"/>
            <a:ext cx="647700" cy="1157288"/>
            <a:chOff x="469" y="2494"/>
            <a:chExt cx="829" cy="1495"/>
          </a:xfrm>
        </p:grpSpPr>
        <p:pic>
          <p:nvPicPr>
            <p:cNvPr id="1782834" name="Picture 5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35" name="Picture 6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36" name="Picture 7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82787" name="Group 8"/>
          <p:cNvGrpSpPr>
            <a:grpSpLocks/>
          </p:cNvGrpSpPr>
          <p:nvPr/>
        </p:nvGrpSpPr>
        <p:grpSpPr bwMode="auto">
          <a:xfrm>
            <a:off x="4930775" y="1663700"/>
            <a:ext cx="722313" cy="1289050"/>
            <a:chOff x="469" y="2494"/>
            <a:chExt cx="829" cy="1495"/>
          </a:xfrm>
        </p:grpSpPr>
        <p:pic>
          <p:nvPicPr>
            <p:cNvPr id="1782831" name="Picture 9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32" name="Picture 10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33" name="Picture 11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82788" name="Line 12"/>
          <p:cNvSpPr>
            <a:spLocks noChangeShapeType="1"/>
          </p:cNvSpPr>
          <p:nvPr/>
        </p:nvSpPr>
        <p:spPr bwMode="auto">
          <a:xfrm>
            <a:off x="2443163" y="1433513"/>
            <a:ext cx="0" cy="4643437"/>
          </a:xfrm>
          <a:prstGeom prst="line">
            <a:avLst/>
          </a:prstGeom>
          <a:noFill/>
          <a:ln w="28575">
            <a:solidFill>
              <a:srgbClr val="000000">
                <a:alpha val="43921"/>
              </a:srgbClr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82789" name="Line 13"/>
          <p:cNvSpPr>
            <a:spLocks noChangeShapeType="1"/>
          </p:cNvSpPr>
          <p:nvPr/>
        </p:nvSpPr>
        <p:spPr bwMode="auto">
          <a:xfrm>
            <a:off x="4554538" y="1433513"/>
            <a:ext cx="0" cy="4643437"/>
          </a:xfrm>
          <a:prstGeom prst="line">
            <a:avLst/>
          </a:prstGeom>
          <a:noFill/>
          <a:ln w="28575">
            <a:solidFill>
              <a:srgbClr val="000000">
                <a:alpha val="43921"/>
              </a:srgbClr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82790" name="Line 14"/>
          <p:cNvSpPr>
            <a:spLocks noChangeShapeType="1"/>
          </p:cNvSpPr>
          <p:nvPr/>
        </p:nvSpPr>
        <p:spPr bwMode="auto">
          <a:xfrm>
            <a:off x="6657975" y="1433513"/>
            <a:ext cx="0" cy="4643437"/>
          </a:xfrm>
          <a:prstGeom prst="line">
            <a:avLst/>
          </a:prstGeom>
          <a:noFill/>
          <a:ln w="28575">
            <a:solidFill>
              <a:srgbClr val="000000">
                <a:alpha val="43921"/>
              </a:srgbClr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1782791" name="Group 15"/>
          <p:cNvGrpSpPr>
            <a:grpSpLocks/>
          </p:cNvGrpSpPr>
          <p:nvPr/>
        </p:nvGrpSpPr>
        <p:grpSpPr bwMode="auto">
          <a:xfrm>
            <a:off x="1055688" y="1758950"/>
            <a:ext cx="708025" cy="1346200"/>
            <a:chOff x="469" y="2494"/>
            <a:chExt cx="829" cy="1495"/>
          </a:xfrm>
        </p:grpSpPr>
        <p:pic>
          <p:nvPicPr>
            <p:cNvPr id="1782828" name="Picture 16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9" name="Picture 17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30" name="Picture 18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82792" name="Group 19"/>
          <p:cNvGrpSpPr>
            <a:grpSpLocks/>
          </p:cNvGrpSpPr>
          <p:nvPr/>
        </p:nvGrpSpPr>
        <p:grpSpPr bwMode="auto">
          <a:xfrm>
            <a:off x="2957513" y="4454525"/>
            <a:ext cx="774700" cy="1381125"/>
            <a:chOff x="469" y="2494"/>
            <a:chExt cx="829" cy="1495"/>
          </a:xfrm>
        </p:grpSpPr>
        <p:pic>
          <p:nvPicPr>
            <p:cNvPr id="1782825" name="Picture 20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6" name="Picture 21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7" name="Picture 22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82793" name="Group 23"/>
          <p:cNvGrpSpPr>
            <a:grpSpLocks/>
          </p:cNvGrpSpPr>
          <p:nvPr/>
        </p:nvGrpSpPr>
        <p:grpSpPr bwMode="auto">
          <a:xfrm>
            <a:off x="3460750" y="4478338"/>
            <a:ext cx="855663" cy="1525587"/>
            <a:chOff x="469" y="2494"/>
            <a:chExt cx="829" cy="1495"/>
          </a:xfrm>
        </p:grpSpPr>
        <p:pic>
          <p:nvPicPr>
            <p:cNvPr id="1782822" name="Picture 24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3" name="Picture 25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4" name="Picture 26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82794" name="Group 27"/>
          <p:cNvGrpSpPr>
            <a:grpSpLocks/>
          </p:cNvGrpSpPr>
          <p:nvPr/>
        </p:nvGrpSpPr>
        <p:grpSpPr bwMode="auto">
          <a:xfrm>
            <a:off x="5357813" y="1728788"/>
            <a:ext cx="776287" cy="1381125"/>
            <a:chOff x="469" y="2494"/>
            <a:chExt cx="829" cy="1495"/>
          </a:xfrm>
        </p:grpSpPr>
        <p:pic>
          <p:nvPicPr>
            <p:cNvPr id="1782819" name="Picture 28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0" name="Picture 29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21" name="Picture 30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82795" name="Group 31"/>
          <p:cNvGrpSpPr>
            <a:grpSpLocks/>
          </p:cNvGrpSpPr>
          <p:nvPr/>
        </p:nvGrpSpPr>
        <p:grpSpPr bwMode="auto">
          <a:xfrm>
            <a:off x="5838825" y="1784350"/>
            <a:ext cx="855663" cy="1524000"/>
            <a:chOff x="469" y="2494"/>
            <a:chExt cx="829" cy="1495"/>
          </a:xfrm>
        </p:grpSpPr>
        <p:pic>
          <p:nvPicPr>
            <p:cNvPr id="1782816" name="Picture 32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17" name="Picture 33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18" name="Picture 34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82796" name="Group 35"/>
          <p:cNvGrpSpPr>
            <a:grpSpLocks/>
          </p:cNvGrpSpPr>
          <p:nvPr/>
        </p:nvGrpSpPr>
        <p:grpSpPr bwMode="auto">
          <a:xfrm>
            <a:off x="7200900" y="4506913"/>
            <a:ext cx="722313" cy="1289050"/>
            <a:chOff x="469" y="2494"/>
            <a:chExt cx="829" cy="1495"/>
          </a:xfrm>
        </p:grpSpPr>
        <p:pic>
          <p:nvPicPr>
            <p:cNvPr id="1782813" name="Picture 36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14" name="Picture 37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15" name="Picture 38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82797" name="Group 39"/>
          <p:cNvGrpSpPr>
            <a:grpSpLocks/>
          </p:cNvGrpSpPr>
          <p:nvPr/>
        </p:nvGrpSpPr>
        <p:grpSpPr bwMode="auto">
          <a:xfrm>
            <a:off x="7627938" y="4573588"/>
            <a:ext cx="774700" cy="1381125"/>
            <a:chOff x="469" y="2494"/>
            <a:chExt cx="829" cy="1495"/>
          </a:xfrm>
        </p:grpSpPr>
        <p:pic>
          <p:nvPicPr>
            <p:cNvPr id="1782810" name="Picture 40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11" name="Picture 41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12" name="Picture 42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82798" name="Group 43"/>
          <p:cNvGrpSpPr>
            <a:grpSpLocks/>
          </p:cNvGrpSpPr>
          <p:nvPr/>
        </p:nvGrpSpPr>
        <p:grpSpPr bwMode="auto">
          <a:xfrm>
            <a:off x="8108950" y="4627563"/>
            <a:ext cx="855663" cy="1525587"/>
            <a:chOff x="469" y="2494"/>
            <a:chExt cx="829" cy="1495"/>
          </a:xfrm>
        </p:grpSpPr>
        <p:pic>
          <p:nvPicPr>
            <p:cNvPr id="1782807" name="Picture 44" descr="3d사람_거울그림자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7" y="3637"/>
              <a:ext cx="312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08" name="Picture 45" descr="3d사람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54" y="3459"/>
              <a:ext cx="744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809" name="Picture 46" descr="3d사람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9" y="2494"/>
              <a:ext cx="464" cy="1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83407" name="AutoShape 47"/>
          <p:cNvSpPr>
            <a:spLocks noChangeArrowheads="1"/>
          </p:cNvSpPr>
          <p:nvPr/>
        </p:nvSpPr>
        <p:spPr bwMode="auto">
          <a:xfrm>
            <a:off x="417513" y="3308350"/>
            <a:ext cx="1831975" cy="2409825"/>
          </a:xfrm>
          <a:prstGeom prst="roundRect">
            <a:avLst>
              <a:gd name="adj" fmla="val 4718"/>
            </a:avLst>
          </a:prstGeom>
          <a:gradFill rotWithShape="1">
            <a:gsLst>
              <a:gs pos="0">
                <a:srgbClr val="B0C73D"/>
              </a:gs>
              <a:gs pos="100000">
                <a:srgbClr val="244D1F"/>
              </a:gs>
            </a:gsLst>
            <a:lin ang="5400000" scaled="1"/>
          </a:gradFill>
          <a:ln w="3175" algn="ctr">
            <a:solidFill>
              <a:schemeClr val="bg1"/>
            </a:solidFill>
            <a:round/>
            <a:headEnd/>
            <a:tailEnd/>
          </a:ln>
          <a:effectLst>
            <a:outerShdw dist="45791" dir="3378596" algn="ctr" rotWithShape="0">
              <a:srgbClr val="5E5E5E">
                <a:alpha val="69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ko-KR" altLang="en-US" sz="1800" dirty="0"/>
          </a:p>
        </p:txBody>
      </p:sp>
      <p:sp>
        <p:nvSpPr>
          <p:cNvPr id="1782800" name="Text Box 54"/>
          <p:cNvSpPr txBox="1">
            <a:spLocks noChangeArrowheads="1"/>
          </p:cNvSpPr>
          <p:nvPr/>
        </p:nvSpPr>
        <p:spPr bwMode="auto">
          <a:xfrm>
            <a:off x="500063" y="4071938"/>
            <a:ext cx="16859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2400" b="1"/>
              <a:t>워킹 푸어</a:t>
            </a:r>
            <a:r>
              <a:rPr lang="en-US" altLang="ko-KR" sz="2400" b="1"/>
              <a:t>.</a:t>
            </a:r>
          </a:p>
          <a:p>
            <a:endParaRPr lang="en-US" altLang="ko-KR" sz="1000"/>
          </a:p>
        </p:txBody>
      </p:sp>
      <p:sp>
        <p:nvSpPr>
          <p:cNvPr id="783415" name="AutoShape 55"/>
          <p:cNvSpPr>
            <a:spLocks noChangeArrowheads="1"/>
          </p:cNvSpPr>
          <p:nvPr/>
        </p:nvSpPr>
        <p:spPr bwMode="auto">
          <a:xfrm>
            <a:off x="2500313" y="2000250"/>
            <a:ext cx="1831975" cy="2211388"/>
          </a:xfrm>
          <a:prstGeom prst="roundRect">
            <a:avLst>
              <a:gd name="adj" fmla="val 4718"/>
            </a:avLst>
          </a:prstGeom>
          <a:gradFill rotWithShape="1">
            <a:gsLst>
              <a:gs pos="0">
                <a:srgbClr val="FFCC00"/>
              </a:gs>
              <a:gs pos="100000">
                <a:srgbClr val="90A32F"/>
              </a:gs>
            </a:gsLst>
            <a:lin ang="5400000" scaled="1"/>
          </a:gradFill>
          <a:ln w="3175" algn="ctr">
            <a:solidFill>
              <a:schemeClr val="bg1"/>
            </a:solidFill>
            <a:round/>
            <a:headEnd/>
            <a:tailEnd/>
          </a:ln>
          <a:effectLst>
            <a:outerShdw dist="45791" dir="3378596" algn="ctr" rotWithShape="0">
              <a:srgbClr val="5E5E5E">
                <a:alpha val="69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2400" b="1" dirty="0"/>
              <a:t>허니문 </a:t>
            </a:r>
            <a:r>
              <a:rPr lang="ko-KR" altLang="en-US" sz="2400" b="1" dirty="0" err="1"/>
              <a:t>푸어</a:t>
            </a:r>
            <a:endParaRPr lang="ko-KR" altLang="en-US" sz="2400" b="1" dirty="0"/>
          </a:p>
        </p:txBody>
      </p:sp>
      <p:sp>
        <p:nvSpPr>
          <p:cNvPr id="1782802" name="Text Box 62"/>
          <p:cNvSpPr txBox="1">
            <a:spLocks noChangeArrowheads="1"/>
          </p:cNvSpPr>
          <p:nvPr/>
        </p:nvSpPr>
        <p:spPr bwMode="auto">
          <a:xfrm>
            <a:off x="2643188" y="2143125"/>
            <a:ext cx="1685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Ø"/>
            </a:pPr>
            <a:endParaRPr lang="ko-KR" altLang="en-US" sz="1800"/>
          </a:p>
          <a:p>
            <a:endParaRPr lang="en-US" altLang="ko-KR" sz="1800"/>
          </a:p>
        </p:txBody>
      </p:sp>
      <p:sp>
        <p:nvSpPr>
          <p:cNvPr id="783425" name="AutoShape 65"/>
          <p:cNvSpPr>
            <a:spLocks noChangeArrowheads="1"/>
          </p:cNvSpPr>
          <p:nvPr/>
        </p:nvSpPr>
        <p:spPr bwMode="auto">
          <a:xfrm>
            <a:off x="4643438" y="3214688"/>
            <a:ext cx="1831975" cy="2409825"/>
          </a:xfrm>
          <a:prstGeom prst="roundRect">
            <a:avLst>
              <a:gd name="adj" fmla="val 4718"/>
            </a:avLst>
          </a:prstGeom>
          <a:gradFill rotWithShape="1">
            <a:gsLst>
              <a:gs pos="0">
                <a:srgbClr val="FFCC00"/>
              </a:gs>
              <a:gs pos="100000">
                <a:srgbClr val="93421D"/>
              </a:gs>
            </a:gsLst>
            <a:lin ang="5400000" scaled="1"/>
          </a:gradFill>
          <a:ln w="3175" algn="ctr">
            <a:solidFill>
              <a:schemeClr val="bg1"/>
            </a:solidFill>
            <a:round/>
            <a:headEnd/>
            <a:tailEnd/>
          </a:ln>
          <a:effectLst>
            <a:outerShdw dist="45791" dir="3378596" algn="ctr" rotWithShape="0">
              <a:srgbClr val="5E5E5E">
                <a:alpha val="69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ko-KR" altLang="en-US" sz="1800" dirty="0"/>
          </a:p>
        </p:txBody>
      </p:sp>
      <p:sp>
        <p:nvSpPr>
          <p:cNvPr id="783434" name="AutoShape 74"/>
          <p:cNvSpPr>
            <a:spLocks noChangeArrowheads="1"/>
          </p:cNvSpPr>
          <p:nvPr/>
        </p:nvSpPr>
        <p:spPr bwMode="auto">
          <a:xfrm>
            <a:off x="6786563" y="2000250"/>
            <a:ext cx="1831975" cy="2211388"/>
          </a:xfrm>
          <a:prstGeom prst="roundRect">
            <a:avLst>
              <a:gd name="adj" fmla="val 4718"/>
            </a:avLst>
          </a:prstGeom>
          <a:gradFill rotWithShape="1">
            <a:gsLst>
              <a:gs pos="0">
                <a:srgbClr val="D5D5D5"/>
              </a:gs>
              <a:gs pos="100000">
                <a:schemeClr val="bg2"/>
              </a:gs>
            </a:gsLst>
            <a:lin ang="5400000" scaled="1"/>
          </a:gradFill>
          <a:ln w="3175" algn="ctr">
            <a:solidFill>
              <a:schemeClr val="bg1"/>
            </a:solidFill>
            <a:round/>
            <a:headEnd/>
            <a:tailEnd/>
          </a:ln>
          <a:effectLst>
            <a:outerShdw dist="45791" dir="3378596" algn="ctr" rotWithShape="0">
              <a:srgbClr val="5E5E5E">
                <a:alpha val="69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ko-KR" altLang="en-US" sz="1800" dirty="0"/>
          </a:p>
        </p:txBody>
      </p:sp>
      <p:sp>
        <p:nvSpPr>
          <p:cNvPr id="1782805" name="Text Box 81"/>
          <p:cNvSpPr txBox="1">
            <a:spLocks noChangeArrowheads="1"/>
          </p:cNvSpPr>
          <p:nvPr/>
        </p:nvSpPr>
        <p:spPr bwMode="auto">
          <a:xfrm>
            <a:off x="6858000" y="2143125"/>
            <a:ext cx="185737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ko-KR" b="1"/>
          </a:p>
          <a:p>
            <a:pPr algn="ctr"/>
            <a:endParaRPr lang="en-US" altLang="ko-KR" b="1"/>
          </a:p>
          <a:p>
            <a:r>
              <a:rPr lang="ko-KR" altLang="en-US" sz="2400" b="1"/>
              <a:t>하우스 푸어</a:t>
            </a:r>
          </a:p>
          <a:p>
            <a:endParaRPr lang="en-US" altLang="ko-KR" sz="1800"/>
          </a:p>
        </p:txBody>
      </p:sp>
      <p:sp>
        <p:nvSpPr>
          <p:cNvPr id="54" name="AutoShape 65"/>
          <p:cNvSpPr>
            <a:spLocks noChangeArrowheads="1"/>
          </p:cNvSpPr>
          <p:nvPr/>
        </p:nvSpPr>
        <p:spPr bwMode="auto">
          <a:xfrm>
            <a:off x="4714875" y="3214688"/>
            <a:ext cx="1831975" cy="2409825"/>
          </a:xfrm>
          <a:prstGeom prst="roundRect">
            <a:avLst>
              <a:gd name="adj" fmla="val 4718"/>
            </a:avLst>
          </a:prstGeom>
          <a:gradFill rotWithShape="1">
            <a:gsLst>
              <a:gs pos="0">
                <a:srgbClr val="FFCC00"/>
              </a:gs>
              <a:gs pos="100000">
                <a:srgbClr val="93421D"/>
              </a:gs>
            </a:gsLst>
            <a:lin ang="5400000" scaled="1"/>
          </a:gradFill>
          <a:ln w="3175" algn="ctr">
            <a:solidFill>
              <a:schemeClr val="bg1"/>
            </a:solidFill>
            <a:round/>
            <a:headEnd/>
            <a:tailEnd/>
          </a:ln>
          <a:effectLst>
            <a:outerShdw dist="45791" dir="3378596" algn="ctr" rotWithShape="0">
              <a:srgbClr val="5E5E5E">
                <a:alpha val="69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ko-KR" altLang="en-US" sz="2400" b="1" dirty="0"/>
              <a:t>베이비 </a:t>
            </a:r>
            <a:r>
              <a:rPr lang="ko-KR" altLang="en-US" sz="2400" b="1" dirty="0" err="1"/>
              <a:t>푸어</a:t>
            </a:r>
            <a:endParaRPr lang="ko-KR" altLang="en-US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8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000" smtClean="0"/>
              <a:t>한국여성정책연구원</a:t>
            </a:r>
            <a:r>
              <a:rPr lang="en-US" altLang="ko-KR" sz="2000" smtClean="0"/>
              <a:t>(KWDI)</a:t>
            </a:r>
            <a:r>
              <a:rPr lang="ko-KR" altLang="en-US" sz="2400" b="0" smtClean="0"/>
              <a:t> </a:t>
            </a:r>
            <a:r>
              <a:rPr lang="ko-KR" altLang="en-US" sz="2800" smtClean="0"/>
              <a:t>저출산 의식 조사 </a:t>
            </a:r>
            <a:r>
              <a:rPr lang="en-US" altLang="ko-KR" sz="2200" smtClean="0"/>
              <a:t>(2011)</a:t>
            </a:r>
            <a:endParaRPr lang="ko-KR" altLang="en-US" sz="2200" smtClean="0"/>
          </a:p>
        </p:txBody>
      </p:sp>
      <p:pic>
        <p:nvPicPr>
          <p:cNvPr id="1783810" name="_x101409744" descr="EMB000008ec23e2"/>
          <p:cNvPicPr>
            <a:picLocks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836613"/>
            <a:ext cx="9144000" cy="602138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833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pPr eaLnBrk="1" hangingPunct="1"/>
            <a:r>
              <a:rPr lang="ko-KR" altLang="ko-KR" sz="2400" smtClean="0"/>
              <a:t>저출산고령화 관련</a:t>
            </a:r>
            <a:r>
              <a:rPr lang="en-US" altLang="ko-KR" sz="2400" smtClean="0"/>
              <a:t> </a:t>
            </a:r>
            <a:r>
              <a:rPr lang="ko-KR" altLang="en-US" sz="2400" smtClean="0"/>
              <a:t>심각성</a:t>
            </a:r>
            <a:r>
              <a:rPr lang="en-US" altLang="ko-KR" sz="2400" smtClean="0"/>
              <a:t>,  </a:t>
            </a:r>
            <a:r>
              <a:rPr lang="ko-KR" altLang="en-US" sz="2400" smtClean="0"/>
              <a:t>본인 연관성 </a:t>
            </a:r>
            <a:r>
              <a:rPr lang="ko-KR" altLang="ko-KR" sz="2400" smtClean="0"/>
              <a:t>국민인식도 조사</a:t>
            </a:r>
            <a:r>
              <a:rPr lang="en-US" altLang="ko-KR" sz="2400" smtClean="0"/>
              <a:t> </a:t>
            </a:r>
            <a:r>
              <a:rPr lang="ko-KR" altLang="ko-KR" sz="2400" smtClean="0"/>
              <a:t>’</a:t>
            </a:r>
            <a:r>
              <a:rPr lang="en-US" altLang="ko-KR" sz="2000" smtClean="0"/>
              <a:t>08</a:t>
            </a:r>
            <a:endParaRPr lang="ko-KR" altLang="en-US" sz="2000" smtClean="0"/>
          </a:p>
        </p:txBody>
      </p:sp>
      <p:pic>
        <p:nvPicPr>
          <p:cNvPr id="1784834" name="_x101403984" descr="EMB000008ec23da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928688"/>
            <a:ext cx="4032250" cy="451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4835" name="_x101403584" descr="EMB000008ec23d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2825" y="928688"/>
            <a:ext cx="4321175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4836" name="TextBox 4"/>
          <p:cNvSpPr txBox="1">
            <a:spLocks noChangeArrowheads="1"/>
          </p:cNvSpPr>
          <p:nvPr/>
        </p:nvSpPr>
        <p:spPr bwMode="auto">
          <a:xfrm>
            <a:off x="642938" y="5286375"/>
            <a:ext cx="8286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b="1"/>
              <a:t>&lt;</a:t>
            </a:r>
            <a:r>
              <a:rPr lang="ko-KR" altLang="en-US" sz="1800" b="1"/>
              <a:t>심각성</a:t>
            </a:r>
            <a:r>
              <a:rPr lang="en-US" altLang="ko-KR" sz="1800" b="1"/>
              <a:t>: “</a:t>
            </a:r>
            <a:r>
              <a:rPr lang="ko-KR" altLang="en-US" sz="1800" b="1"/>
              <a:t>매우 심각</a:t>
            </a:r>
            <a:r>
              <a:rPr lang="en-US" altLang="ko-KR" sz="1800" b="1"/>
              <a:t>”&gt;                         &lt;</a:t>
            </a:r>
            <a:r>
              <a:rPr lang="ko-KR" altLang="en-US" sz="1800" b="1"/>
              <a:t>본인 연관성</a:t>
            </a:r>
            <a:r>
              <a:rPr lang="en-US" altLang="ko-KR" sz="1800" b="1"/>
              <a:t>: “</a:t>
            </a:r>
            <a:r>
              <a:rPr lang="ko-KR" altLang="en-US" sz="1800" b="1"/>
              <a:t>상당히 영향</a:t>
            </a:r>
            <a:r>
              <a:rPr lang="en-US" altLang="ko-KR" sz="1800" b="1"/>
              <a:t>”&gt;</a:t>
            </a:r>
            <a:endParaRPr lang="ko-KR" alt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857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pPr algn="ctr" eaLnBrk="1" hangingPunct="1"/>
            <a:r>
              <a:rPr lang="ko-KR" altLang="ko-KR" sz="3600" smtClean="0"/>
              <a:t>결혼 및 출산동향조사</a:t>
            </a:r>
            <a:r>
              <a:rPr lang="en-US" altLang="ko-KR" sz="3600" smtClean="0"/>
              <a:t>, </a:t>
            </a:r>
            <a:r>
              <a:rPr lang="ko-KR" altLang="ko-KR" sz="2800" smtClean="0"/>
              <a:t>보사연</a:t>
            </a:r>
            <a:r>
              <a:rPr lang="en-US" altLang="ko-KR" sz="2800" smtClean="0"/>
              <a:t>, </a:t>
            </a:r>
            <a:r>
              <a:rPr lang="ko-KR" altLang="ko-KR" sz="2800" smtClean="0"/>
              <a:t>’</a:t>
            </a:r>
            <a:r>
              <a:rPr lang="en-US" altLang="ko-KR" sz="2800" smtClean="0"/>
              <a:t>05, </a:t>
            </a:r>
            <a:r>
              <a:rPr lang="ko-KR" altLang="ko-KR" sz="2800" smtClean="0"/>
              <a:t>’</a:t>
            </a:r>
            <a:r>
              <a:rPr lang="en-US" altLang="ko-KR" sz="2800" smtClean="0"/>
              <a:t>09</a:t>
            </a:r>
            <a:endParaRPr lang="ko-KR" altLang="en-US" sz="2800" smtClean="0"/>
          </a:p>
        </p:txBody>
      </p:sp>
      <p:pic>
        <p:nvPicPr>
          <p:cNvPr id="1785858" name="_x101408224" descr="EMB000008ec23dc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125538"/>
            <a:ext cx="3744912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5859" name="_x101407824" descr="EMB000008ec23d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125538"/>
            <a:ext cx="3744913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5860" name="TextBox 4"/>
          <p:cNvSpPr txBox="1">
            <a:spLocks noChangeArrowheads="1"/>
          </p:cNvSpPr>
          <p:nvPr/>
        </p:nvSpPr>
        <p:spPr bwMode="auto">
          <a:xfrm>
            <a:off x="571500" y="5572125"/>
            <a:ext cx="800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b="1"/>
              <a:t>&lt;“</a:t>
            </a:r>
            <a:r>
              <a:rPr lang="ko-KR" altLang="en-US" sz="1800" b="1"/>
              <a:t>결혼 하겠다</a:t>
            </a:r>
            <a:r>
              <a:rPr lang="en-US" altLang="ko-KR" sz="1800" b="1"/>
              <a:t>”&gt;                                      &lt;</a:t>
            </a:r>
            <a:r>
              <a:rPr lang="ko-KR" altLang="en-US" sz="1800" b="1"/>
              <a:t>자녀를 반드시 가지고 싶다</a:t>
            </a:r>
            <a:r>
              <a:rPr lang="en-US" altLang="ko-KR" sz="1800" b="1"/>
              <a:t>”&gt;</a:t>
            </a:r>
            <a:endParaRPr lang="ko-KR" alt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688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2800" b="0" smtClean="0"/>
              <a:t>3-2&gt;</a:t>
            </a:r>
            <a:r>
              <a:rPr lang="ko-KR" altLang="en-US" sz="2800" smtClean="0"/>
              <a:t>저출산 극복을 위한 시민운동 현황</a:t>
            </a:r>
          </a:p>
        </p:txBody>
      </p:sp>
      <p:sp>
        <p:nvSpPr>
          <p:cNvPr id="178688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>
                <a:solidFill>
                  <a:srgbClr val="FF0000"/>
                </a:solidFill>
              </a:rPr>
              <a:t>아이낳기좋은세상운동본부</a:t>
            </a:r>
            <a:endParaRPr lang="en-US" altLang="ko-KR" b="1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ko-KR" b="1" smtClean="0"/>
              <a:t>    </a:t>
            </a:r>
            <a:r>
              <a:rPr lang="en-US" altLang="ko-KR" sz="1800" b="1" smtClean="0"/>
              <a:t>2009</a:t>
            </a:r>
            <a:r>
              <a:rPr lang="ko-KR" altLang="en-US" sz="1800" b="1" smtClean="0"/>
              <a:t>년 출범</a:t>
            </a:r>
            <a:r>
              <a:rPr lang="en-US" altLang="ko-KR" sz="1800" b="1" smtClean="0"/>
              <a:t>. </a:t>
            </a:r>
            <a:r>
              <a:rPr lang="ko-KR" altLang="en-US" sz="1800" b="1" smtClean="0"/>
              <a:t>전국의 </a:t>
            </a:r>
            <a:r>
              <a:rPr lang="en-US" altLang="ko-KR" sz="1800" b="1" smtClean="0"/>
              <a:t>248</a:t>
            </a:r>
            <a:r>
              <a:rPr lang="ko-KR" altLang="en-US" sz="1800" b="1" smtClean="0"/>
              <a:t>개 운동본부 </a:t>
            </a:r>
            <a:r>
              <a:rPr lang="en-US" altLang="ko-KR" sz="1800" b="1" smtClean="0"/>
              <a:t>5</a:t>
            </a:r>
            <a:r>
              <a:rPr lang="ko-KR" altLang="en-US" sz="1800" b="1" smtClean="0"/>
              <a:t>천</a:t>
            </a:r>
            <a:r>
              <a:rPr lang="en-US" altLang="ko-KR" sz="1800" b="1" smtClean="0"/>
              <a:t>8</a:t>
            </a:r>
            <a:r>
              <a:rPr lang="ko-KR" altLang="en-US" sz="1800" b="1" smtClean="0"/>
              <a:t>백여 민간단체 참여</a:t>
            </a:r>
            <a:r>
              <a:rPr lang="en-US" altLang="ko-KR" sz="1800" b="1" smtClean="0"/>
              <a:t>. </a:t>
            </a:r>
          </a:p>
          <a:p>
            <a:pPr eaLnBrk="1" hangingPunct="1">
              <a:buFontTx/>
              <a:buNone/>
            </a:pPr>
            <a:r>
              <a:rPr lang="en-US" altLang="ko-KR" sz="1800" b="1" smtClean="0"/>
              <a:t>    </a:t>
            </a:r>
            <a:r>
              <a:rPr lang="ko-KR" altLang="en-US" sz="1800" b="1" smtClean="0"/>
              <a:t>현장 중심의 풀뿌리 사업을 활발하게 전개</a:t>
            </a:r>
            <a:endParaRPr lang="en-US" altLang="ko-KR" sz="1800" b="1" smtClean="0"/>
          </a:p>
          <a:p>
            <a:pPr eaLnBrk="1" hangingPunct="1">
              <a:buFontTx/>
              <a:buNone/>
            </a:pPr>
            <a:endParaRPr lang="ko-KR" altLang="en-US" sz="1800" b="1" smtClean="0"/>
          </a:p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>
                <a:solidFill>
                  <a:srgbClr val="FF0000"/>
                </a:solidFill>
              </a:rPr>
              <a:t>출산장려국민운동본부</a:t>
            </a:r>
            <a:endParaRPr lang="en-US" altLang="ko-KR" b="1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ko-KR" sz="1800" b="1" smtClean="0"/>
              <a:t>   2010.6 </a:t>
            </a:r>
            <a:r>
              <a:rPr lang="ko-KR" altLang="en-US" sz="1800" b="1" smtClean="0"/>
              <a:t>종교계가 추축이 되어 출범</a:t>
            </a:r>
            <a:r>
              <a:rPr lang="en-US" altLang="ko-KR" sz="1800" b="1" smtClean="0"/>
              <a:t> </a:t>
            </a:r>
          </a:p>
          <a:p>
            <a:pPr eaLnBrk="1" hangingPunct="1">
              <a:buFontTx/>
              <a:buNone/>
            </a:pPr>
            <a:r>
              <a:rPr lang="en-US" altLang="ko-KR" sz="1800" b="1" smtClean="0"/>
              <a:t>   </a:t>
            </a:r>
            <a:r>
              <a:rPr lang="ko-KR" altLang="en-US" sz="1800" b="1" smtClean="0"/>
              <a:t>교회 안에 비영리 영</a:t>
            </a:r>
            <a:r>
              <a:rPr lang="en-US" altLang="ko-KR" sz="1800" b="1" smtClean="0"/>
              <a:t>·</a:t>
            </a:r>
            <a:r>
              <a:rPr lang="ko-KR" altLang="en-US" sz="1800" b="1" smtClean="0"/>
              <a:t>유아 보육시설을 권장하고 방과후 학교도 지원</a:t>
            </a:r>
            <a:r>
              <a:rPr lang="en-US" altLang="ko-KR" sz="1800" b="1" smtClean="0"/>
              <a:t>.</a:t>
            </a:r>
          </a:p>
          <a:p>
            <a:pPr eaLnBrk="1" hangingPunct="1">
              <a:buFontTx/>
              <a:buNone/>
            </a:pPr>
            <a:endParaRPr lang="ko-KR" altLang="en-US" sz="1800" b="1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altLang="ko-KR" b="1" smtClean="0">
                <a:solidFill>
                  <a:srgbClr val="FF0000"/>
                </a:solidFill>
              </a:rPr>
              <a:t>(</a:t>
            </a:r>
            <a:r>
              <a:rPr lang="ko-KR" altLang="en-US" b="1" smtClean="0">
                <a:solidFill>
                  <a:srgbClr val="FF0000"/>
                </a:solidFill>
              </a:rPr>
              <a:t>사</a:t>
            </a:r>
            <a:r>
              <a:rPr lang="en-US" altLang="ko-KR" b="1" smtClean="0">
                <a:solidFill>
                  <a:srgbClr val="FF0000"/>
                </a:solidFill>
              </a:rPr>
              <a:t>)</a:t>
            </a:r>
            <a:r>
              <a:rPr lang="ko-KR" altLang="en-US" b="1" smtClean="0">
                <a:solidFill>
                  <a:srgbClr val="FF0000"/>
                </a:solidFill>
              </a:rPr>
              <a:t>유엔미래포럼과 </a:t>
            </a:r>
            <a:r>
              <a:rPr lang="en-US" altLang="ko-KR" b="1" smtClean="0">
                <a:solidFill>
                  <a:srgbClr val="FF0000"/>
                </a:solidFill>
              </a:rPr>
              <a:t>(</a:t>
            </a:r>
            <a:r>
              <a:rPr lang="ko-KR" altLang="en-US" b="1" smtClean="0">
                <a:solidFill>
                  <a:srgbClr val="FF0000"/>
                </a:solidFill>
              </a:rPr>
              <a:t>사</a:t>
            </a:r>
            <a:r>
              <a:rPr lang="en-US" altLang="ko-KR" b="1" smtClean="0">
                <a:solidFill>
                  <a:srgbClr val="FF0000"/>
                </a:solidFill>
              </a:rPr>
              <a:t>)</a:t>
            </a:r>
            <a:r>
              <a:rPr lang="ko-KR" altLang="en-US" b="1" smtClean="0">
                <a:solidFill>
                  <a:srgbClr val="FF0000"/>
                </a:solidFill>
              </a:rPr>
              <a:t>한국수양부모협회</a:t>
            </a:r>
            <a:endParaRPr lang="en-US" altLang="ko-KR" b="1" smtClean="0">
              <a:solidFill>
                <a:srgbClr val="FF0000"/>
              </a:solidFill>
            </a:endParaRPr>
          </a:p>
          <a:p>
            <a:pPr eaLnBrk="1" hangingPunct="1"/>
            <a:r>
              <a:rPr lang="ko-KR" altLang="en-US" b="1" smtClean="0"/>
              <a:t> </a:t>
            </a:r>
            <a:r>
              <a:rPr lang="ko-KR" altLang="en-US" sz="1800" b="1" smtClean="0"/>
              <a:t>“</a:t>
            </a:r>
            <a:r>
              <a:rPr lang="en-US" altLang="ko-KR" sz="1800" b="1" smtClean="0"/>
              <a:t>I love you, two” </a:t>
            </a:r>
            <a:r>
              <a:rPr lang="ko-KR" altLang="en-US" sz="1800" b="1" smtClean="0"/>
              <a:t>운동  즉 </a:t>
            </a:r>
            <a:r>
              <a:rPr lang="en-US" altLang="ko-KR" sz="1800" b="1" smtClean="0"/>
              <a:t>,</a:t>
            </a:r>
            <a:r>
              <a:rPr lang="ko-KR" altLang="en-US" sz="1800" b="1" smtClean="0"/>
              <a:t>둘 이상 낳자는 운동</a:t>
            </a:r>
            <a:r>
              <a:rPr lang="en-US" altLang="ko-KR" sz="1800" b="1" smtClean="0"/>
              <a:t>.</a:t>
            </a:r>
            <a:endParaRPr lang="ko-KR" altLang="en-US" sz="1800" b="1" smtClean="0"/>
          </a:p>
          <a:p>
            <a:pPr eaLnBrk="1" hangingPunct="1"/>
            <a:r>
              <a:rPr lang="ko-KR" altLang="en-US" sz="1800" b="1" smtClean="0"/>
              <a:t>“우리아이 우리땅 우리집에서 키우자”</a:t>
            </a:r>
            <a:endParaRPr lang="en-US" altLang="ko-KR" sz="1800" b="1" smtClean="0"/>
          </a:p>
          <a:p>
            <a:pPr eaLnBrk="1" hangingPunct="1"/>
            <a:r>
              <a:rPr lang="ko-KR" altLang="en-US" sz="1800" b="1" smtClean="0"/>
              <a:t>버려지는 아이들을 가정위탁</a:t>
            </a:r>
            <a:r>
              <a:rPr lang="en-US" altLang="ko-KR" sz="1800" b="1" smtClean="0"/>
              <a:t>,</a:t>
            </a:r>
            <a:r>
              <a:rPr lang="ko-KR" altLang="en-US" sz="1800" b="1" smtClean="0"/>
              <a:t> 미혼모지원사업</a:t>
            </a:r>
            <a:r>
              <a:rPr lang="en-US" altLang="ko-KR" sz="1800" b="1" smtClean="0"/>
              <a:t>, </a:t>
            </a:r>
            <a:r>
              <a:rPr lang="ko-KR" altLang="en-US" sz="1800" b="1" smtClean="0"/>
              <a:t> 농촌다문화 혹은 외국인노동자 싱글맘도 지원</a:t>
            </a:r>
            <a:r>
              <a:rPr lang="en-US" altLang="ko-KR" sz="1800" b="1" smtClean="0"/>
              <a:t>,</a:t>
            </a:r>
            <a:r>
              <a:rPr lang="ko-KR" altLang="en-US" sz="1800" b="1" smtClean="0"/>
              <a:t> 다문화 싱글맘하우스를 </a:t>
            </a:r>
            <a:r>
              <a:rPr lang="en-US" altLang="ko-KR" sz="1800" b="1" smtClean="0"/>
              <a:t>3</a:t>
            </a:r>
            <a:r>
              <a:rPr lang="ko-KR" altLang="en-US" sz="1800" b="1" smtClean="0"/>
              <a:t>개소 오픈</a:t>
            </a:r>
            <a:r>
              <a:rPr lang="en-US" altLang="ko-KR" sz="1800" b="1" smtClean="0"/>
              <a:t>.</a:t>
            </a:r>
            <a:endParaRPr lang="ko-KR" altLang="en-US" sz="1800" b="1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790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sp>
        <p:nvSpPr>
          <p:cNvPr id="178790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>
                <a:solidFill>
                  <a:srgbClr val="FF0000"/>
                </a:solidFill>
              </a:rPr>
              <a:t>한 자녀 더 갖기 운동 연합 </a:t>
            </a:r>
            <a:endParaRPr lang="en-US" altLang="ko-KR" b="1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ko-KR" b="1" smtClean="0"/>
              <a:t>    2007</a:t>
            </a:r>
            <a:r>
              <a:rPr lang="ko-KR" altLang="en-US" b="1" smtClean="0"/>
              <a:t>시작</a:t>
            </a:r>
            <a:r>
              <a:rPr lang="en-US" altLang="ko-KR" b="1" smtClean="0"/>
              <a:t>, 2008</a:t>
            </a:r>
            <a:r>
              <a:rPr lang="ko-KR" altLang="en-US" b="1" smtClean="0"/>
              <a:t>년 출범</a:t>
            </a:r>
            <a:r>
              <a:rPr lang="en-US" altLang="ko-KR" b="1" smtClean="0"/>
              <a:t>. </a:t>
            </a:r>
            <a:r>
              <a:rPr lang="ko-KR" altLang="en-US" b="1" smtClean="0"/>
              <a:t>중앙 포함 </a:t>
            </a:r>
            <a:r>
              <a:rPr lang="en-US" altLang="ko-KR" b="1" smtClean="0"/>
              <a:t>19</a:t>
            </a:r>
            <a:r>
              <a:rPr lang="ko-KR" altLang="en-US" b="1" smtClean="0"/>
              <a:t>개지부 </a:t>
            </a:r>
            <a:r>
              <a:rPr lang="en-US" altLang="ko-KR" b="1" smtClean="0"/>
              <a:t>150</a:t>
            </a:r>
            <a:r>
              <a:rPr lang="ko-KR" altLang="en-US" b="1" smtClean="0"/>
              <a:t>개 </a:t>
            </a:r>
            <a:endParaRPr lang="en-US" altLang="ko-KR" b="1" smtClean="0"/>
          </a:p>
          <a:p>
            <a:pPr eaLnBrk="1" hangingPunct="1">
              <a:buFontTx/>
              <a:buNone/>
            </a:pPr>
            <a:endParaRPr lang="en-US" altLang="ko-KR" b="1" smtClean="0"/>
          </a:p>
          <a:p>
            <a:pPr eaLnBrk="1" hangingPunct="1">
              <a:buFontTx/>
              <a:buNone/>
            </a:pPr>
            <a:r>
              <a:rPr lang="en-US" altLang="ko-KR" b="1" smtClean="0"/>
              <a:t> </a:t>
            </a:r>
            <a:endParaRPr lang="ko-KR" altLang="en-US" b="1" smtClean="0"/>
          </a:p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>
                <a:solidFill>
                  <a:srgbClr val="FF0000"/>
                </a:solidFill>
              </a:rPr>
              <a:t>출산장려국민네트워크</a:t>
            </a:r>
            <a:endParaRPr lang="en-US" altLang="ko-KR" b="1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ko-KR" smtClean="0"/>
              <a:t>    </a:t>
            </a:r>
            <a:r>
              <a:rPr lang="en-US" altLang="ko-KR" sz="1800" b="1" smtClean="0"/>
              <a:t>2004</a:t>
            </a:r>
            <a:r>
              <a:rPr lang="ko-KR" altLang="en-US" sz="1800" b="1" smtClean="0"/>
              <a:t>년 </a:t>
            </a:r>
            <a:r>
              <a:rPr lang="en-US" altLang="ko-KR" sz="1800" b="1" smtClean="0"/>
              <a:t>‘</a:t>
            </a:r>
            <a:r>
              <a:rPr lang="ko-KR" altLang="en-US" sz="1800" b="1" smtClean="0"/>
              <a:t>생명과 희망의 네트워크</a:t>
            </a:r>
            <a:r>
              <a:rPr lang="en-US" altLang="ko-KR" sz="1800" b="1" smtClean="0"/>
              <a:t>’ (CTS</a:t>
            </a:r>
            <a:r>
              <a:rPr lang="ko-KR" altLang="en-US" sz="1800" b="1" smtClean="0"/>
              <a:t>기독교</a:t>
            </a:r>
            <a:r>
              <a:rPr lang="en-US" altLang="ko-KR" sz="1800" b="1" smtClean="0"/>
              <a:t>TV)</a:t>
            </a:r>
          </a:p>
          <a:p>
            <a:pPr eaLnBrk="1" hangingPunct="1">
              <a:buFontTx/>
              <a:buNone/>
            </a:pPr>
            <a:r>
              <a:rPr lang="en-US" altLang="ko-KR" sz="1800" b="1" smtClean="0"/>
              <a:t>    </a:t>
            </a:r>
            <a:r>
              <a:rPr lang="ko-KR" altLang="en-US" sz="1800" b="1" smtClean="0"/>
              <a:t>제휴 어린이집 교직원 교육</a:t>
            </a:r>
            <a:endParaRPr lang="en-US" altLang="ko-KR" sz="1800" b="1" smtClean="0"/>
          </a:p>
          <a:p>
            <a:pPr eaLnBrk="1" hangingPunct="1">
              <a:buFontTx/>
              <a:buNone/>
            </a:pPr>
            <a:r>
              <a:rPr lang="en-US" altLang="ko-KR" sz="1800" b="1" smtClean="0"/>
              <a:t>   </a:t>
            </a:r>
            <a:r>
              <a:rPr lang="ko-KR" altLang="en-US" sz="1800" b="1" smtClean="0"/>
              <a:t>보육전문과정</a:t>
            </a:r>
            <a:endParaRPr lang="en-US" altLang="ko-KR" sz="1800" b="1" smtClean="0"/>
          </a:p>
          <a:p>
            <a:pPr eaLnBrk="1" hangingPunct="1">
              <a:buFontTx/>
              <a:buNone/>
            </a:pPr>
            <a:r>
              <a:rPr lang="en-US" altLang="ko-KR" sz="1800" b="1" smtClean="0"/>
              <a:t>   </a:t>
            </a:r>
            <a:r>
              <a:rPr lang="ko-KR" altLang="en-US" sz="1800" b="1" smtClean="0"/>
              <a:t>보육시설 경영자 과정</a:t>
            </a:r>
            <a:endParaRPr lang="en-US" altLang="ko-KR" sz="1800" b="1" smtClean="0"/>
          </a:p>
          <a:p>
            <a:pPr eaLnBrk="1" hangingPunct="1">
              <a:buFontTx/>
              <a:buNone/>
            </a:pPr>
            <a:r>
              <a:rPr lang="en-US" altLang="ko-KR" sz="1800" b="1" smtClean="0"/>
              <a:t>   </a:t>
            </a:r>
            <a:r>
              <a:rPr lang="ko-KR" altLang="en-US" sz="1800" b="1" smtClean="0"/>
              <a:t>보육시설 평가인정과정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92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sp>
        <p:nvSpPr>
          <p:cNvPr id="1788930" name="내용 개체 틀 2"/>
          <p:cNvSpPr>
            <a:spLocks noGrp="1"/>
          </p:cNvSpPr>
          <p:nvPr>
            <p:ph idx="1"/>
          </p:nvPr>
        </p:nvSpPr>
        <p:spPr>
          <a:xfrm>
            <a:off x="0" y="785813"/>
            <a:ext cx="9144000" cy="6072187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endParaRPr lang="en-US" altLang="ko-KR" b="1" smtClean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>
                <a:solidFill>
                  <a:srgbClr val="FF0000"/>
                </a:solidFill>
              </a:rPr>
              <a:t>기업에서는</a:t>
            </a:r>
            <a:endParaRPr lang="en-US" altLang="ko-KR" b="1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ko-KR" altLang="en-US" sz="1800" b="1" smtClean="0"/>
              <a:t>   </a:t>
            </a:r>
            <a:r>
              <a:rPr lang="en-US" altLang="ko-KR" sz="1800" b="1" smtClean="0"/>
              <a:t>*</a:t>
            </a:r>
            <a:r>
              <a:rPr lang="ko-KR" altLang="en-US" sz="1800" b="1" smtClean="0"/>
              <a:t>시차 출퇴근제 운영</a:t>
            </a:r>
            <a:r>
              <a:rPr lang="en-US" altLang="ko-KR" sz="1800" b="1" smtClean="0"/>
              <a:t>,       *</a:t>
            </a:r>
            <a:r>
              <a:rPr lang="ko-KR" altLang="en-US" sz="1800" b="1" smtClean="0"/>
              <a:t>자유로운 육아휴직 사용 분위기 조성</a:t>
            </a:r>
            <a:r>
              <a:rPr lang="en-US" altLang="ko-KR" sz="1800" b="1" smtClean="0"/>
              <a:t>,  </a:t>
            </a:r>
          </a:p>
          <a:p>
            <a:pPr eaLnBrk="1" hangingPunct="1">
              <a:buFontTx/>
              <a:buNone/>
            </a:pPr>
            <a:r>
              <a:rPr lang="en-US" altLang="ko-KR" sz="1800" b="1" smtClean="0"/>
              <a:t>  * </a:t>
            </a:r>
            <a:r>
              <a:rPr lang="ko-KR" altLang="en-US" sz="1800" b="1" smtClean="0"/>
              <a:t>패밀리데이 운영을 통한 정시퇴근 문화 조성</a:t>
            </a:r>
            <a:r>
              <a:rPr lang="en-US" altLang="ko-KR" sz="1800" b="1" smtClean="0"/>
              <a:t>,     *</a:t>
            </a:r>
            <a:r>
              <a:rPr lang="ko-KR" altLang="en-US" sz="1800" b="1" smtClean="0"/>
              <a:t>예고없는 회식 안하기</a:t>
            </a:r>
            <a:r>
              <a:rPr lang="en-US" altLang="ko-KR" sz="1800" b="1" smtClean="0"/>
              <a:t>,  </a:t>
            </a:r>
          </a:p>
          <a:p>
            <a:pPr eaLnBrk="1" hangingPunct="1">
              <a:buFontTx/>
              <a:buNone/>
            </a:pPr>
            <a:r>
              <a:rPr lang="en-US" altLang="ko-KR" sz="1800" b="1" smtClean="0"/>
              <a:t>   *</a:t>
            </a:r>
            <a:r>
              <a:rPr lang="ko-KR" altLang="en-US" sz="1800" b="1" smtClean="0"/>
              <a:t>남성의 육아참여를 위한 아빠교실 운영</a:t>
            </a:r>
            <a:r>
              <a:rPr lang="en-US" altLang="ko-KR" sz="1800" b="1" smtClean="0"/>
              <a:t>,    * </a:t>
            </a:r>
            <a:r>
              <a:rPr lang="ko-KR" altLang="en-US" sz="1800" b="1" smtClean="0"/>
              <a:t>일</a:t>
            </a:r>
            <a:r>
              <a:rPr lang="en-US" altLang="ko-KR" sz="1800" b="1" smtClean="0"/>
              <a:t>-</a:t>
            </a:r>
            <a:r>
              <a:rPr lang="ko-KR" altLang="en-US" sz="1800" b="1" smtClean="0"/>
              <a:t>가정 양립 확산을 위한 사회공헌활동 등 다채로운 출산친화 프로그램을 운영</a:t>
            </a:r>
            <a:r>
              <a:rPr lang="en-US" altLang="ko-KR" sz="1800" b="1" smtClean="0"/>
              <a:t>.</a:t>
            </a:r>
          </a:p>
          <a:p>
            <a:pPr eaLnBrk="1" hangingPunct="1">
              <a:buFontTx/>
              <a:buNone/>
            </a:pPr>
            <a:endParaRPr lang="ko-KR" altLang="en-US" smtClean="0"/>
          </a:p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>
                <a:solidFill>
                  <a:srgbClr val="FF0000"/>
                </a:solidFill>
              </a:rPr>
              <a:t>광역 및 기초 지방자치단체들은</a:t>
            </a:r>
            <a:endParaRPr lang="en-US" altLang="ko-KR" b="1" smtClean="0"/>
          </a:p>
          <a:p>
            <a:pPr eaLnBrk="1" hangingPunct="1">
              <a:buFontTx/>
              <a:buNone/>
            </a:pPr>
            <a:r>
              <a:rPr lang="ko-KR" altLang="en-US" sz="1800" b="1" smtClean="0"/>
              <a:t> </a:t>
            </a:r>
            <a:r>
              <a:rPr lang="en-US" altLang="ko-KR" sz="1800" b="1" smtClean="0"/>
              <a:t>   *</a:t>
            </a:r>
            <a:r>
              <a:rPr lang="ko-KR" altLang="en-US" sz="1800" b="1" smtClean="0"/>
              <a:t>지역주민들을 위해 관내기업 및 유관기관들과의 </a:t>
            </a:r>
            <a:r>
              <a:rPr lang="en-US" altLang="ko-KR" sz="1800" b="1" smtClean="0"/>
              <a:t>MOU </a:t>
            </a:r>
            <a:r>
              <a:rPr lang="ko-KR" altLang="en-US" sz="1800" b="1" smtClean="0"/>
              <a:t>체결을 통한 협력사업 추진</a:t>
            </a:r>
            <a:r>
              <a:rPr lang="en-US" altLang="ko-KR" sz="1800" b="1" smtClean="0"/>
              <a:t>,     *</a:t>
            </a:r>
            <a:r>
              <a:rPr lang="ko-KR" altLang="en-US" sz="1800" b="1" smtClean="0"/>
              <a:t>손자녀 돌보미 지원</a:t>
            </a:r>
            <a:r>
              <a:rPr lang="en-US" altLang="ko-KR" sz="1800" b="1" smtClean="0"/>
              <a:t>,  </a:t>
            </a:r>
          </a:p>
          <a:p>
            <a:pPr eaLnBrk="1" hangingPunct="1">
              <a:buFontTx/>
              <a:buNone/>
            </a:pPr>
            <a:r>
              <a:rPr lang="en-US" altLang="ko-KR" sz="1800" b="1" smtClean="0"/>
              <a:t>    *</a:t>
            </a:r>
            <a:r>
              <a:rPr lang="ko-KR" altLang="en-US" sz="1800" b="1" smtClean="0"/>
              <a:t>대학교에 인구문제 교양과목 개설 지원</a:t>
            </a:r>
            <a:r>
              <a:rPr lang="en-US" altLang="ko-KR" sz="1800" b="1" smtClean="0"/>
              <a:t>, </a:t>
            </a:r>
          </a:p>
          <a:p>
            <a:pPr eaLnBrk="1" hangingPunct="1">
              <a:buFontTx/>
              <a:buNone/>
            </a:pPr>
            <a:r>
              <a:rPr lang="en-US" altLang="ko-KR" sz="1800" b="1" smtClean="0"/>
              <a:t>    *</a:t>
            </a:r>
            <a:r>
              <a:rPr lang="ko-KR" altLang="en-US" sz="1800" b="1" smtClean="0"/>
              <a:t>세금 고지서와 종이컵 등을 활용한 각종 홍보활동 전개</a:t>
            </a:r>
            <a:r>
              <a:rPr lang="en-US" altLang="ko-KR" sz="1800" b="1" smtClean="0"/>
              <a:t>, </a:t>
            </a:r>
          </a:p>
          <a:p>
            <a:pPr eaLnBrk="1" hangingPunct="1">
              <a:buFontTx/>
              <a:buNone/>
            </a:pPr>
            <a:r>
              <a:rPr lang="en-US" altLang="ko-KR" sz="1800" b="1" smtClean="0"/>
              <a:t>    *</a:t>
            </a:r>
            <a:r>
              <a:rPr lang="ko-KR" altLang="en-US" sz="1800" b="1" smtClean="0"/>
              <a:t>아빠교실 운영 등 유무형의 다양한 사업을 시행</a:t>
            </a:r>
            <a:r>
              <a:rPr lang="en-US" altLang="ko-KR" sz="1800" b="1" smtClean="0"/>
              <a:t>.</a:t>
            </a:r>
          </a:p>
          <a:p>
            <a:pPr eaLnBrk="1" hangingPunct="1">
              <a:buFont typeface="Wingdings" pitchFamily="2" charset="2"/>
              <a:buChar char="Ø"/>
            </a:pPr>
            <a:endParaRPr lang="en-US" altLang="ko-KR" sz="1800" b="1" smtClean="0"/>
          </a:p>
          <a:p>
            <a:pPr eaLnBrk="1" hangingPunct="1">
              <a:buFont typeface="Wingdings" pitchFamily="2" charset="2"/>
              <a:buChar char="Ø"/>
            </a:pPr>
            <a:endParaRPr lang="ko-KR" altLang="en-US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995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3-3&gt;   </a:t>
            </a:r>
            <a:r>
              <a:rPr lang="ko-KR" altLang="en-US" smtClean="0"/>
              <a:t>저출산 극복 위한 시민운동 관련 프로그램</a:t>
            </a:r>
          </a:p>
        </p:txBody>
      </p:sp>
      <p:sp>
        <p:nvSpPr>
          <p:cNvPr id="1789954" name="내용 개체 틀 2"/>
          <p:cNvSpPr>
            <a:spLocks noGrp="1"/>
          </p:cNvSpPr>
          <p:nvPr>
            <p:ph idx="1"/>
          </p:nvPr>
        </p:nvSpPr>
        <p:spPr>
          <a:xfrm>
            <a:off x="0" y="857250"/>
            <a:ext cx="9144000" cy="6000750"/>
          </a:xfrm>
        </p:spPr>
        <p:txBody>
          <a:bodyPr/>
          <a:lstStyle/>
          <a:p>
            <a:pPr eaLnBrk="1" hangingPunct="1"/>
            <a:r>
              <a:rPr lang="ko-KR" altLang="en-US" b="1" smtClean="0"/>
              <a:t>국민참여거리 캠페인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저출산 극복을 의한 드림콘서트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달인 아빠를 찾아라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산후아버지 교실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출산 선물로 예쁜 도장 만들어 주기</a:t>
            </a:r>
          </a:p>
          <a:p>
            <a:pPr eaLnBrk="1" hangingPunct="1"/>
            <a:r>
              <a:rPr lang="ko-KR" altLang="en-US" b="1" smtClean="0"/>
              <a:t>인생의 동반자 맺어주기 프로젝트</a:t>
            </a:r>
          </a:p>
          <a:p>
            <a:pPr eaLnBrk="1" hangingPunct="1"/>
            <a:r>
              <a:rPr lang="ko-KR" altLang="en-US" b="1" smtClean="0"/>
              <a:t>임산부 태교 음악회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쌍둥이 양육체혐수기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임산부 라인 대회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세자녀 이상 출산한 산모에게 무료 스케일링 치료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신혼여성 기형아 예방을 위한 엽산제 무료 제공 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유아용품 무료 대여 코너 운영</a:t>
            </a:r>
            <a:r>
              <a:rPr lang="en-US" altLang="ko-KR" b="1" smtClean="0"/>
              <a:t> </a:t>
            </a:r>
          </a:p>
          <a:p>
            <a:pPr eaLnBrk="1" hangingPunct="1"/>
            <a:r>
              <a:rPr lang="ko-KR" altLang="en-US" b="1" smtClean="0"/>
              <a:t>            난임 부부 치료 및 산모 한방 첩약 지원</a:t>
            </a:r>
            <a:r>
              <a:rPr lang="en-US" altLang="ko-KR" b="1" smtClean="0"/>
              <a:t>, </a:t>
            </a:r>
            <a:r>
              <a:rPr lang="ko-KR" altLang="en-US" b="1" smtClean="0"/>
              <a:t>“육아 달인”프로그램 운영 </a:t>
            </a:r>
            <a:endParaRPr lang="en-US" altLang="ko-KR" b="1" smtClean="0"/>
          </a:p>
          <a:p>
            <a:pPr eaLnBrk="1" hangingPunct="1"/>
            <a:r>
              <a:rPr lang="en-US" altLang="ko-KR" b="1" smtClean="0"/>
              <a:t>                                            ‘</a:t>
            </a:r>
            <a:r>
              <a:rPr lang="ko-KR" altLang="en-US" b="1" smtClean="0"/>
              <a:t>마더하세요’</a:t>
            </a:r>
            <a:r>
              <a:rPr lang="en-US" altLang="ko-KR" b="1" smtClean="0"/>
              <a:t>(</a:t>
            </a:r>
            <a:r>
              <a:rPr lang="ko-KR" altLang="en-US" b="1" smtClean="0"/>
              <a:t>마음을 더하세요</a:t>
            </a:r>
            <a:r>
              <a:rPr lang="en-US" altLang="ko-KR" b="1" smtClean="0"/>
              <a:t>+</a:t>
            </a:r>
            <a:r>
              <a:rPr lang="ko-KR" altLang="en-US" b="1" smtClean="0"/>
              <a:t>엄마되세요</a:t>
            </a:r>
            <a:endParaRPr lang="en-US" altLang="ko-KR" b="1" smtClean="0"/>
          </a:p>
          <a:p>
            <a:pPr eaLnBrk="1" hangingPunct="1"/>
            <a:r>
              <a:rPr lang="en-US" altLang="ko-KR" b="1" smtClean="0"/>
              <a:t>                               </a:t>
            </a:r>
            <a:r>
              <a:rPr lang="ko-KR" altLang="en-US" b="1" smtClean="0"/>
              <a:t>‘파더링 사업</a:t>
            </a:r>
            <a:r>
              <a:rPr lang="en-US" altLang="ko-KR" b="1" smtClean="0"/>
              <a:t>(Fathering : </a:t>
            </a:r>
            <a:r>
              <a:rPr lang="ko-KR" altLang="en-US" b="1" smtClean="0"/>
              <a:t>양육에서 아빠의 역할 강조</a:t>
            </a:r>
            <a:endParaRPr lang="en-US" altLang="ko-KR" b="1" smtClean="0"/>
          </a:p>
          <a:p>
            <a:pPr eaLnBrk="1" hangingPunct="1"/>
            <a:endParaRPr lang="ko-KR" altLang="en-US" smtClean="0"/>
          </a:p>
          <a:p>
            <a:pPr eaLnBrk="1" hangingPunct="1"/>
            <a:endParaRPr lang="ko-KR" altLang="en-US" smtClean="0"/>
          </a:p>
          <a:p>
            <a:pPr eaLnBrk="1" hangingPunct="1"/>
            <a:endParaRPr lang="ko-KR" altLang="en-US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97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mtClean="0"/>
              <a:t>저출산 관련 행사 사진</a:t>
            </a:r>
          </a:p>
        </p:txBody>
      </p:sp>
      <p:pic>
        <p:nvPicPr>
          <p:cNvPr id="1790978" name="내용 개체 틀 5" descr="DSC0923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857250"/>
            <a:ext cx="4143375" cy="4500563"/>
          </a:xfrm>
        </p:spPr>
      </p:pic>
      <p:pic>
        <p:nvPicPr>
          <p:cNvPr id="1790979" name="그림 7" descr="길거리 캠페인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3" y="2357438"/>
            <a:ext cx="4929187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0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pic>
        <p:nvPicPr>
          <p:cNvPr id="1792002" name="내용 개체 틀 3" descr="ϟᷗ͒ᐁ.bmp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000250"/>
            <a:ext cx="4667250" cy="4857750"/>
          </a:xfrm>
        </p:spPr>
      </p:pic>
      <p:pic>
        <p:nvPicPr>
          <p:cNvPr id="1792003" name="그림 4" descr="길거리 캠페인 2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857250"/>
            <a:ext cx="435768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4593" name="Group 19"/>
          <p:cNvGrpSpPr>
            <a:grpSpLocks/>
          </p:cNvGrpSpPr>
          <p:nvPr/>
        </p:nvGrpSpPr>
        <p:grpSpPr bwMode="auto">
          <a:xfrm>
            <a:off x="1357313" y="1428750"/>
            <a:ext cx="2022475" cy="3822700"/>
            <a:chOff x="392" y="2176"/>
            <a:chExt cx="1274" cy="1771"/>
          </a:xfrm>
        </p:grpSpPr>
        <p:sp>
          <p:nvSpPr>
            <p:cNvPr id="1774617" name="Freeform 20"/>
            <p:cNvSpPr>
              <a:spLocks/>
            </p:cNvSpPr>
            <p:nvPr/>
          </p:nvSpPr>
          <p:spPr bwMode="auto">
            <a:xfrm>
              <a:off x="393" y="3342"/>
              <a:ext cx="1273" cy="605"/>
            </a:xfrm>
            <a:custGeom>
              <a:avLst/>
              <a:gdLst>
                <a:gd name="T0" fmla="*/ 912 w 1273"/>
                <a:gd name="T1" fmla="*/ 0 h 1173"/>
                <a:gd name="T2" fmla="*/ 0 w 1273"/>
                <a:gd name="T3" fmla="*/ 1 h 1173"/>
                <a:gd name="T4" fmla="*/ 314 w 1273"/>
                <a:gd name="T5" fmla="*/ 21 h 1173"/>
                <a:gd name="T6" fmla="*/ 9 w 1273"/>
                <a:gd name="T7" fmla="*/ 43 h 1173"/>
                <a:gd name="T8" fmla="*/ 933 w 1273"/>
                <a:gd name="T9" fmla="*/ 43 h 1173"/>
                <a:gd name="T10" fmla="*/ 1273 w 1273"/>
                <a:gd name="T11" fmla="*/ 22 h 1173"/>
                <a:gd name="T12" fmla="*/ 912 w 1273"/>
                <a:gd name="T13" fmla="*/ 0 h 11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73"/>
                <a:gd name="T22" fmla="*/ 0 h 1173"/>
                <a:gd name="T23" fmla="*/ 1273 w 1273"/>
                <a:gd name="T24" fmla="*/ 1173 h 11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73" h="1173">
                  <a:moveTo>
                    <a:pt x="912" y="0"/>
                  </a:moveTo>
                  <a:lnTo>
                    <a:pt x="0" y="4"/>
                  </a:lnTo>
                  <a:lnTo>
                    <a:pt x="314" y="583"/>
                  </a:lnTo>
                  <a:lnTo>
                    <a:pt x="9" y="1171"/>
                  </a:lnTo>
                  <a:lnTo>
                    <a:pt x="933" y="1173"/>
                  </a:lnTo>
                  <a:lnTo>
                    <a:pt x="1273" y="595"/>
                  </a:lnTo>
                  <a:lnTo>
                    <a:pt x="91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alpha val="14998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1774618" name="Group 21"/>
            <p:cNvGrpSpPr>
              <a:grpSpLocks/>
            </p:cNvGrpSpPr>
            <p:nvPr/>
          </p:nvGrpSpPr>
          <p:grpSpPr bwMode="auto">
            <a:xfrm>
              <a:off x="392" y="2176"/>
              <a:ext cx="1273" cy="1173"/>
              <a:chOff x="392" y="2296"/>
              <a:chExt cx="1273" cy="1173"/>
            </a:xfrm>
          </p:grpSpPr>
          <p:sp>
            <p:nvSpPr>
              <p:cNvPr id="1774619" name="Freeform 22"/>
              <p:cNvSpPr>
                <a:spLocks/>
              </p:cNvSpPr>
              <p:nvPr/>
            </p:nvSpPr>
            <p:spPr bwMode="auto">
              <a:xfrm>
                <a:off x="392" y="2296"/>
                <a:ext cx="1273" cy="1173"/>
              </a:xfrm>
              <a:custGeom>
                <a:avLst/>
                <a:gdLst>
                  <a:gd name="T0" fmla="*/ 912 w 1273"/>
                  <a:gd name="T1" fmla="*/ 0 h 1173"/>
                  <a:gd name="T2" fmla="*/ 0 w 1273"/>
                  <a:gd name="T3" fmla="*/ 4 h 1173"/>
                  <a:gd name="T4" fmla="*/ 314 w 1273"/>
                  <a:gd name="T5" fmla="*/ 583 h 1173"/>
                  <a:gd name="T6" fmla="*/ 9 w 1273"/>
                  <a:gd name="T7" fmla="*/ 1171 h 1173"/>
                  <a:gd name="T8" fmla="*/ 933 w 1273"/>
                  <a:gd name="T9" fmla="*/ 1173 h 1173"/>
                  <a:gd name="T10" fmla="*/ 1273 w 1273"/>
                  <a:gd name="T11" fmla="*/ 595 h 1173"/>
                  <a:gd name="T12" fmla="*/ 912 w 1273"/>
                  <a:gd name="T13" fmla="*/ 0 h 11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73"/>
                  <a:gd name="T22" fmla="*/ 0 h 1173"/>
                  <a:gd name="T23" fmla="*/ 1273 w 1273"/>
                  <a:gd name="T24" fmla="*/ 1173 h 11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73" h="1173">
                    <a:moveTo>
                      <a:pt x="912" y="0"/>
                    </a:moveTo>
                    <a:lnTo>
                      <a:pt x="0" y="4"/>
                    </a:lnTo>
                    <a:lnTo>
                      <a:pt x="314" y="583"/>
                    </a:lnTo>
                    <a:lnTo>
                      <a:pt x="9" y="1171"/>
                    </a:lnTo>
                    <a:lnTo>
                      <a:pt x="933" y="1173"/>
                    </a:lnTo>
                    <a:lnTo>
                      <a:pt x="1273" y="595"/>
                    </a:lnTo>
                    <a:lnTo>
                      <a:pt x="912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774620" name="Freeform 23"/>
              <p:cNvSpPr>
                <a:spLocks/>
              </p:cNvSpPr>
              <p:nvPr/>
            </p:nvSpPr>
            <p:spPr bwMode="auto">
              <a:xfrm>
                <a:off x="479" y="2346"/>
                <a:ext cx="1128" cy="1077"/>
              </a:xfrm>
              <a:custGeom>
                <a:avLst/>
                <a:gdLst>
                  <a:gd name="T0" fmla="*/ 801 w 1128"/>
                  <a:gd name="T1" fmla="*/ 2 h 1077"/>
                  <a:gd name="T2" fmla="*/ 0 w 1128"/>
                  <a:gd name="T3" fmla="*/ 0 h 1077"/>
                  <a:gd name="T4" fmla="*/ 277 w 1128"/>
                  <a:gd name="T5" fmla="*/ 542 h 1077"/>
                  <a:gd name="T6" fmla="*/ 0 w 1128"/>
                  <a:gd name="T7" fmla="*/ 1077 h 1077"/>
                  <a:gd name="T8" fmla="*/ 805 w 1128"/>
                  <a:gd name="T9" fmla="*/ 1077 h 1077"/>
                  <a:gd name="T10" fmla="*/ 1128 w 1128"/>
                  <a:gd name="T11" fmla="*/ 539 h 1077"/>
                  <a:gd name="T12" fmla="*/ 801 w 1128"/>
                  <a:gd name="T13" fmla="*/ 2 h 107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28"/>
                  <a:gd name="T22" fmla="*/ 0 h 1077"/>
                  <a:gd name="T23" fmla="*/ 1128 w 1128"/>
                  <a:gd name="T24" fmla="*/ 1077 h 107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28" h="1077">
                    <a:moveTo>
                      <a:pt x="801" y="2"/>
                    </a:moveTo>
                    <a:lnTo>
                      <a:pt x="0" y="0"/>
                    </a:lnTo>
                    <a:lnTo>
                      <a:pt x="277" y="542"/>
                    </a:lnTo>
                    <a:lnTo>
                      <a:pt x="0" y="1077"/>
                    </a:lnTo>
                    <a:lnTo>
                      <a:pt x="805" y="1077"/>
                    </a:lnTo>
                    <a:lnTo>
                      <a:pt x="1128" y="539"/>
                    </a:lnTo>
                    <a:lnTo>
                      <a:pt x="801" y="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3F3F3"/>
                  </a:gs>
                  <a:gs pos="100000">
                    <a:srgbClr val="808080"/>
                  </a:gs>
                </a:gsLst>
                <a:lin ang="5400000" scaled="1"/>
              </a:gradFill>
              <a:ln w="6350">
                <a:solidFill>
                  <a:schemeClr val="bg1"/>
                </a:solidFill>
                <a:round/>
                <a:headEnd/>
                <a:tailEnd/>
              </a:ln>
              <a:effectLst>
                <a:prstShdw prst="shdw17">
                  <a:srgbClr val="000000"/>
                </a:prstShdw>
              </a:effec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82360" name="Freeform 24"/>
              <p:cNvSpPr>
                <a:spLocks/>
              </p:cNvSpPr>
              <p:nvPr/>
            </p:nvSpPr>
            <p:spPr bwMode="auto">
              <a:xfrm>
                <a:off x="504" y="2353"/>
                <a:ext cx="1062" cy="479"/>
              </a:xfrm>
              <a:custGeom>
                <a:avLst/>
                <a:gdLst/>
                <a:ahLst/>
                <a:cxnLst>
                  <a:cxn ang="0">
                    <a:pos x="771" y="0"/>
                  </a:cxn>
                  <a:cxn ang="0">
                    <a:pos x="0" y="2"/>
                  </a:cxn>
                  <a:cxn ang="0">
                    <a:pos x="240" y="473"/>
                  </a:cxn>
                  <a:cxn ang="0">
                    <a:pos x="1062" y="479"/>
                  </a:cxn>
                  <a:cxn ang="0">
                    <a:pos x="771" y="0"/>
                  </a:cxn>
                </a:cxnLst>
                <a:rect l="0" t="0" r="r" b="b"/>
                <a:pathLst>
                  <a:path w="1062" h="479">
                    <a:moveTo>
                      <a:pt x="771" y="0"/>
                    </a:moveTo>
                    <a:lnTo>
                      <a:pt x="0" y="2"/>
                    </a:lnTo>
                    <a:lnTo>
                      <a:pt x="240" y="473"/>
                    </a:lnTo>
                    <a:lnTo>
                      <a:pt x="1062" y="479"/>
                    </a:lnTo>
                    <a:lnTo>
                      <a:pt x="771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8431"/>
                      <a:invGamma/>
                      <a:alpha val="6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ko-KR" altLang="en-US" sz="1800" dirty="0"/>
              </a:p>
            </p:txBody>
          </p:sp>
          <p:sp>
            <p:nvSpPr>
              <p:cNvPr id="782361" name="WordArt 25"/>
              <p:cNvSpPr>
                <a:spLocks noChangeArrowheads="1" noChangeShapeType="1" noTextEdit="1"/>
              </p:cNvSpPr>
              <p:nvPr/>
            </p:nvSpPr>
            <p:spPr bwMode="auto">
              <a:xfrm>
                <a:off x="681" y="2466"/>
                <a:ext cx="635" cy="127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ko-KR" sz="800" b="1" kern="10" spc="-40" dirty="0">
                    <a:ln w="9525">
                      <a:noFill/>
                      <a:round/>
                      <a:headEnd/>
                      <a:tailEnd/>
                    </a:ln>
                    <a:latin typeface="Arial"/>
                    <a:cs typeface="Arial"/>
                  </a:rPr>
                  <a:t>1983</a:t>
                </a:r>
                <a:r>
                  <a:rPr lang="ko-KR" altLang="en-US" sz="800" b="1" kern="10" spc="-40" dirty="0">
                    <a:ln w="9525">
                      <a:noFill/>
                      <a:round/>
                      <a:headEnd/>
                      <a:tailEnd/>
                    </a:ln>
                    <a:latin typeface="Arial"/>
                    <a:cs typeface="Arial"/>
                  </a:rPr>
                  <a:t>년</a:t>
                </a:r>
              </a:p>
            </p:txBody>
          </p:sp>
          <p:sp>
            <p:nvSpPr>
              <p:cNvPr id="1774623" name="Text Box 26"/>
              <p:cNvSpPr txBox="1">
                <a:spLocks noChangeArrowheads="1"/>
              </p:cNvSpPr>
              <p:nvPr/>
            </p:nvSpPr>
            <p:spPr bwMode="auto">
              <a:xfrm>
                <a:off x="701" y="2750"/>
                <a:ext cx="874" cy="6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b="1">
                    <a:latin typeface="돋움" pitchFamily="50" charset="-127"/>
                    <a:ea typeface="돋움" pitchFamily="50" charset="-127"/>
                  </a:rPr>
                  <a:t>2.1</a:t>
                </a:r>
                <a:r>
                  <a:rPr lang="ko-KR" altLang="en-US" b="1">
                    <a:latin typeface="돋움" pitchFamily="50" charset="-127"/>
                    <a:ea typeface="돋움" pitchFamily="50" charset="-127"/>
                  </a:rPr>
                  <a:t>명의 </a:t>
                </a:r>
                <a:endParaRPr lang="en-US" altLang="ko-KR" b="1">
                  <a:latin typeface="돋움" pitchFamily="50" charset="-127"/>
                  <a:ea typeface="돋움" pitchFamily="50" charset="-127"/>
                </a:endParaRPr>
              </a:p>
              <a:p>
                <a:r>
                  <a:rPr lang="ko-KR" altLang="en-US" b="1">
                    <a:latin typeface="돋움" pitchFamily="50" charset="-127"/>
                    <a:ea typeface="돋움" pitchFamily="50" charset="-127"/>
                  </a:rPr>
                  <a:t>인구대체 수준까지  낮아짐</a:t>
                </a:r>
                <a:endParaRPr lang="en-US" altLang="ko-KR" b="1">
                  <a:latin typeface="돋움" pitchFamily="50" charset="-127"/>
                  <a:ea typeface="돋움" pitchFamily="50" charset="-127"/>
                </a:endParaRPr>
              </a:p>
            </p:txBody>
          </p:sp>
        </p:grpSp>
      </p:grpSp>
      <p:grpSp>
        <p:nvGrpSpPr>
          <p:cNvPr id="1774594" name="Group 27"/>
          <p:cNvGrpSpPr>
            <a:grpSpLocks/>
          </p:cNvGrpSpPr>
          <p:nvPr/>
        </p:nvGrpSpPr>
        <p:grpSpPr bwMode="auto">
          <a:xfrm>
            <a:off x="5000625" y="1428750"/>
            <a:ext cx="2808288" cy="4000500"/>
            <a:chOff x="2698" y="2176"/>
            <a:chExt cx="1587" cy="1790"/>
          </a:xfrm>
        </p:grpSpPr>
        <p:sp>
          <p:nvSpPr>
            <p:cNvPr id="1774612" name="Freeform 28"/>
            <p:cNvSpPr>
              <a:spLocks/>
            </p:cNvSpPr>
            <p:nvPr/>
          </p:nvSpPr>
          <p:spPr bwMode="auto">
            <a:xfrm>
              <a:off x="2981" y="3361"/>
              <a:ext cx="1273" cy="605"/>
            </a:xfrm>
            <a:custGeom>
              <a:avLst/>
              <a:gdLst>
                <a:gd name="T0" fmla="*/ 912 w 1273"/>
                <a:gd name="T1" fmla="*/ 0 h 1173"/>
                <a:gd name="T2" fmla="*/ 0 w 1273"/>
                <a:gd name="T3" fmla="*/ 1 h 1173"/>
                <a:gd name="T4" fmla="*/ 314 w 1273"/>
                <a:gd name="T5" fmla="*/ 21 h 1173"/>
                <a:gd name="T6" fmla="*/ 9 w 1273"/>
                <a:gd name="T7" fmla="*/ 43 h 1173"/>
                <a:gd name="T8" fmla="*/ 933 w 1273"/>
                <a:gd name="T9" fmla="*/ 43 h 1173"/>
                <a:gd name="T10" fmla="*/ 1273 w 1273"/>
                <a:gd name="T11" fmla="*/ 22 h 1173"/>
                <a:gd name="T12" fmla="*/ 912 w 1273"/>
                <a:gd name="T13" fmla="*/ 0 h 11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73"/>
                <a:gd name="T22" fmla="*/ 0 h 1173"/>
                <a:gd name="T23" fmla="*/ 1273 w 1273"/>
                <a:gd name="T24" fmla="*/ 1173 h 11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73" h="1173">
                  <a:moveTo>
                    <a:pt x="912" y="0"/>
                  </a:moveTo>
                  <a:lnTo>
                    <a:pt x="0" y="4"/>
                  </a:lnTo>
                  <a:lnTo>
                    <a:pt x="314" y="583"/>
                  </a:lnTo>
                  <a:lnTo>
                    <a:pt x="9" y="1171"/>
                  </a:lnTo>
                  <a:lnTo>
                    <a:pt x="933" y="1173"/>
                  </a:lnTo>
                  <a:lnTo>
                    <a:pt x="1273" y="595"/>
                  </a:lnTo>
                  <a:lnTo>
                    <a:pt x="91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alpha val="14998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74613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3295" y="2690"/>
              <a:ext cx="635" cy="12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800" b="1" kern="10" spc="-40">
                  <a:ln w="9525">
                    <a:noFill/>
                    <a:round/>
                    <a:headEnd/>
                    <a:tailEnd/>
                  </a:ln>
                  <a:latin typeface="Arial"/>
                  <a:cs typeface="Arial"/>
                </a:rPr>
                <a:t>Text here</a:t>
              </a:r>
              <a:endParaRPr lang="ko-KR" altLang="en-US" sz="800" b="1" kern="10" spc="-4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endParaRPr>
            </a:p>
          </p:txBody>
        </p:sp>
        <p:sp>
          <p:nvSpPr>
            <p:cNvPr id="1774614" name="Freeform 30"/>
            <p:cNvSpPr>
              <a:spLocks/>
            </p:cNvSpPr>
            <p:nvPr/>
          </p:nvSpPr>
          <p:spPr bwMode="auto">
            <a:xfrm>
              <a:off x="2698" y="2176"/>
              <a:ext cx="1587" cy="1172"/>
            </a:xfrm>
            <a:custGeom>
              <a:avLst/>
              <a:gdLst>
                <a:gd name="T0" fmla="*/ 2746 w 1273"/>
                <a:gd name="T1" fmla="*/ 0 h 1172"/>
                <a:gd name="T2" fmla="*/ 0 w 1273"/>
                <a:gd name="T3" fmla="*/ 4 h 1172"/>
                <a:gd name="T4" fmla="*/ 944 w 1273"/>
                <a:gd name="T5" fmla="*/ 583 h 1172"/>
                <a:gd name="T6" fmla="*/ 26 w 1273"/>
                <a:gd name="T7" fmla="*/ 1171 h 1172"/>
                <a:gd name="T8" fmla="*/ 2740 w 1273"/>
                <a:gd name="T9" fmla="*/ 1172 h 1172"/>
                <a:gd name="T10" fmla="*/ 3832 w 1273"/>
                <a:gd name="T11" fmla="*/ 595 h 1172"/>
                <a:gd name="T12" fmla="*/ 2746 w 1273"/>
                <a:gd name="T13" fmla="*/ 0 h 1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73"/>
                <a:gd name="T22" fmla="*/ 0 h 1172"/>
                <a:gd name="T23" fmla="*/ 1273 w 1273"/>
                <a:gd name="T24" fmla="*/ 1172 h 1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73" h="1172">
                  <a:moveTo>
                    <a:pt x="912" y="0"/>
                  </a:moveTo>
                  <a:lnTo>
                    <a:pt x="0" y="4"/>
                  </a:lnTo>
                  <a:lnTo>
                    <a:pt x="314" y="583"/>
                  </a:lnTo>
                  <a:lnTo>
                    <a:pt x="9" y="1171"/>
                  </a:lnTo>
                  <a:lnTo>
                    <a:pt x="910" y="1172"/>
                  </a:lnTo>
                  <a:lnTo>
                    <a:pt x="1273" y="595"/>
                  </a:lnTo>
                  <a:lnTo>
                    <a:pt x="912" y="0"/>
                  </a:lnTo>
                  <a:close/>
                </a:path>
              </a:pathLst>
            </a:custGeom>
            <a:solidFill>
              <a:srgbClr val="244D1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74615" name="Freeform 31"/>
            <p:cNvSpPr>
              <a:spLocks/>
            </p:cNvSpPr>
            <p:nvPr/>
          </p:nvSpPr>
          <p:spPr bwMode="auto">
            <a:xfrm>
              <a:off x="2819" y="2206"/>
              <a:ext cx="1412" cy="1111"/>
            </a:xfrm>
            <a:custGeom>
              <a:avLst/>
              <a:gdLst>
                <a:gd name="T0" fmla="*/ 2463 w 1128"/>
                <a:gd name="T1" fmla="*/ 2 h 1077"/>
                <a:gd name="T2" fmla="*/ 0 w 1128"/>
                <a:gd name="T3" fmla="*/ 0 h 1077"/>
                <a:gd name="T4" fmla="*/ 851 w 1128"/>
                <a:gd name="T5" fmla="*/ 633 h 1077"/>
                <a:gd name="T6" fmla="*/ 0 w 1128"/>
                <a:gd name="T7" fmla="*/ 1257 h 1077"/>
                <a:gd name="T8" fmla="*/ 2416 w 1128"/>
                <a:gd name="T9" fmla="*/ 1257 h 1077"/>
                <a:gd name="T10" fmla="*/ 3467 w 1128"/>
                <a:gd name="T11" fmla="*/ 630 h 1077"/>
                <a:gd name="T12" fmla="*/ 2463 w 1128"/>
                <a:gd name="T13" fmla="*/ 2 h 10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28"/>
                <a:gd name="T22" fmla="*/ 0 h 1077"/>
                <a:gd name="T23" fmla="*/ 1128 w 1128"/>
                <a:gd name="T24" fmla="*/ 1077 h 10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28" h="1077">
                  <a:moveTo>
                    <a:pt x="801" y="2"/>
                  </a:moveTo>
                  <a:lnTo>
                    <a:pt x="0" y="0"/>
                  </a:lnTo>
                  <a:lnTo>
                    <a:pt x="277" y="542"/>
                  </a:lnTo>
                  <a:lnTo>
                    <a:pt x="0" y="1077"/>
                  </a:lnTo>
                  <a:lnTo>
                    <a:pt x="786" y="1077"/>
                  </a:lnTo>
                  <a:lnTo>
                    <a:pt x="1128" y="539"/>
                  </a:lnTo>
                  <a:lnTo>
                    <a:pt x="801" y="2"/>
                  </a:lnTo>
                  <a:close/>
                </a:path>
              </a:pathLst>
            </a:custGeom>
            <a:gradFill rotWithShape="1">
              <a:gsLst>
                <a:gs pos="0">
                  <a:srgbClr val="B0C73D"/>
                </a:gs>
                <a:gs pos="86000">
                  <a:srgbClr val="B0C73D"/>
                </a:gs>
                <a:gs pos="100000">
                  <a:srgbClr val="1A3716"/>
                </a:gs>
              </a:gsLst>
              <a:lin ang="5400000" scaled="1"/>
            </a:gradFill>
            <a:ln w="6350">
              <a:solidFill>
                <a:schemeClr val="bg1"/>
              </a:solidFill>
              <a:round/>
              <a:headEnd/>
              <a:tailEnd/>
            </a:ln>
            <a:effectLst>
              <a:prstShdw prst="shdw17">
                <a:srgbClr val="000000"/>
              </a:prstShdw>
            </a:effectLst>
          </p:spPr>
          <p:txBody>
            <a:bodyPr/>
            <a:lstStyle/>
            <a:p>
              <a:pPr algn="ctr"/>
              <a:endParaRPr lang="en-US" altLang="ko-KR" sz="2800">
                <a:latin typeface="Arial" charset="0"/>
                <a:cs typeface="Arial" charset="0"/>
              </a:endParaRPr>
            </a:p>
            <a:p>
              <a:pPr algn="ctr"/>
              <a:r>
                <a:rPr lang="en-US" altLang="ko-KR" sz="2800">
                  <a:latin typeface="Arial" charset="0"/>
                  <a:cs typeface="Arial" charset="0"/>
                </a:rPr>
                <a:t>2000</a:t>
              </a:r>
              <a:r>
                <a:rPr lang="ko-KR" altLang="en-US" sz="2800"/>
                <a:t>년이후</a:t>
              </a:r>
            </a:p>
          </p:txBody>
        </p:sp>
        <p:sp>
          <p:nvSpPr>
            <p:cNvPr id="1774616" name="Text Box 34"/>
            <p:cNvSpPr txBox="1">
              <a:spLocks noChangeArrowheads="1"/>
            </p:cNvSpPr>
            <p:nvPr/>
          </p:nvSpPr>
          <p:spPr bwMode="auto">
            <a:xfrm>
              <a:off x="3021" y="2591"/>
              <a:ext cx="1151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b="1">
                  <a:latin typeface="돋움" pitchFamily="50" charset="-127"/>
                  <a:ea typeface="돋움" pitchFamily="50" charset="-127"/>
                </a:rPr>
                <a:t>   합계출산율 </a:t>
              </a:r>
              <a:endParaRPr lang="en-US" altLang="ko-KR" b="1">
                <a:latin typeface="돋움" pitchFamily="50" charset="-127"/>
                <a:ea typeface="돋움" pitchFamily="50" charset="-127"/>
              </a:endParaRPr>
            </a:p>
            <a:p>
              <a:r>
                <a:rPr lang="en-US" altLang="ko-KR" b="1">
                  <a:latin typeface="돋움" pitchFamily="50" charset="-127"/>
                  <a:ea typeface="돋움" pitchFamily="50" charset="-127"/>
                </a:rPr>
                <a:t>   1.1 ~ 1.25</a:t>
              </a:r>
              <a:r>
                <a:rPr lang="ko-KR" altLang="en-US" b="1">
                  <a:latin typeface="돋움" pitchFamily="50" charset="-127"/>
                  <a:ea typeface="돋움" pitchFamily="50" charset="-127"/>
                </a:rPr>
                <a:t>명</a:t>
              </a:r>
              <a:endParaRPr lang="en-US" altLang="ko-KR" b="1">
                <a:latin typeface="돋움" pitchFamily="50" charset="-127"/>
                <a:ea typeface="돋움" pitchFamily="50" charset="-127"/>
              </a:endParaRPr>
            </a:p>
            <a:p>
              <a:r>
                <a:rPr lang="ko-KR" altLang="en-US" b="1">
                  <a:latin typeface="돋움" pitchFamily="50" charset="-127"/>
                  <a:ea typeface="돋움" pitchFamily="50" charset="-127"/>
                </a:rPr>
                <a:t>연 </a:t>
              </a:r>
              <a:r>
                <a:rPr lang="en-US" altLang="ko-KR" b="1">
                  <a:latin typeface="돋움" pitchFamily="50" charset="-127"/>
                  <a:ea typeface="돋움" pitchFamily="50" charset="-127"/>
                </a:rPr>
                <a:t>45</a:t>
              </a:r>
              <a:r>
                <a:rPr lang="ko-KR" altLang="en-US" b="1">
                  <a:latin typeface="돋움" pitchFamily="50" charset="-127"/>
                  <a:ea typeface="돋움" pitchFamily="50" charset="-127"/>
                </a:rPr>
                <a:t>만 명의 </a:t>
              </a:r>
              <a:endParaRPr lang="en-US" altLang="ko-KR" b="1">
                <a:latin typeface="돋움" pitchFamily="50" charset="-127"/>
                <a:ea typeface="돋움" pitchFamily="50" charset="-127"/>
              </a:endParaRPr>
            </a:p>
            <a:p>
              <a:r>
                <a:rPr lang="ko-KR" altLang="en-US" b="1">
                  <a:latin typeface="돋움" pitchFamily="50" charset="-127"/>
                  <a:ea typeface="돋움" pitchFamily="50" charset="-127"/>
                </a:rPr>
                <a:t>아이가 태어남</a:t>
              </a:r>
              <a:endParaRPr lang="en-US" altLang="ko-KR" b="1">
                <a:latin typeface="돋움" pitchFamily="50" charset="-127"/>
                <a:ea typeface="돋움" pitchFamily="50" charset="-127"/>
              </a:endParaRPr>
            </a:p>
          </p:txBody>
        </p:sp>
      </p:grpSp>
      <p:grpSp>
        <p:nvGrpSpPr>
          <p:cNvPr id="1774595" name="Group 35"/>
          <p:cNvGrpSpPr>
            <a:grpSpLocks/>
          </p:cNvGrpSpPr>
          <p:nvPr/>
        </p:nvGrpSpPr>
        <p:grpSpPr bwMode="auto">
          <a:xfrm>
            <a:off x="3286125" y="1357313"/>
            <a:ext cx="2133600" cy="3929062"/>
            <a:chOff x="1634" y="2143"/>
            <a:chExt cx="1344" cy="1804"/>
          </a:xfrm>
        </p:grpSpPr>
        <p:sp>
          <p:nvSpPr>
            <p:cNvPr id="1774605" name="Freeform 36"/>
            <p:cNvSpPr>
              <a:spLocks/>
            </p:cNvSpPr>
            <p:nvPr/>
          </p:nvSpPr>
          <p:spPr bwMode="auto">
            <a:xfrm>
              <a:off x="1657" y="3342"/>
              <a:ext cx="1273" cy="605"/>
            </a:xfrm>
            <a:custGeom>
              <a:avLst/>
              <a:gdLst>
                <a:gd name="T0" fmla="*/ 912 w 1273"/>
                <a:gd name="T1" fmla="*/ 0 h 1173"/>
                <a:gd name="T2" fmla="*/ 0 w 1273"/>
                <a:gd name="T3" fmla="*/ 1 h 1173"/>
                <a:gd name="T4" fmla="*/ 314 w 1273"/>
                <a:gd name="T5" fmla="*/ 21 h 1173"/>
                <a:gd name="T6" fmla="*/ 9 w 1273"/>
                <a:gd name="T7" fmla="*/ 43 h 1173"/>
                <a:gd name="T8" fmla="*/ 933 w 1273"/>
                <a:gd name="T9" fmla="*/ 43 h 1173"/>
                <a:gd name="T10" fmla="*/ 1273 w 1273"/>
                <a:gd name="T11" fmla="*/ 22 h 1173"/>
                <a:gd name="T12" fmla="*/ 912 w 1273"/>
                <a:gd name="T13" fmla="*/ 0 h 11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73"/>
                <a:gd name="T22" fmla="*/ 0 h 1173"/>
                <a:gd name="T23" fmla="*/ 1273 w 1273"/>
                <a:gd name="T24" fmla="*/ 1173 h 11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73" h="1173">
                  <a:moveTo>
                    <a:pt x="912" y="0"/>
                  </a:moveTo>
                  <a:lnTo>
                    <a:pt x="0" y="4"/>
                  </a:lnTo>
                  <a:lnTo>
                    <a:pt x="314" y="583"/>
                  </a:lnTo>
                  <a:lnTo>
                    <a:pt x="9" y="1171"/>
                  </a:lnTo>
                  <a:lnTo>
                    <a:pt x="933" y="1173"/>
                  </a:lnTo>
                  <a:lnTo>
                    <a:pt x="1273" y="595"/>
                  </a:lnTo>
                  <a:lnTo>
                    <a:pt x="91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alpha val="14998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1774606" name="Group 37"/>
            <p:cNvGrpSpPr>
              <a:grpSpLocks/>
            </p:cNvGrpSpPr>
            <p:nvPr/>
          </p:nvGrpSpPr>
          <p:grpSpPr bwMode="auto">
            <a:xfrm>
              <a:off x="1634" y="2143"/>
              <a:ext cx="1344" cy="1206"/>
              <a:chOff x="392" y="2263"/>
              <a:chExt cx="1344" cy="1206"/>
            </a:xfrm>
          </p:grpSpPr>
          <p:sp>
            <p:nvSpPr>
              <p:cNvPr id="1774607" name="Freeform 38"/>
              <p:cNvSpPr>
                <a:spLocks/>
              </p:cNvSpPr>
              <p:nvPr/>
            </p:nvSpPr>
            <p:spPr bwMode="auto">
              <a:xfrm>
                <a:off x="392" y="2296"/>
                <a:ext cx="1273" cy="1173"/>
              </a:xfrm>
              <a:custGeom>
                <a:avLst/>
                <a:gdLst>
                  <a:gd name="T0" fmla="*/ 912 w 1273"/>
                  <a:gd name="T1" fmla="*/ 0 h 1173"/>
                  <a:gd name="T2" fmla="*/ 0 w 1273"/>
                  <a:gd name="T3" fmla="*/ 4 h 1173"/>
                  <a:gd name="T4" fmla="*/ 314 w 1273"/>
                  <a:gd name="T5" fmla="*/ 583 h 1173"/>
                  <a:gd name="T6" fmla="*/ 9 w 1273"/>
                  <a:gd name="T7" fmla="*/ 1171 h 1173"/>
                  <a:gd name="T8" fmla="*/ 933 w 1273"/>
                  <a:gd name="T9" fmla="*/ 1173 h 1173"/>
                  <a:gd name="T10" fmla="*/ 1273 w 1273"/>
                  <a:gd name="T11" fmla="*/ 595 h 1173"/>
                  <a:gd name="T12" fmla="*/ 912 w 1273"/>
                  <a:gd name="T13" fmla="*/ 0 h 11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73"/>
                  <a:gd name="T22" fmla="*/ 0 h 1173"/>
                  <a:gd name="T23" fmla="*/ 1273 w 1273"/>
                  <a:gd name="T24" fmla="*/ 1173 h 11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73" h="1173">
                    <a:moveTo>
                      <a:pt x="912" y="0"/>
                    </a:moveTo>
                    <a:lnTo>
                      <a:pt x="0" y="4"/>
                    </a:lnTo>
                    <a:lnTo>
                      <a:pt x="314" y="583"/>
                    </a:lnTo>
                    <a:lnTo>
                      <a:pt x="9" y="1171"/>
                    </a:lnTo>
                    <a:lnTo>
                      <a:pt x="933" y="1173"/>
                    </a:lnTo>
                    <a:lnTo>
                      <a:pt x="1273" y="595"/>
                    </a:lnTo>
                    <a:lnTo>
                      <a:pt x="912" y="0"/>
                    </a:lnTo>
                    <a:close/>
                  </a:path>
                </a:pathLst>
              </a:custGeom>
              <a:solidFill>
                <a:srgbClr val="53782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774608" name="Freeform 39"/>
              <p:cNvSpPr>
                <a:spLocks/>
              </p:cNvSpPr>
              <p:nvPr/>
            </p:nvSpPr>
            <p:spPr bwMode="auto">
              <a:xfrm>
                <a:off x="482" y="2361"/>
                <a:ext cx="1128" cy="1077"/>
              </a:xfrm>
              <a:custGeom>
                <a:avLst/>
                <a:gdLst>
                  <a:gd name="T0" fmla="*/ 801 w 1128"/>
                  <a:gd name="T1" fmla="*/ 2 h 1077"/>
                  <a:gd name="T2" fmla="*/ 0 w 1128"/>
                  <a:gd name="T3" fmla="*/ 0 h 1077"/>
                  <a:gd name="T4" fmla="*/ 277 w 1128"/>
                  <a:gd name="T5" fmla="*/ 542 h 1077"/>
                  <a:gd name="T6" fmla="*/ 0 w 1128"/>
                  <a:gd name="T7" fmla="*/ 1077 h 1077"/>
                  <a:gd name="T8" fmla="*/ 805 w 1128"/>
                  <a:gd name="T9" fmla="*/ 1077 h 1077"/>
                  <a:gd name="T10" fmla="*/ 1128 w 1128"/>
                  <a:gd name="T11" fmla="*/ 539 h 1077"/>
                  <a:gd name="T12" fmla="*/ 801 w 1128"/>
                  <a:gd name="T13" fmla="*/ 2 h 107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28"/>
                  <a:gd name="T22" fmla="*/ 0 h 1077"/>
                  <a:gd name="T23" fmla="*/ 1128 w 1128"/>
                  <a:gd name="T24" fmla="*/ 1077 h 107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28" h="1077">
                    <a:moveTo>
                      <a:pt x="801" y="2"/>
                    </a:moveTo>
                    <a:lnTo>
                      <a:pt x="0" y="0"/>
                    </a:lnTo>
                    <a:lnTo>
                      <a:pt x="277" y="542"/>
                    </a:lnTo>
                    <a:lnTo>
                      <a:pt x="0" y="1077"/>
                    </a:lnTo>
                    <a:lnTo>
                      <a:pt x="805" y="1077"/>
                    </a:lnTo>
                    <a:lnTo>
                      <a:pt x="1128" y="539"/>
                    </a:lnTo>
                    <a:lnTo>
                      <a:pt x="801" y="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CC00"/>
                  </a:gs>
                  <a:gs pos="100000">
                    <a:srgbClr val="B0C73D"/>
                  </a:gs>
                </a:gsLst>
                <a:lin ang="5400000" scaled="1"/>
              </a:gradFill>
              <a:ln w="6350">
                <a:solidFill>
                  <a:schemeClr val="bg1"/>
                </a:solidFill>
                <a:round/>
                <a:headEnd/>
                <a:tailEnd/>
              </a:ln>
              <a:effectLst>
                <a:prstShdw prst="shdw17">
                  <a:srgbClr val="000000"/>
                </a:prstShdw>
              </a:effec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82376" name="Freeform 40"/>
              <p:cNvSpPr>
                <a:spLocks/>
              </p:cNvSpPr>
              <p:nvPr/>
            </p:nvSpPr>
            <p:spPr bwMode="auto">
              <a:xfrm>
                <a:off x="527" y="2263"/>
                <a:ext cx="1062" cy="525"/>
              </a:xfrm>
              <a:custGeom>
                <a:avLst/>
                <a:gdLst/>
                <a:ahLst/>
                <a:cxnLst>
                  <a:cxn ang="0">
                    <a:pos x="771" y="0"/>
                  </a:cxn>
                  <a:cxn ang="0">
                    <a:pos x="0" y="2"/>
                  </a:cxn>
                  <a:cxn ang="0">
                    <a:pos x="240" y="473"/>
                  </a:cxn>
                  <a:cxn ang="0">
                    <a:pos x="1062" y="479"/>
                  </a:cxn>
                  <a:cxn ang="0">
                    <a:pos x="771" y="0"/>
                  </a:cxn>
                </a:cxnLst>
                <a:rect l="0" t="0" r="r" b="b"/>
                <a:pathLst>
                  <a:path w="1062" h="479">
                    <a:moveTo>
                      <a:pt x="771" y="0"/>
                    </a:moveTo>
                    <a:lnTo>
                      <a:pt x="0" y="2"/>
                    </a:lnTo>
                    <a:lnTo>
                      <a:pt x="240" y="473"/>
                    </a:lnTo>
                    <a:lnTo>
                      <a:pt x="1062" y="479"/>
                    </a:lnTo>
                    <a:lnTo>
                      <a:pt x="771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8431"/>
                      <a:invGamma/>
                      <a:alpha val="6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ko-KR" altLang="en-US" sz="1800" dirty="0"/>
              </a:p>
            </p:txBody>
          </p:sp>
          <p:sp>
            <p:nvSpPr>
              <p:cNvPr id="782377" name="WordArt 41"/>
              <p:cNvSpPr>
                <a:spLocks noChangeArrowheads="1" noChangeShapeType="1" noTextEdit="1"/>
              </p:cNvSpPr>
              <p:nvPr/>
            </p:nvSpPr>
            <p:spPr bwMode="auto">
              <a:xfrm>
                <a:off x="681" y="2460"/>
                <a:ext cx="635" cy="127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lvl="1" algn="ctr">
                  <a:defRPr/>
                </a:pPr>
                <a:r>
                  <a:rPr lang="en-US" altLang="ko-KR" sz="800" b="1" kern="10" spc="-40" dirty="0">
                    <a:ln w="9525">
                      <a:noFill/>
                      <a:round/>
                      <a:headEnd/>
                      <a:tailEnd/>
                    </a:ln>
                    <a:latin typeface="Arial"/>
                    <a:cs typeface="Arial"/>
                  </a:rPr>
                  <a:t>1996</a:t>
                </a:r>
                <a:r>
                  <a:rPr lang="ko-KR" altLang="en-US" sz="800" b="1" kern="10" spc="-40" dirty="0">
                    <a:ln w="9525">
                      <a:noFill/>
                      <a:round/>
                      <a:headEnd/>
                      <a:tailEnd/>
                    </a:ln>
                    <a:latin typeface="Arial"/>
                    <a:cs typeface="Arial"/>
                  </a:rPr>
                  <a:t>년</a:t>
                </a:r>
              </a:p>
            </p:txBody>
          </p:sp>
          <p:sp>
            <p:nvSpPr>
              <p:cNvPr id="1774611" name="Text Box 42"/>
              <p:cNvSpPr txBox="1">
                <a:spLocks noChangeArrowheads="1"/>
              </p:cNvSpPr>
              <p:nvPr/>
            </p:nvSpPr>
            <p:spPr bwMode="auto">
              <a:xfrm>
                <a:off x="752" y="2788"/>
                <a:ext cx="984" cy="4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b="1">
                    <a:latin typeface="돋움" pitchFamily="50" charset="-127"/>
                    <a:ea typeface="돋움" pitchFamily="50" charset="-127"/>
                  </a:rPr>
                  <a:t>인구증가  억제 정책 폐지</a:t>
                </a:r>
                <a:endParaRPr lang="en-US" altLang="ko-KR" b="1">
                  <a:latin typeface="돋움" pitchFamily="50" charset="-127"/>
                  <a:ea typeface="돋움" pitchFamily="50" charset="-127"/>
                </a:endParaRPr>
              </a:p>
            </p:txBody>
          </p:sp>
        </p:grpSp>
      </p:grpSp>
      <p:sp>
        <p:nvSpPr>
          <p:cNvPr id="17745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4400" b="0" smtClean="0"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4400" b="0" smtClean="0">
                <a:latin typeface="돋움" pitchFamily="50" charset="-127"/>
                <a:ea typeface="돋움" pitchFamily="50" charset="-127"/>
              </a:rPr>
              <a:t>들어가는 글</a:t>
            </a:r>
            <a:endParaRPr lang="en-US" altLang="ko-KR" sz="4400" b="0" smtClean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774597" name="Text Box 7"/>
          <p:cNvSpPr txBox="1">
            <a:spLocks noChangeArrowheads="1"/>
          </p:cNvSpPr>
          <p:nvPr/>
        </p:nvSpPr>
        <p:spPr bwMode="auto">
          <a:xfrm>
            <a:off x="571500" y="4500563"/>
            <a:ext cx="8001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altLang="ko-KR" sz="2800" b="1">
                <a:latin typeface="돋움" pitchFamily="50" charset="-127"/>
                <a:ea typeface="돋움" pitchFamily="50" charset="-127"/>
              </a:rPr>
              <a:t>2010</a:t>
            </a:r>
            <a:r>
              <a:rPr lang="ko-KR" altLang="en-US" sz="2800" b="1">
                <a:latin typeface="돋움" pitchFamily="50" charset="-127"/>
                <a:ea typeface="돋움" pitchFamily="50" charset="-127"/>
              </a:rPr>
              <a:t>년 평균수명 </a:t>
            </a:r>
            <a:r>
              <a:rPr lang="en-US" altLang="ko-KR" sz="2800" b="1">
                <a:latin typeface="돋움" pitchFamily="50" charset="-127"/>
                <a:ea typeface="돋움" pitchFamily="50" charset="-127"/>
              </a:rPr>
              <a:t>79,6</a:t>
            </a:r>
            <a:r>
              <a:rPr lang="ko-KR" altLang="en-US" sz="2800" b="1">
                <a:latin typeface="돋움" pitchFamily="50" charset="-127"/>
                <a:ea typeface="돋움" pitchFamily="50" charset="-127"/>
              </a:rPr>
              <a:t>세</a:t>
            </a:r>
            <a:r>
              <a:rPr lang="en-US" altLang="ko-KR" sz="2800" b="1">
                <a:latin typeface="돋움" pitchFamily="50" charset="-127"/>
                <a:ea typeface="돋움" pitchFamily="50" charset="-127"/>
              </a:rPr>
              <a:t>, 65</a:t>
            </a:r>
            <a:r>
              <a:rPr lang="ko-KR" altLang="en-US" sz="2800" b="1">
                <a:latin typeface="돋움" pitchFamily="50" charset="-127"/>
                <a:ea typeface="돋움" pitchFamily="50" charset="-127"/>
              </a:rPr>
              <a:t>세 이상 노인인구 비율 </a:t>
            </a:r>
            <a:r>
              <a:rPr lang="en-US" altLang="ko-KR" sz="2800" b="1">
                <a:latin typeface="돋움" pitchFamily="50" charset="-127"/>
                <a:ea typeface="돋움" pitchFamily="50" charset="-127"/>
              </a:rPr>
              <a:t>11%</a:t>
            </a:r>
            <a:r>
              <a:rPr lang="ko-KR" altLang="en-US" sz="2800" b="1">
                <a:latin typeface="돋움" pitchFamily="50" charset="-127"/>
                <a:ea typeface="돋움" pitchFamily="50" charset="-127"/>
              </a:rPr>
              <a:t>로 고령화 사회</a:t>
            </a:r>
            <a:endParaRPr lang="en-US" altLang="ko-KR" sz="1800"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1774598" name="Group 27"/>
          <p:cNvGrpSpPr>
            <a:grpSpLocks/>
          </p:cNvGrpSpPr>
          <p:nvPr/>
        </p:nvGrpSpPr>
        <p:grpSpPr bwMode="auto">
          <a:xfrm>
            <a:off x="5000625" y="1428750"/>
            <a:ext cx="2808288" cy="4000500"/>
            <a:chOff x="2698" y="2176"/>
            <a:chExt cx="1587" cy="1790"/>
          </a:xfrm>
        </p:grpSpPr>
        <p:sp>
          <p:nvSpPr>
            <p:cNvPr id="1774600" name="Freeform 28"/>
            <p:cNvSpPr>
              <a:spLocks/>
            </p:cNvSpPr>
            <p:nvPr/>
          </p:nvSpPr>
          <p:spPr bwMode="auto">
            <a:xfrm>
              <a:off x="2981" y="3361"/>
              <a:ext cx="1273" cy="605"/>
            </a:xfrm>
            <a:custGeom>
              <a:avLst/>
              <a:gdLst>
                <a:gd name="T0" fmla="*/ 912 w 1273"/>
                <a:gd name="T1" fmla="*/ 0 h 1173"/>
                <a:gd name="T2" fmla="*/ 0 w 1273"/>
                <a:gd name="T3" fmla="*/ 1 h 1173"/>
                <a:gd name="T4" fmla="*/ 314 w 1273"/>
                <a:gd name="T5" fmla="*/ 21 h 1173"/>
                <a:gd name="T6" fmla="*/ 9 w 1273"/>
                <a:gd name="T7" fmla="*/ 43 h 1173"/>
                <a:gd name="T8" fmla="*/ 933 w 1273"/>
                <a:gd name="T9" fmla="*/ 43 h 1173"/>
                <a:gd name="T10" fmla="*/ 1273 w 1273"/>
                <a:gd name="T11" fmla="*/ 22 h 1173"/>
                <a:gd name="T12" fmla="*/ 912 w 1273"/>
                <a:gd name="T13" fmla="*/ 0 h 11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73"/>
                <a:gd name="T22" fmla="*/ 0 h 1173"/>
                <a:gd name="T23" fmla="*/ 1273 w 1273"/>
                <a:gd name="T24" fmla="*/ 1173 h 11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73" h="1173">
                  <a:moveTo>
                    <a:pt x="912" y="0"/>
                  </a:moveTo>
                  <a:lnTo>
                    <a:pt x="0" y="4"/>
                  </a:lnTo>
                  <a:lnTo>
                    <a:pt x="314" y="583"/>
                  </a:lnTo>
                  <a:lnTo>
                    <a:pt x="9" y="1171"/>
                  </a:lnTo>
                  <a:lnTo>
                    <a:pt x="933" y="1173"/>
                  </a:lnTo>
                  <a:lnTo>
                    <a:pt x="1273" y="595"/>
                  </a:lnTo>
                  <a:lnTo>
                    <a:pt x="91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alpha val="14998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74601" name="WordArt 29"/>
            <p:cNvSpPr>
              <a:spLocks noChangeArrowheads="1" noChangeShapeType="1" noTextEdit="1"/>
            </p:cNvSpPr>
            <p:nvPr/>
          </p:nvSpPr>
          <p:spPr bwMode="auto">
            <a:xfrm>
              <a:off x="3295" y="2690"/>
              <a:ext cx="635" cy="12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800" b="1" kern="10" spc="-40">
                  <a:ln w="9525">
                    <a:noFill/>
                    <a:round/>
                    <a:headEnd/>
                    <a:tailEnd/>
                  </a:ln>
                  <a:latin typeface="Arial"/>
                  <a:cs typeface="Arial"/>
                </a:rPr>
                <a:t>Text here</a:t>
              </a:r>
              <a:endParaRPr lang="ko-KR" altLang="en-US" sz="800" b="1" kern="10" spc="-4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endParaRPr>
            </a:p>
          </p:txBody>
        </p:sp>
        <p:sp>
          <p:nvSpPr>
            <p:cNvPr id="1774602" name="Freeform 30"/>
            <p:cNvSpPr>
              <a:spLocks/>
            </p:cNvSpPr>
            <p:nvPr/>
          </p:nvSpPr>
          <p:spPr bwMode="auto">
            <a:xfrm>
              <a:off x="2698" y="2176"/>
              <a:ext cx="1587" cy="1172"/>
            </a:xfrm>
            <a:custGeom>
              <a:avLst/>
              <a:gdLst>
                <a:gd name="T0" fmla="*/ 2746 w 1273"/>
                <a:gd name="T1" fmla="*/ 0 h 1172"/>
                <a:gd name="T2" fmla="*/ 0 w 1273"/>
                <a:gd name="T3" fmla="*/ 4 h 1172"/>
                <a:gd name="T4" fmla="*/ 944 w 1273"/>
                <a:gd name="T5" fmla="*/ 583 h 1172"/>
                <a:gd name="T6" fmla="*/ 26 w 1273"/>
                <a:gd name="T7" fmla="*/ 1171 h 1172"/>
                <a:gd name="T8" fmla="*/ 2740 w 1273"/>
                <a:gd name="T9" fmla="*/ 1172 h 1172"/>
                <a:gd name="T10" fmla="*/ 3832 w 1273"/>
                <a:gd name="T11" fmla="*/ 595 h 1172"/>
                <a:gd name="T12" fmla="*/ 2746 w 1273"/>
                <a:gd name="T13" fmla="*/ 0 h 1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73"/>
                <a:gd name="T22" fmla="*/ 0 h 1172"/>
                <a:gd name="T23" fmla="*/ 1273 w 1273"/>
                <a:gd name="T24" fmla="*/ 1172 h 1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73" h="1172">
                  <a:moveTo>
                    <a:pt x="912" y="0"/>
                  </a:moveTo>
                  <a:lnTo>
                    <a:pt x="0" y="4"/>
                  </a:lnTo>
                  <a:lnTo>
                    <a:pt x="314" y="583"/>
                  </a:lnTo>
                  <a:lnTo>
                    <a:pt x="9" y="1171"/>
                  </a:lnTo>
                  <a:lnTo>
                    <a:pt x="910" y="1172"/>
                  </a:lnTo>
                  <a:lnTo>
                    <a:pt x="1273" y="595"/>
                  </a:lnTo>
                  <a:lnTo>
                    <a:pt x="912" y="0"/>
                  </a:lnTo>
                  <a:close/>
                </a:path>
              </a:pathLst>
            </a:custGeom>
            <a:solidFill>
              <a:srgbClr val="244D1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74603" name="Freeform 31"/>
            <p:cNvSpPr>
              <a:spLocks/>
            </p:cNvSpPr>
            <p:nvPr/>
          </p:nvSpPr>
          <p:spPr bwMode="auto">
            <a:xfrm>
              <a:off x="2819" y="2206"/>
              <a:ext cx="1412" cy="1111"/>
            </a:xfrm>
            <a:custGeom>
              <a:avLst/>
              <a:gdLst>
                <a:gd name="T0" fmla="*/ 2463 w 1128"/>
                <a:gd name="T1" fmla="*/ 2 h 1077"/>
                <a:gd name="T2" fmla="*/ 0 w 1128"/>
                <a:gd name="T3" fmla="*/ 0 h 1077"/>
                <a:gd name="T4" fmla="*/ 851 w 1128"/>
                <a:gd name="T5" fmla="*/ 633 h 1077"/>
                <a:gd name="T6" fmla="*/ 0 w 1128"/>
                <a:gd name="T7" fmla="*/ 1257 h 1077"/>
                <a:gd name="T8" fmla="*/ 2416 w 1128"/>
                <a:gd name="T9" fmla="*/ 1257 h 1077"/>
                <a:gd name="T10" fmla="*/ 3467 w 1128"/>
                <a:gd name="T11" fmla="*/ 630 h 1077"/>
                <a:gd name="T12" fmla="*/ 2463 w 1128"/>
                <a:gd name="T13" fmla="*/ 2 h 10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28"/>
                <a:gd name="T22" fmla="*/ 0 h 1077"/>
                <a:gd name="T23" fmla="*/ 1128 w 1128"/>
                <a:gd name="T24" fmla="*/ 1077 h 107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28" h="1077">
                  <a:moveTo>
                    <a:pt x="801" y="2"/>
                  </a:moveTo>
                  <a:lnTo>
                    <a:pt x="0" y="0"/>
                  </a:lnTo>
                  <a:lnTo>
                    <a:pt x="277" y="542"/>
                  </a:lnTo>
                  <a:lnTo>
                    <a:pt x="0" y="1077"/>
                  </a:lnTo>
                  <a:lnTo>
                    <a:pt x="786" y="1077"/>
                  </a:lnTo>
                  <a:lnTo>
                    <a:pt x="1128" y="539"/>
                  </a:lnTo>
                  <a:lnTo>
                    <a:pt x="801" y="2"/>
                  </a:lnTo>
                  <a:close/>
                </a:path>
              </a:pathLst>
            </a:custGeom>
            <a:gradFill rotWithShape="1">
              <a:gsLst>
                <a:gs pos="0">
                  <a:srgbClr val="B0C73D"/>
                </a:gs>
                <a:gs pos="86000">
                  <a:srgbClr val="B0C73D"/>
                </a:gs>
                <a:gs pos="100000">
                  <a:srgbClr val="1A3716"/>
                </a:gs>
              </a:gsLst>
              <a:lin ang="5400000" scaled="1"/>
            </a:gradFill>
            <a:ln w="6350">
              <a:solidFill>
                <a:schemeClr val="bg1"/>
              </a:solidFill>
              <a:round/>
              <a:headEnd/>
              <a:tailEnd/>
            </a:ln>
            <a:effectLst>
              <a:prstShdw prst="shdw17">
                <a:srgbClr val="000000"/>
              </a:prstShdw>
            </a:effectLst>
          </p:spPr>
          <p:txBody>
            <a:bodyPr/>
            <a:lstStyle/>
            <a:p>
              <a:pPr algn="ctr"/>
              <a:endParaRPr lang="en-US" altLang="ko-KR" sz="2800">
                <a:latin typeface="Arial" charset="0"/>
                <a:cs typeface="Arial" charset="0"/>
              </a:endParaRPr>
            </a:p>
            <a:p>
              <a:pPr algn="ctr"/>
              <a:endParaRPr lang="ko-KR" altLang="en-US" sz="2800"/>
            </a:p>
          </p:txBody>
        </p:sp>
        <p:sp>
          <p:nvSpPr>
            <p:cNvPr id="1774604" name="Text Box 34"/>
            <p:cNvSpPr txBox="1">
              <a:spLocks noChangeArrowheads="1"/>
            </p:cNvSpPr>
            <p:nvPr/>
          </p:nvSpPr>
          <p:spPr bwMode="auto">
            <a:xfrm>
              <a:off x="3021" y="2591"/>
              <a:ext cx="1151" cy="5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b="1">
                  <a:latin typeface="돋움" pitchFamily="50" charset="-127"/>
                  <a:ea typeface="돋움" pitchFamily="50" charset="-127"/>
                </a:rPr>
                <a:t>   합계출산율 </a:t>
              </a:r>
              <a:endParaRPr lang="en-US" altLang="ko-KR" b="1">
                <a:latin typeface="돋움" pitchFamily="50" charset="-127"/>
                <a:ea typeface="돋움" pitchFamily="50" charset="-127"/>
              </a:endParaRPr>
            </a:p>
            <a:p>
              <a:r>
                <a:rPr lang="en-US" altLang="ko-KR" b="1">
                  <a:latin typeface="돋움" pitchFamily="50" charset="-127"/>
                  <a:ea typeface="돋움" pitchFamily="50" charset="-127"/>
                </a:rPr>
                <a:t>   1.1 ~ 1.25</a:t>
              </a:r>
              <a:r>
                <a:rPr lang="ko-KR" altLang="en-US" b="1">
                  <a:latin typeface="돋움" pitchFamily="50" charset="-127"/>
                  <a:ea typeface="돋움" pitchFamily="50" charset="-127"/>
                </a:rPr>
                <a:t>명</a:t>
              </a:r>
              <a:endParaRPr lang="en-US" altLang="ko-KR" b="1">
                <a:latin typeface="돋움" pitchFamily="50" charset="-127"/>
                <a:ea typeface="돋움" pitchFamily="50" charset="-127"/>
              </a:endParaRPr>
            </a:p>
            <a:p>
              <a:r>
                <a:rPr lang="ko-KR" altLang="en-US" b="1">
                  <a:latin typeface="돋움" pitchFamily="50" charset="-127"/>
                  <a:ea typeface="돋움" pitchFamily="50" charset="-127"/>
                </a:rPr>
                <a:t>연 </a:t>
              </a:r>
              <a:r>
                <a:rPr lang="en-US" altLang="ko-KR" b="1">
                  <a:latin typeface="돋움" pitchFamily="50" charset="-127"/>
                  <a:ea typeface="돋움" pitchFamily="50" charset="-127"/>
                </a:rPr>
                <a:t>45</a:t>
              </a:r>
              <a:r>
                <a:rPr lang="ko-KR" altLang="en-US" b="1">
                  <a:latin typeface="돋움" pitchFamily="50" charset="-127"/>
                  <a:ea typeface="돋움" pitchFamily="50" charset="-127"/>
                </a:rPr>
                <a:t>만 명의 </a:t>
              </a:r>
              <a:endParaRPr lang="en-US" altLang="ko-KR" b="1">
                <a:latin typeface="돋움" pitchFamily="50" charset="-127"/>
                <a:ea typeface="돋움" pitchFamily="50" charset="-127"/>
              </a:endParaRPr>
            </a:p>
            <a:p>
              <a:r>
                <a:rPr lang="ko-KR" altLang="en-US" b="1">
                  <a:latin typeface="돋움" pitchFamily="50" charset="-127"/>
                  <a:ea typeface="돋움" pitchFamily="50" charset="-127"/>
                </a:rPr>
                <a:t>아이가 태어남</a:t>
              </a:r>
              <a:endParaRPr lang="en-US" altLang="ko-KR" b="1">
                <a:latin typeface="돋움" pitchFamily="50" charset="-127"/>
                <a:ea typeface="돋움" pitchFamily="50" charset="-127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5429250" y="1714500"/>
            <a:ext cx="19288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2400" b="1" kern="10" spc="-4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2000</a:t>
            </a:r>
            <a:r>
              <a:rPr lang="ko-KR" altLang="en-US" sz="2400" b="1" kern="10" spc="-4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년 이후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025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8643938" cy="692150"/>
          </a:xfrm>
        </p:spPr>
        <p:txBody>
          <a:bodyPr/>
          <a:lstStyle/>
          <a:p>
            <a:pPr eaLnBrk="1" hangingPunct="1"/>
            <a:r>
              <a:rPr lang="en-US" altLang="ko-KR" sz="2400" smtClean="0"/>
              <a:t>3-4&gt; </a:t>
            </a:r>
            <a:r>
              <a:rPr lang="ko-KR" altLang="ko-KR" sz="2400" smtClean="0"/>
              <a:t>새로운 패러다임 전환을 위한 </a:t>
            </a:r>
            <a:r>
              <a:rPr lang="ko-KR" altLang="en-US" sz="2400" smtClean="0"/>
              <a:t>시민운동의</a:t>
            </a:r>
            <a:r>
              <a:rPr lang="ko-KR" altLang="ko-KR" sz="2400" smtClean="0"/>
              <a:t> 활성화 방안</a:t>
            </a:r>
            <a:endParaRPr lang="ko-KR" altLang="en-US" smtClean="0"/>
          </a:p>
        </p:txBody>
      </p:sp>
      <p:grpSp>
        <p:nvGrpSpPr>
          <p:cNvPr id="1793026" name="Group 21"/>
          <p:cNvGrpSpPr>
            <a:grpSpLocks/>
          </p:cNvGrpSpPr>
          <p:nvPr/>
        </p:nvGrpSpPr>
        <p:grpSpPr bwMode="auto">
          <a:xfrm>
            <a:off x="1000125" y="1214438"/>
            <a:ext cx="6985000" cy="1214437"/>
            <a:chOff x="650" y="927"/>
            <a:chExt cx="1654" cy="862"/>
          </a:xfrm>
        </p:grpSpPr>
        <p:grpSp>
          <p:nvGrpSpPr>
            <p:cNvPr id="1793046" name="Group 22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3048" name="Group 23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17" name="AutoShape 24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B0C73D"/>
                    </a:gs>
                    <a:gs pos="100000">
                      <a:srgbClr val="244D1F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3051" name="AutoShape 25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3052" name="AutoShape 26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3049" name="AutoShape 27"/>
              <p:cNvSpPr>
                <a:spLocks noChangeArrowheads="1"/>
              </p:cNvSpPr>
              <p:nvPr/>
            </p:nvSpPr>
            <p:spPr bwMode="auto">
              <a:xfrm>
                <a:off x="701" y="997"/>
                <a:ext cx="1562" cy="738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3047" name="Text Box 29"/>
            <p:cNvSpPr txBox="1">
              <a:spLocks noChangeArrowheads="1"/>
            </p:cNvSpPr>
            <p:nvPr/>
          </p:nvSpPr>
          <p:spPr bwMode="auto">
            <a:xfrm>
              <a:off x="785" y="1189"/>
              <a:ext cx="1397" cy="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altLang="ko-KR" b="1" baseline="-25000">
                <a:latin typeface="Arial" charset="0"/>
                <a:ea typeface="산돌고딕B"/>
                <a:cs typeface="산돌고딕B"/>
              </a:endParaRPr>
            </a:p>
          </p:txBody>
        </p:sp>
      </p:grpSp>
      <p:grpSp>
        <p:nvGrpSpPr>
          <p:cNvPr id="1793027" name="Group 30"/>
          <p:cNvGrpSpPr>
            <a:grpSpLocks/>
          </p:cNvGrpSpPr>
          <p:nvPr/>
        </p:nvGrpSpPr>
        <p:grpSpPr bwMode="auto">
          <a:xfrm>
            <a:off x="1571625" y="4143375"/>
            <a:ext cx="6853238" cy="1370013"/>
            <a:chOff x="650" y="927"/>
            <a:chExt cx="1654" cy="863"/>
          </a:xfrm>
        </p:grpSpPr>
        <p:grpSp>
          <p:nvGrpSpPr>
            <p:cNvPr id="1793039" name="Group 31"/>
            <p:cNvGrpSpPr>
              <a:grpSpLocks/>
            </p:cNvGrpSpPr>
            <p:nvPr/>
          </p:nvGrpSpPr>
          <p:grpSpPr bwMode="auto">
            <a:xfrm>
              <a:off x="650" y="927"/>
              <a:ext cx="1654" cy="863"/>
              <a:chOff x="650" y="927"/>
              <a:chExt cx="1654" cy="863"/>
            </a:xfrm>
          </p:grpSpPr>
          <p:grpSp>
            <p:nvGrpSpPr>
              <p:cNvPr id="1793041" name="Group 32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25" name="AutoShape 33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FFCC00"/>
                    </a:gs>
                    <a:gs pos="100000">
                      <a:srgbClr val="93421D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3044" name="AutoShape 34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3045" name="AutoShape 35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3042" name="AutoShape 36"/>
              <p:cNvSpPr>
                <a:spLocks noChangeArrowheads="1"/>
              </p:cNvSpPr>
              <p:nvPr/>
            </p:nvSpPr>
            <p:spPr bwMode="auto">
              <a:xfrm>
                <a:off x="711" y="1031"/>
                <a:ext cx="1562" cy="759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3040" name="Text Box 38"/>
            <p:cNvSpPr txBox="1">
              <a:spLocks noChangeArrowheads="1"/>
            </p:cNvSpPr>
            <p:nvPr/>
          </p:nvSpPr>
          <p:spPr bwMode="auto">
            <a:xfrm>
              <a:off x="815" y="1031"/>
              <a:ext cx="1300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</a:pPr>
              <a:endParaRPr lang="en-US" altLang="ko-KR" b="1"/>
            </a:p>
            <a:p>
              <a:pPr>
                <a:lnSpc>
                  <a:spcPct val="120000"/>
                </a:lnSpc>
              </a:pPr>
              <a:endParaRPr lang="en-US" altLang="ko-KR" sz="1800" baseline="-25000">
                <a:latin typeface="Arial" charset="0"/>
                <a:ea typeface="산돌고딕B"/>
                <a:cs typeface="산돌고딕B"/>
              </a:endParaRPr>
            </a:p>
          </p:txBody>
        </p:sp>
      </p:grpSp>
      <p:grpSp>
        <p:nvGrpSpPr>
          <p:cNvPr id="1793028" name="Group 39"/>
          <p:cNvGrpSpPr>
            <a:grpSpLocks/>
          </p:cNvGrpSpPr>
          <p:nvPr/>
        </p:nvGrpSpPr>
        <p:grpSpPr bwMode="auto">
          <a:xfrm>
            <a:off x="1214438" y="2571750"/>
            <a:ext cx="6853237" cy="1368425"/>
            <a:chOff x="650" y="927"/>
            <a:chExt cx="1654" cy="862"/>
          </a:xfrm>
        </p:grpSpPr>
        <p:grpSp>
          <p:nvGrpSpPr>
            <p:cNvPr id="1793032" name="Group 40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3034" name="Group 41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33" name="AutoShape 42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DDDDDD"/>
                    </a:gs>
                    <a:gs pos="100000">
                      <a:srgbClr val="808080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3037" name="AutoShape 43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3038" name="AutoShape 44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3035" name="AutoShape 45"/>
              <p:cNvSpPr>
                <a:spLocks noChangeArrowheads="1"/>
              </p:cNvSpPr>
              <p:nvPr/>
            </p:nvSpPr>
            <p:spPr bwMode="auto">
              <a:xfrm>
                <a:off x="719" y="1001"/>
                <a:ext cx="1562" cy="738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3033" name="Text Box 47"/>
            <p:cNvSpPr txBox="1">
              <a:spLocks noChangeArrowheads="1"/>
            </p:cNvSpPr>
            <p:nvPr/>
          </p:nvSpPr>
          <p:spPr bwMode="auto">
            <a:xfrm>
              <a:off x="694" y="1047"/>
              <a:ext cx="1604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</a:pPr>
              <a:endParaRPr lang="en-US" altLang="ko-KR" b="1" baseline="-25000">
                <a:latin typeface="Arial" charset="0"/>
                <a:ea typeface="산돌고딕B"/>
                <a:cs typeface="산돌고딕B"/>
              </a:endParaRPr>
            </a:p>
          </p:txBody>
        </p:sp>
      </p:grpSp>
      <p:sp>
        <p:nvSpPr>
          <p:cNvPr id="1793029" name="직사각형 35"/>
          <p:cNvSpPr>
            <a:spLocks noChangeArrowheads="1"/>
          </p:cNvSpPr>
          <p:nvPr/>
        </p:nvSpPr>
        <p:spPr bwMode="auto">
          <a:xfrm>
            <a:off x="1214438" y="1500188"/>
            <a:ext cx="6572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sz="1800" b="1"/>
              <a:t>각 市 등록된 지역시민단체로  하여금  저출산 프로그램 의무화  인센티브 및 국고보조금 등 재정지원 </a:t>
            </a:r>
            <a:endParaRPr lang="en-US" altLang="ko-KR" sz="1800" b="1"/>
          </a:p>
        </p:txBody>
      </p:sp>
      <p:sp>
        <p:nvSpPr>
          <p:cNvPr id="1793030" name="직사각형 36"/>
          <p:cNvSpPr>
            <a:spLocks noChangeArrowheads="1"/>
          </p:cNvSpPr>
          <p:nvPr/>
        </p:nvSpPr>
        <p:spPr bwMode="auto">
          <a:xfrm>
            <a:off x="1928813" y="4357688"/>
            <a:ext cx="64293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ko-KR" altLang="en-US" sz="1800" b="1"/>
              <a:t>국민 인지도</a:t>
            </a:r>
            <a:r>
              <a:rPr lang="en-US" altLang="ko-KR" sz="1800" b="1"/>
              <a:t>,</a:t>
            </a:r>
            <a:r>
              <a:rPr lang="ko-KR" altLang="en-US" sz="1800" b="1"/>
              <a:t> 영향력이 높은 전국단위의‘ 민주화통일 자문회의‘ ‘‘바르게 살기운동협의회’ ‘한국자유총연맹’</a:t>
            </a:r>
            <a:r>
              <a:rPr lang="en-US" altLang="ko-KR" sz="1800" b="1"/>
              <a:t>,</a:t>
            </a:r>
          </a:p>
          <a:p>
            <a:pPr algn="ctr"/>
            <a:r>
              <a:rPr lang="en-US" altLang="ko-KR" sz="1800" b="1"/>
              <a:t> ‘</a:t>
            </a:r>
            <a:r>
              <a:rPr lang="ko-KR" altLang="en-US" sz="1800" b="1"/>
              <a:t>새마을협의회’등을 통해</a:t>
            </a:r>
            <a:r>
              <a:rPr lang="en-US" altLang="ko-KR" sz="1800" b="1"/>
              <a:t> </a:t>
            </a:r>
            <a:r>
              <a:rPr lang="ko-KR" altLang="en-US" sz="1800" b="1"/>
              <a:t>생활밀착형 적극적 참여가 가능</a:t>
            </a:r>
            <a:r>
              <a:rPr lang="en-US" altLang="ko-KR" sz="1800" b="1"/>
              <a:t>.</a:t>
            </a:r>
            <a:endParaRPr lang="ko-KR" altLang="en-US" sz="1800"/>
          </a:p>
          <a:p>
            <a:pPr algn="ctr"/>
            <a:endParaRPr lang="ko-KR" altLang="en-US" sz="1800"/>
          </a:p>
        </p:txBody>
      </p:sp>
      <p:sp>
        <p:nvSpPr>
          <p:cNvPr id="1793031" name="직사각형 37"/>
          <p:cNvSpPr>
            <a:spLocks noChangeArrowheads="1"/>
          </p:cNvSpPr>
          <p:nvPr/>
        </p:nvSpPr>
        <p:spPr bwMode="auto">
          <a:xfrm>
            <a:off x="1785938" y="2786063"/>
            <a:ext cx="6000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ko-KR" altLang="en-US" sz="1800" b="1"/>
              <a:t>‘한국청소년단체협의회’ </a:t>
            </a:r>
            <a:r>
              <a:rPr lang="en-US" altLang="ko-KR" sz="1800" b="1"/>
              <a:t>,‘</a:t>
            </a:r>
            <a:r>
              <a:rPr lang="ko-KR" altLang="en-US" sz="1800" b="1"/>
              <a:t>전국대학생자원봉사협의회’</a:t>
            </a:r>
            <a:r>
              <a:rPr lang="en-US" altLang="ko-KR" sz="1800" b="1"/>
              <a:t>, </a:t>
            </a:r>
          </a:p>
          <a:p>
            <a:pPr algn="ctr"/>
            <a:r>
              <a:rPr lang="ko-KR" altLang="en-US" sz="1800" b="1"/>
              <a:t>청년단체 등에 홍보와 교육을 강화</a:t>
            </a:r>
            <a:r>
              <a:rPr lang="en-US" altLang="ko-KR" sz="1800" b="1"/>
              <a:t>.</a:t>
            </a:r>
            <a:endParaRPr lang="ko-KR" altLang="en-US"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4049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429750" cy="720725"/>
          </a:xfrm>
        </p:spPr>
        <p:txBody>
          <a:bodyPr/>
          <a:lstStyle/>
          <a:p>
            <a:pPr eaLnBrk="1" hangingPunct="1"/>
            <a:r>
              <a:rPr lang="en-US" altLang="ko-KR" sz="2400" smtClean="0"/>
              <a:t>3-4&gt; </a:t>
            </a:r>
            <a:r>
              <a:rPr lang="ko-KR" altLang="ko-KR" sz="2400" smtClean="0"/>
              <a:t>새로운 패러다임 전환을 위한 </a:t>
            </a:r>
            <a:r>
              <a:rPr lang="ko-KR" altLang="en-US" sz="2400" smtClean="0"/>
              <a:t>시민운동의</a:t>
            </a:r>
            <a:r>
              <a:rPr lang="ko-KR" altLang="ko-KR" sz="2400" smtClean="0"/>
              <a:t> 활성화 방안</a:t>
            </a:r>
            <a:endParaRPr lang="ko-KR" altLang="en-US" sz="2400" smtClean="0"/>
          </a:p>
        </p:txBody>
      </p:sp>
      <p:grpSp>
        <p:nvGrpSpPr>
          <p:cNvPr id="1794050" name="Group 21"/>
          <p:cNvGrpSpPr>
            <a:grpSpLocks/>
          </p:cNvGrpSpPr>
          <p:nvPr/>
        </p:nvGrpSpPr>
        <p:grpSpPr bwMode="auto">
          <a:xfrm>
            <a:off x="857250" y="1285875"/>
            <a:ext cx="6985000" cy="1643063"/>
            <a:chOff x="650" y="927"/>
            <a:chExt cx="1654" cy="862"/>
          </a:xfrm>
        </p:grpSpPr>
        <p:grpSp>
          <p:nvGrpSpPr>
            <p:cNvPr id="1794083" name="Group 22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4085" name="Group 23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10" name="AutoShape 24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B0C73D"/>
                    </a:gs>
                    <a:gs pos="100000">
                      <a:srgbClr val="244D1F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4088" name="AutoShape 25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4089" name="AutoShape 26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4086" name="AutoShape 27"/>
              <p:cNvSpPr>
                <a:spLocks noChangeArrowheads="1"/>
              </p:cNvSpPr>
              <p:nvPr/>
            </p:nvSpPr>
            <p:spPr bwMode="auto">
              <a:xfrm>
                <a:off x="701" y="1002"/>
                <a:ext cx="1562" cy="738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4084" name="Text Box 29"/>
            <p:cNvSpPr txBox="1">
              <a:spLocks noChangeArrowheads="1"/>
            </p:cNvSpPr>
            <p:nvPr/>
          </p:nvSpPr>
          <p:spPr bwMode="auto">
            <a:xfrm>
              <a:off x="785" y="1189"/>
              <a:ext cx="1397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b="1"/>
                <a:t>저출산  주체자나 참가자 대상이 높은  연령</a:t>
              </a:r>
              <a:r>
                <a:rPr lang="en-US" altLang="ko-KR" b="1"/>
                <a:t>.</a:t>
              </a:r>
              <a:r>
                <a:rPr lang="ko-KR" altLang="en-US" b="1"/>
                <a:t>행사</a:t>
              </a:r>
              <a:r>
                <a:rPr lang="en-US" altLang="ko-KR" b="1"/>
                <a:t>, </a:t>
              </a:r>
              <a:r>
                <a:rPr lang="ko-KR" altLang="en-US" b="1"/>
                <a:t>실적을 위한 행사는 지양</a:t>
              </a:r>
              <a:r>
                <a:rPr lang="en-US" altLang="ko-KR" b="1"/>
                <a:t>-&gt;</a:t>
              </a:r>
              <a:r>
                <a:rPr lang="ko-KR" altLang="en-US" b="1"/>
                <a:t> 가임여성</a:t>
              </a:r>
              <a:r>
                <a:rPr lang="en-US" altLang="ko-KR" b="1"/>
                <a:t>, </a:t>
              </a:r>
              <a:r>
                <a:rPr lang="ko-KR" altLang="en-US" b="1"/>
                <a:t>젊은층 </a:t>
              </a:r>
              <a:endParaRPr lang="en-US" altLang="ko-KR" b="1" baseline="-25000">
                <a:latin typeface="Arial" charset="0"/>
                <a:ea typeface="산돌고딕B"/>
                <a:cs typeface="산돌고딕B"/>
              </a:endParaRPr>
            </a:p>
          </p:txBody>
        </p:sp>
      </p:grpSp>
      <p:grpSp>
        <p:nvGrpSpPr>
          <p:cNvPr id="1794051" name="Group 30"/>
          <p:cNvGrpSpPr>
            <a:grpSpLocks/>
          </p:cNvGrpSpPr>
          <p:nvPr/>
        </p:nvGrpSpPr>
        <p:grpSpPr bwMode="auto">
          <a:xfrm>
            <a:off x="1000125" y="3071813"/>
            <a:ext cx="6853238" cy="2160587"/>
            <a:chOff x="650" y="882"/>
            <a:chExt cx="1654" cy="1361"/>
          </a:xfrm>
        </p:grpSpPr>
        <p:grpSp>
          <p:nvGrpSpPr>
            <p:cNvPr id="1794076" name="Group 31"/>
            <p:cNvGrpSpPr>
              <a:grpSpLocks/>
            </p:cNvGrpSpPr>
            <p:nvPr/>
          </p:nvGrpSpPr>
          <p:grpSpPr bwMode="auto">
            <a:xfrm>
              <a:off x="650" y="927"/>
              <a:ext cx="1654" cy="863"/>
              <a:chOff x="650" y="927"/>
              <a:chExt cx="1654" cy="863"/>
            </a:xfrm>
          </p:grpSpPr>
          <p:grpSp>
            <p:nvGrpSpPr>
              <p:cNvPr id="1794078" name="Group 32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19" name="AutoShape 33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FFCC00"/>
                    </a:gs>
                    <a:gs pos="100000">
                      <a:srgbClr val="93421D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4081" name="AutoShape 34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4082" name="AutoShape 35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4079" name="AutoShape 36"/>
              <p:cNvSpPr>
                <a:spLocks noChangeArrowheads="1"/>
              </p:cNvSpPr>
              <p:nvPr/>
            </p:nvSpPr>
            <p:spPr bwMode="auto">
              <a:xfrm>
                <a:off x="711" y="1031"/>
                <a:ext cx="1562" cy="759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4077" name="Text Box 38"/>
            <p:cNvSpPr txBox="1">
              <a:spLocks noChangeArrowheads="1"/>
            </p:cNvSpPr>
            <p:nvPr/>
          </p:nvSpPr>
          <p:spPr bwMode="auto">
            <a:xfrm>
              <a:off x="805" y="882"/>
              <a:ext cx="1300" cy="1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None/>
              </a:pPr>
              <a:endParaRPr lang="en-US" altLang="ko-KR" b="1"/>
            </a:p>
            <a:p>
              <a:pPr>
                <a:buFont typeface="Wingdings" pitchFamily="2" charset="2"/>
                <a:buChar char="v"/>
              </a:pPr>
              <a:r>
                <a:rPr lang="ko-KR" altLang="en-US" b="1"/>
                <a:t>인터넷</a:t>
              </a:r>
              <a:r>
                <a:rPr lang="en-US" altLang="ko-KR" b="1"/>
                <a:t>, </a:t>
              </a:r>
              <a:r>
                <a:rPr lang="ko-KR" altLang="en-US" b="1"/>
                <a:t>트위트 </a:t>
              </a:r>
              <a:r>
                <a:rPr lang="en-US" altLang="ko-KR" b="1"/>
                <a:t>,</a:t>
              </a:r>
              <a:r>
                <a:rPr lang="ko-KR" altLang="en-US" b="1"/>
                <a:t>카카오톡</a:t>
              </a:r>
              <a:r>
                <a:rPr lang="en-US" altLang="ko-KR" b="1"/>
                <a:t>, </a:t>
              </a:r>
              <a:r>
                <a:rPr lang="ko-KR" altLang="en-US" b="1"/>
                <a:t>페이스북 등 </a:t>
              </a:r>
              <a:r>
                <a:rPr lang="en-US" altLang="ko-KR" b="1"/>
                <a:t>SNS </a:t>
              </a:r>
              <a:r>
                <a:rPr lang="ko-KR" altLang="en-US" b="1"/>
                <a:t>활용 프로그램 개발 </a:t>
              </a:r>
              <a:endParaRPr lang="en-US" altLang="ko-KR" b="1"/>
            </a:p>
            <a:p>
              <a:pPr>
                <a:buFont typeface="Wingdings" pitchFamily="2" charset="2"/>
                <a:buChar char="v"/>
              </a:pPr>
              <a:r>
                <a:rPr lang="ko-KR" altLang="en-US" b="1"/>
                <a:t>결혼혼례의  간소화로  비용 경감 등</a:t>
              </a:r>
              <a:endParaRPr lang="ko-KR" altLang="en-US"/>
            </a:p>
            <a:p>
              <a:pPr>
                <a:buFont typeface="Wingdings" pitchFamily="2" charset="2"/>
                <a:buNone/>
              </a:pPr>
              <a:endParaRPr lang="en-US" altLang="ko-KR" b="1"/>
            </a:p>
            <a:p>
              <a:pPr>
                <a:buFont typeface="Wingdings" pitchFamily="2" charset="2"/>
                <a:buNone/>
              </a:pPr>
              <a:endParaRPr lang="en-US" altLang="ko-KR" b="1"/>
            </a:p>
            <a:p>
              <a:pPr>
                <a:lnSpc>
                  <a:spcPct val="120000"/>
                </a:lnSpc>
              </a:pPr>
              <a:endParaRPr lang="en-US" altLang="ko-KR" sz="1800" baseline="-25000">
                <a:latin typeface="Arial" charset="0"/>
                <a:ea typeface="산돌고딕B"/>
                <a:cs typeface="산돌고딕B"/>
              </a:endParaRPr>
            </a:p>
          </p:txBody>
        </p:sp>
      </p:grpSp>
      <p:grpSp>
        <p:nvGrpSpPr>
          <p:cNvPr id="1794052" name="Group 39"/>
          <p:cNvGrpSpPr>
            <a:grpSpLocks/>
          </p:cNvGrpSpPr>
          <p:nvPr/>
        </p:nvGrpSpPr>
        <p:grpSpPr bwMode="auto">
          <a:xfrm>
            <a:off x="2357438" y="4786313"/>
            <a:ext cx="7061200" cy="1465262"/>
            <a:chOff x="680" y="866"/>
            <a:chExt cx="1726" cy="923"/>
          </a:xfrm>
        </p:grpSpPr>
        <p:grpSp>
          <p:nvGrpSpPr>
            <p:cNvPr id="1794069" name="Group 40"/>
            <p:cNvGrpSpPr>
              <a:grpSpLocks/>
            </p:cNvGrpSpPr>
            <p:nvPr/>
          </p:nvGrpSpPr>
          <p:grpSpPr bwMode="auto">
            <a:xfrm>
              <a:off x="680" y="866"/>
              <a:ext cx="1624" cy="923"/>
              <a:chOff x="680" y="866"/>
              <a:chExt cx="1624" cy="923"/>
            </a:xfrm>
          </p:grpSpPr>
          <p:grpSp>
            <p:nvGrpSpPr>
              <p:cNvPr id="1794071" name="Group 41"/>
              <p:cNvGrpSpPr>
                <a:grpSpLocks/>
              </p:cNvGrpSpPr>
              <p:nvPr/>
            </p:nvGrpSpPr>
            <p:grpSpPr bwMode="auto">
              <a:xfrm>
                <a:off x="680" y="927"/>
                <a:ext cx="1624" cy="862"/>
                <a:chOff x="680" y="927"/>
                <a:chExt cx="1624" cy="862"/>
              </a:xfrm>
            </p:grpSpPr>
            <p:sp>
              <p:nvSpPr>
                <p:cNvPr id="28" name="AutoShape 42"/>
                <p:cNvSpPr>
                  <a:spLocks noChangeArrowheads="1"/>
                </p:cNvSpPr>
                <p:nvPr/>
              </p:nvSpPr>
              <p:spPr bwMode="auto">
                <a:xfrm>
                  <a:off x="752" y="927"/>
                  <a:ext cx="1552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DDDDDD"/>
                    </a:gs>
                    <a:gs pos="100000">
                      <a:srgbClr val="808080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4074" name="AutoShape 43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4075" name="AutoShape 44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4072" name="AutoShape 45"/>
              <p:cNvSpPr>
                <a:spLocks noChangeArrowheads="1"/>
              </p:cNvSpPr>
              <p:nvPr/>
            </p:nvSpPr>
            <p:spPr bwMode="auto">
              <a:xfrm>
                <a:off x="711" y="866"/>
                <a:ext cx="1562" cy="738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4070" name="Text Box 47"/>
            <p:cNvSpPr txBox="1">
              <a:spLocks noChangeArrowheads="1"/>
            </p:cNvSpPr>
            <p:nvPr/>
          </p:nvSpPr>
          <p:spPr bwMode="auto">
            <a:xfrm>
              <a:off x="802" y="1046"/>
              <a:ext cx="1604" cy="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ko-KR" altLang="en-US" sz="1800" b="1"/>
                <a:t>대학가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젊은층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직장인들이  많이  모이는 장소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거리 등 쉽고 편하게 접할 수 있는 </a:t>
              </a:r>
              <a:r>
                <a:rPr lang="en-US" altLang="ko-KR" sz="1800" b="1"/>
                <a:t> </a:t>
              </a:r>
              <a:r>
                <a:rPr lang="ko-KR" altLang="en-US" sz="1800" b="1"/>
                <a:t>공급자 중심에서 수요자 중심의 장소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눈높이에 맞는 교육과 홍보</a:t>
              </a:r>
            </a:p>
            <a:p>
              <a:pPr>
                <a:lnSpc>
                  <a:spcPct val="120000"/>
                </a:lnSpc>
              </a:pPr>
              <a:endParaRPr lang="en-US" altLang="ko-KR" b="1" baseline="-25000">
                <a:latin typeface="Arial" charset="0"/>
                <a:ea typeface="산돌고딕B"/>
                <a:cs typeface="산돌고딕B"/>
              </a:endParaRPr>
            </a:p>
          </p:txBody>
        </p:sp>
      </p:grpSp>
      <p:grpSp>
        <p:nvGrpSpPr>
          <p:cNvPr id="1794053" name="Group 21"/>
          <p:cNvGrpSpPr>
            <a:grpSpLocks/>
          </p:cNvGrpSpPr>
          <p:nvPr/>
        </p:nvGrpSpPr>
        <p:grpSpPr bwMode="auto">
          <a:xfrm>
            <a:off x="928688" y="1285875"/>
            <a:ext cx="6985000" cy="1643063"/>
            <a:chOff x="650" y="927"/>
            <a:chExt cx="1654" cy="862"/>
          </a:xfrm>
        </p:grpSpPr>
        <p:grpSp>
          <p:nvGrpSpPr>
            <p:cNvPr id="1794062" name="Group 22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4064" name="Group 23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36" name="AutoShape 24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B0C73D"/>
                    </a:gs>
                    <a:gs pos="100000">
                      <a:srgbClr val="244D1F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4067" name="AutoShape 25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4068" name="AutoShape 26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4065" name="AutoShape 27"/>
              <p:cNvSpPr>
                <a:spLocks noChangeArrowheads="1"/>
              </p:cNvSpPr>
              <p:nvPr/>
            </p:nvSpPr>
            <p:spPr bwMode="auto">
              <a:xfrm>
                <a:off x="701" y="1002"/>
                <a:ext cx="1562" cy="738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4063" name="Text Box 29"/>
            <p:cNvSpPr txBox="1">
              <a:spLocks noChangeArrowheads="1"/>
            </p:cNvSpPr>
            <p:nvPr/>
          </p:nvSpPr>
          <p:spPr bwMode="auto">
            <a:xfrm>
              <a:off x="785" y="1189"/>
              <a:ext cx="1397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b="1"/>
                <a:t>저출산  주체자나 참가자 대상이 높은  연령</a:t>
              </a:r>
              <a:r>
                <a:rPr lang="en-US" altLang="ko-KR" b="1"/>
                <a:t>.</a:t>
              </a:r>
              <a:r>
                <a:rPr lang="ko-KR" altLang="en-US" b="1"/>
                <a:t>행사</a:t>
              </a:r>
              <a:r>
                <a:rPr lang="en-US" altLang="ko-KR" b="1"/>
                <a:t>, </a:t>
              </a:r>
              <a:r>
                <a:rPr lang="ko-KR" altLang="en-US" b="1"/>
                <a:t>실적을 위한 행사는 지양</a:t>
              </a:r>
              <a:r>
                <a:rPr lang="en-US" altLang="ko-KR" b="1"/>
                <a:t>-&gt;</a:t>
              </a:r>
              <a:r>
                <a:rPr lang="ko-KR" altLang="en-US" b="1"/>
                <a:t> 가임여성</a:t>
              </a:r>
              <a:r>
                <a:rPr lang="en-US" altLang="ko-KR" b="1"/>
                <a:t>, </a:t>
              </a:r>
              <a:r>
                <a:rPr lang="ko-KR" altLang="en-US" b="1"/>
                <a:t>젊은층 </a:t>
              </a:r>
              <a:endParaRPr lang="en-US" altLang="ko-KR" b="1" baseline="-25000">
                <a:latin typeface="Arial" charset="0"/>
                <a:ea typeface="산돌고딕B"/>
                <a:cs typeface="산돌고딕B"/>
              </a:endParaRPr>
            </a:p>
          </p:txBody>
        </p:sp>
      </p:grpSp>
      <p:grpSp>
        <p:nvGrpSpPr>
          <p:cNvPr id="1794054" name="Group 21"/>
          <p:cNvGrpSpPr>
            <a:grpSpLocks/>
          </p:cNvGrpSpPr>
          <p:nvPr/>
        </p:nvGrpSpPr>
        <p:grpSpPr bwMode="auto">
          <a:xfrm>
            <a:off x="928688" y="1143000"/>
            <a:ext cx="6985000" cy="1835150"/>
            <a:chOff x="650" y="810"/>
            <a:chExt cx="1654" cy="963"/>
          </a:xfrm>
        </p:grpSpPr>
        <p:grpSp>
          <p:nvGrpSpPr>
            <p:cNvPr id="1794055" name="Group 22"/>
            <p:cNvGrpSpPr>
              <a:grpSpLocks/>
            </p:cNvGrpSpPr>
            <p:nvPr/>
          </p:nvGrpSpPr>
          <p:grpSpPr bwMode="auto">
            <a:xfrm>
              <a:off x="650" y="810"/>
              <a:ext cx="1654" cy="963"/>
              <a:chOff x="650" y="810"/>
              <a:chExt cx="1654" cy="963"/>
            </a:xfrm>
          </p:grpSpPr>
          <p:grpSp>
            <p:nvGrpSpPr>
              <p:cNvPr id="1794057" name="Group 23"/>
              <p:cNvGrpSpPr>
                <a:grpSpLocks/>
              </p:cNvGrpSpPr>
              <p:nvPr/>
            </p:nvGrpSpPr>
            <p:grpSpPr bwMode="auto">
              <a:xfrm>
                <a:off x="650" y="810"/>
                <a:ext cx="1654" cy="963"/>
                <a:chOff x="650" y="810"/>
                <a:chExt cx="1654" cy="963"/>
              </a:xfrm>
            </p:grpSpPr>
            <p:sp>
              <p:nvSpPr>
                <p:cNvPr id="44" name="AutoShape 24"/>
                <p:cNvSpPr>
                  <a:spLocks noChangeArrowheads="1"/>
                </p:cNvSpPr>
                <p:nvPr/>
              </p:nvSpPr>
              <p:spPr bwMode="auto">
                <a:xfrm>
                  <a:off x="650" y="810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B0C73D"/>
                    </a:gs>
                    <a:gs pos="100000">
                      <a:srgbClr val="244D1F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4060" name="AutoShape 25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4061" name="AutoShape 26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4058" name="AutoShape 27"/>
              <p:cNvSpPr>
                <a:spLocks noChangeArrowheads="1"/>
              </p:cNvSpPr>
              <p:nvPr/>
            </p:nvSpPr>
            <p:spPr bwMode="auto">
              <a:xfrm>
                <a:off x="682" y="885"/>
                <a:ext cx="1562" cy="738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4056" name="Text Box 29"/>
            <p:cNvSpPr txBox="1">
              <a:spLocks noChangeArrowheads="1"/>
            </p:cNvSpPr>
            <p:nvPr/>
          </p:nvSpPr>
          <p:spPr bwMode="auto">
            <a:xfrm>
              <a:off x="785" y="1072"/>
              <a:ext cx="1397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ko-KR" altLang="en-US" b="1"/>
                <a:t>저출산  주체자나 참가자 대상이  높은  연령</a:t>
              </a:r>
              <a:r>
                <a:rPr lang="en-US" altLang="ko-KR" b="1"/>
                <a:t> </a:t>
              </a:r>
              <a:r>
                <a:rPr lang="ko-KR" altLang="en-US" b="1"/>
                <a:t>임 행사</a:t>
              </a:r>
              <a:r>
                <a:rPr lang="en-US" altLang="ko-KR" b="1"/>
                <a:t>, </a:t>
              </a:r>
              <a:r>
                <a:rPr lang="ko-KR" altLang="en-US" b="1"/>
                <a:t>실적을 위한 행사는 지양</a:t>
              </a:r>
              <a:r>
                <a:rPr lang="en-US" altLang="ko-KR" b="1"/>
                <a:t>-&gt;</a:t>
              </a:r>
              <a:r>
                <a:rPr lang="ko-KR" altLang="en-US" b="1"/>
                <a:t> 가임여성</a:t>
              </a:r>
              <a:r>
                <a:rPr lang="en-US" altLang="ko-KR" b="1"/>
                <a:t>, </a:t>
              </a:r>
              <a:r>
                <a:rPr lang="ko-KR" altLang="en-US" b="1"/>
                <a:t>젊은층 </a:t>
              </a:r>
              <a:endParaRPr lang="en-US" altLang="ko-KR" b="1" baseline="-25000">
                <a:latin typeface="Arial" charset="0"/>
                <a:ea typeface="산돌고딕B"/>
                <a:cs typeface="산돌고딕B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073" name="제목 1"/>
          <p:cNvSpPr>
            <a:spLocks noGrp="1"/>
          </p:cNvSpPr>
          <p:nvPr>
            <p:ph type="title"/>
          </p:nvPr>
        </p:nvSpPr>
        <p:spPr>
          <a:xfrm>
            <a:off x="0" y="115888"/>
            <a:ext cx="9358313" cy="720725"/>
          </a:xfrm>
        </p:spPr>
        <p:txBody>
          <a:bodyPr/>
          <a:lstStyle/>
          <a:p>
            <a:pPr eaLnBrk="1" hangingPunct="1"/>
            <a:r>
              <a:rPr lang="en-US" altLang="ko-KR" sz="2400" smtClean="0"/>
              <a:t>3-4&gt; </a:t>
            </a:r>
            <a:r>
              <a:rPr lang="ko-KR" altLang="ko-KR" sz="2400" smtClean="0"/>
              <a:t>새로운 패러다임 전환을 위한 </a:t>
            </a:r>
            <a:r>
              <a:rPr lang="ko-KR" altLang="en-US" sz="2400" smtClean="0"/>
              <a:t>시민운동의</a:t>
            </a:r>
            <a:r>
              <a:rPr lang="ko-KR" altLang="ko-KR" sz="2400" smtClean="0"/>
              <a:t> 활성화 방안</a:t>
            </a:r>
            <a:endParaRPr lang="ko-KR" altLang="en-US" sz="2400" smtClean="0"/>
          </a:p>
        </p:txBody>
      </p:sp>
      <p:grpSp>
        <p:nvGrpSpPr>
          <p:cNvPr id="1795074" name="Group 21"/>
          <p:cNvGrpSpPr>
            <a:grpSpLocks/>
          </p:cNvGrpSpPr>
          <p:nvPr/>
        </p:nvGrpSpPr>
        <p:grpSpPr bwMode="auto">
          <a:xfrm>
            <a:off x="1025525" y="1268413"/>
            <a:ext cx="6859588" cy="1774825"/>
            <a:chOff x="650" y="927"/>
            <a:chExt cx="1654" cy="931"/>
          </a:xfrm>
        </p:grpSpPr>
        <p:grpSp>
          <p:nvGrpSpPr>
            <p:cNvPr id="1795092" name="Group 22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5094" name="Group 23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10" name="AutoShape 24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B0C73D"/>
                    </a:gs>
                    <a:gs pos="100000">
                      <a:srgbClr val="244D1F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5097" name="AutoShape 25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5098" name="AutoShape 26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5095" name="AutoShape 27"/>
              <p:cNvSpPr>
                <a:spLocks noChangeArrowheads="1"/>
              </p:cNvSpPr>
              <p:nvPr/>
            </p:nvSpPr>
            <p:spPr bwMode="auto">
              <a:xfrm>
                <a:off x="701" y="1002"/>
                <a:ext cx="1562" cy="738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795093" name="Text Box 29"/>
            <p:cNvSpPr txBox="1">
              <a:spLocks noChangeArrowheads="1"/>
            </p:cNvSpPr>
            <p:nvPr/>
          </p:nvSpPr>
          <p:spPr bwMode="auto">
            <a:xfrm>
              <a:off x="783" y="1089"/>
              <a:ext cx="1397" cy="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ko-KR" altLang="en-US" sz="1800" b="1"/>
                <a:t>미혼모에 대한 사회편견과 부정적 인식을 제고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가족의 다양성에 대한 멘토 역할을 해줌</a:t>
              </a:r>
            </a:p>
            <a:p>
              <a:pPr>
                <a:buFont typeface="Wingdings" pitchFamily="2" charset="2"/>
                <a:buChar char="v"/>
              </a:pPr>
              <a:endParaRPr lang="en-US" altLang="ko-KR" sz="1800" b="1"/>
            </a:p>
            <a:p>
              <a:pPr>
                <a:buFont typeface="Wingdings" pitchFamily="2" charset="2"/>
                <a:buChar char="v"/>
              </a:pPr>
              <a:r>
                <a:rPr lang="ko-KR" altLang="en-US" sz="1800" b="1"/>
                <a:t>미혼모 및 싱글맘  언니 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친정 엄마 되어주기</a:t>
              </a:r>
              <a:endParaRPr lang="en-US" altLang="ko-KR" sz="1800" b="1"/>
            </a:p>
            <a:p>
              <a:pPr algn="ctr">
                <a:buFont typeface="Wingdings" pitchFamily="2" charset="2"/>
                <a:buChar char="ü"/>
              </a:pPr>
              <a:endParaRPr lang="en-US" altLang="ko-KR" sz="1800" b="1"/>
            </a:p>
          </p:txBody>
        </p:sp>
      </p:grpSp>
      <p:grpSp>
        <p:nvGrpSpPr>
          <p:cNvPr id="1795075" name="Group 30"/>
          <p:cNvGrpSpPr>
            <a:grpSpLocks/>
          </p:cNvGrpSpPr>
          <p:nvPr/>
        </p:nvGrpSpPr>
        <p:grpSpPr bwMode="auto">
          <a:xfrm>
            <a:off x="1031875" y="3121025"/>
            <a:ext cx="6853238" cy="1368425"/>
            <a:chOff x="650" y="927"/>
            <a:chExt cx="1654" cy="862"/>
          </a:xfrm>
        </p:grpSpPr>
        <p:sp>
          <p:nvSpPr>
            <p:cNvPr id="1795085" name="Text Box 38"/>
            <p:cNvSpPr txBox="1">
              <a:spLocks noChangeArrowheads="1"/>
            </p:cNvSpPr>
            <p:nvPr/>
          </p:nvSpPr>
          <p:spPr bwMode="auto">
            <a:xfrm>
              <a:off x="820" y="1094"/>
              <a:ext cx="1300" cy="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sz="1800" b="1"/>
                <a:t>다문화 가정에 대한 문화적 차이와 혼란을 극복하고 안착 할 수 있게 지역 시민단체 연계필요</a:t>
              </a:r>
              <a:r>
                <a:rPr lang="en-US" altLang="ko-KR" sz="1800" b="1"/>
                <a:t>.</a:t>
              </a:r>
            </a:p>
            <a:p>
              <a:pPr>
                <a:lnSpc>
                  <a:spcPct val="120000"/>
                </a:lnSpc>
              </a:pPr>
              <a:endParaRPr lang="en-US" altLang="ko-KR" sz="1800" baseline="-25000">
                <a:latin typeface="Arial" charset="0"/>
                <a:ea typeface="산돌고딕B"/>
                <a:cs typeface="산돌고딕B"/>
              </a:endParaRPr>
            </a:p>
          </p:txBody>
        </p:sp>
        <p:grpSp>
          <p:nvGrpSpPr>
            <p:cNvPr id="1795086" name="Group 31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5087" name="Group 32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19" name="AutoShape 33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FFCC00"/>
                    </a:gs>
                    <a:gs pos="100000">
                      <a:srgbClr val="93421D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5090" name="AutoShape 34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5091" name="AutoShape 35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5088" name="AutoShape 36"/>
              <p:cNvSpPr>
                <a:spLocks noChangeArrowheads="1"/>
              </p:cNvSpPr>
              <p:nvPr/>
            </p:nvSpPr>
            <p:spPr bwMode="auto">
              <a:xfrm>
                <a:off x="694" y="986"/>
                <a:ext cx="1562" cy="759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1795076" name="Group 39"/>
          <p:cNvGrpSpPr>
            <a:grpSpLocks/>
          </p:cNvGrpSpPr>
          <p:nvPr/>
        </p:nvGrpSpPr>
        <p:grpSpPr bwMode="auto">
          <a:xfrm>
            <a:off x="2500313" y="4572000"/>
            <a:ext cx="6424612" cy="1368425"/>
            <a:chOff x="650" y="927"/>
            <a:chExt cx="1654" cy="862"/>
          </a:xfrm>
        </p:grpSpPr>
        <p:grpSp>
          <p:nvGrpSpPr>
            <p:cNvPr id="1795078" name="Group 40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5080" name="Group 41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28" name="AutoShape 42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DDDDDD"/>
                    </a:gs>
                    <a:gs pos="100000">
                      <a:srgbClr val="808080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5083" name="AutoShape 43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5084" name="AutoShape 44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5081" name="AutoShape 45"/>
              <p:cNvSpPr>
                <a:spLocks noChangeArrowheads="1"/>
              </p:cNvSpPr>
              <p:nvPr/>
            </p:nvSpPr>
            <p:spPr bwMode="auto">
              <a:xfrm>
                <a:off x="701" y="1002"/>
                <a:ext cx="1562" cy="738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5079" name="Text Box 47"/>
            <p:cNvSpPr txBox="1">
              <a:spLocks noChangeArrowheads="1"/>
            </p:cNvSpPr>
            <p:nvPr/>
          </p:nvSpPr>
          <p:spPr bwMode="auto">
            <a:xfrm>
              <a:off x="768" y="1013"/>
              <a:ext cx="1482" cy="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Font typeface="Wingdings" pitchFamily="2" charset="2"/>
                <a:buChar char="ü"/>
              </a:pPr>
              <a:endParaRPr lang="ko-KR" altLang="en-US" sz="1800"/>
            </a:p>
            <a:p>
              <a:pPr algn="ctr">
                <a:buFont typeface="Wingdings" pitchFamily="2" charset="2"/>
                <a:buChar char="v"/>
              </a:pPr>
              <a:r>
                <a:rPr lang="ko-KR" altLang="en-US" sz="1800" b="1"/>
                <a:t>영육아 시설에 맡겨진 아기들 부모가 원할 경우 할머니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할아버지 되어주기 연결</a:t>
              </a:r>
              <a:endParaRPr lang="ko-KR" altLang="en-US" sz="1800"/>
            </a:p>
            <a:p>
              <a:pPr>
                <a:lnSpc>
                  <a:spcPct val="120000"/>
                </a:lnSpc>
              </a:pPr>
              <a:endParaRPr lang="en-US" altLang="ko-KR" sz="1800" baseline="-25000">
                <a:latin typeface="Arial" charset="0"/>
                <a:ea typeface="산돌고딕B"/>
                <a:cs typeface="산돌고딕B"/>
              </a:endParaRPr>
            </a:p>
          </p:txBody>
        </p:sp>
      </p:grpSp>
      <p:sp>
        <p:nvSpPr>
          <p:cNvPr id="1795077" name="직사각형 30"/>
          <p:cNvSpPr>
            <a:spLocks noChangeArrowheads="1"/>
          </p:cNvSpPr>
          <p:nvPr/>
        </p:nvSpPr>
        <p:spPr bwMode="auto">
          <a:xfrm>
            <a:off x="1357313" y="3429000"/>
            <a:ext cx="60721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ko-KR" altLang="en-US" sz="1800" b="1"/>
              <a:t>다문화 가정에 대한 문화적 차이와 혼란을 극복하고 </a:t>
            </a:r>
            <a:endParaRPr lang="en-US" altLang="ko-KR" sz="1800" b="1"/>
          </a:p>
          <a:p>
            <a:pPr algn="ctr"/>
            <a:r>
              <a:rPr lang="ko-KR" altLang="en-US" sz="1800" b="1"/>
              <a:t>안착 할 수 있게 지역 시민단체 연계필요</a:t>
            </a:r>
            <a:r>
              <a:rPr lang="en-US" altLang="ko-KR" sz="1800" b="1"/>
              <a:t>.</a:t>
            </a:r>
            <a:endParaRPr lang="ko-KR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097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429750" cy="720725"/>
          </a:xfrm>
        </p:spPr>
        <p:txBody>
          <a:bodyPr/>
          <a:lstStyle/>
          <a:p>
            <a:pPr eaLnBrk="1" hangingPunct="1"/>
            <a:r>
              <a:rPr lang="en-US" altLang="ko-KR" sz="2400" smtClean="0"/>
              <a:t>3-4&gt; </a:t>
            </a:r>
            <a:r>
              <a:rPr lang="ko-KR" altLang="ko-KR" sz="2400" smtClean="0"/>
              <a:t>새로운 패러다임 전환을 위한 </a:t>
            </a:r>
            <a:r>
              <a:rPr lang="ko-KR" altLang="en-US" sz="2400" smtClean="0"/>
              <a:t>시민운동의</a:t>
            </a:r>
            <a:r>
              <a:rPr lang="ko-KR" altLang="ko-KR" sz="2400" smtClean="0"/>
              <a:t> 활성화 방안</a:t>
            </a:r>
            <a:endParaRPr lang="ko-KR" altLang="en-US" sz="2400" smtClean="0"/>
          </a:p>
        </p:txBody>
      </p:sp>
      <p:grpSp>
        <p:nvGrpSpPr>
          <p:cNvPr id="1796098" name="Group 21"/>
          <p:cNvGrpSpPr>
            <a:grpSpLocks/>
          </p:cNvGrpSpPr>
          <p:nvPr/>
        </p:nvGrpSpPr>
        <p:grpSpPr bwMode="auto">
          <a:xfrm>
            <a:off x="1025525" y="1268413"/>
            <a:ext cx="6859588" cy="2416175"/>
            <a:chOff x="650" y="927"/>
            <a:chExt cx="1654" cy="1268"/>
          </a:xfrm>
        </p:grpSpPr>
        <p:grpSp>
          <p:nvGrpSpPr>
            <p:cNvPr id="1796117" name="Group 22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6119" name="Group 23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10" name="AutoShape 24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B0C73D"/>
                    </a:gs>
                    <a:gs pos="100000">
                      <a:srgbClr val="244D1F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6122" name="AutoShape 25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6123" name="AutoShape 26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6120" name="AutoShape 27"/>
              <p:cNvSpPr>
                <a:spLocks noChangeArrowheads="1"/>
              </p:cNvSpPr>
              <p:nvPr/>
            </p:nvSpPr>
            <p:spPr bwMode="auto">
              <a:xfrm>
                <a:off x="713" y="1011"/>
                <a:ext cx="1562" cy="738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796118" name="Text Box 29"/>
            <p:cNvSpPr txBox="1">
              <a:spLocks noChangeArrowheads="1"/>
            </p:cNvSpPr>
            <p:nvPr/>
          </p:nvSpPr>
          <p:spPr bwMode="auto">
            <a:xfrm>
              <a:off x="783" y="1129"/>
              <a:ext cx="1397" cy="1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ko-KR" altLang="en-US" sz="1800" b="1"/>
                <a:t>주차시설에  임산부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 아기 둔 부모도 우선  주차</a:t>
              </a:r>
              <a:endParaRPr lang="en-US" altLang="ko-KR" sz="1800" b="1"/>
            </a:p>
            <a:p>
              <a:pPr>
                <a:buFont typeface="Wingdings" pitchFamily="2" charset="2"/>
                <a:buChar char="v"/>
              </a:pPr>
              <a:r>
                <a:rPr lang="ko-KR" altLang="en-US" sz="1800" b="1"/>
                <a:t>공공장소 입장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이용시 임산부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어린자녀</a:t>
              </a:r>
              <a:r>
                <a:rPr lang="en-US" altLang="ko-KR" sz="1800" b="1"/>
                <a:t>, 3</a:t>
              </a:r>
              <a:r>
                <a:rPr lang="ko-KR" altLang="en-US" sz="1800" b="1"/>
                <a:t>자녀 이상       다자녀 할인 및 우선 입장</a:t>
              </a:r>
              <a:endParaRPr lang="en-US" altLang="ko-KR" sz="1800" b="1"/>
            </a:p>
            <a:p>
              <a:pPr>
                <a:buFont typeface="Wingdings" pitchFamily="2" charset="2"/>
                <a:buChar char="v"/>
              </a:pPr>
              <a:r>
                <a:rPr lang="ko-KR" altLang="en-US" sz="1800" b="1"/>
                <a:t>지하철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대중버스 임산부석 따로 마련</a:t>
              </a:r>
              <a:r>
                <a:rPr lang="en-US" altLang="ko-KR" sz="1800" b="1"/>
                <a:t>.</a:t>
              </a:r>
            </a:p>
            <a:p>
              <a:pPr>
                <a:buFont typeface="Wingdings" pitchFamily="2" charset="2"/>
                <a:buChar char="v"/>
              </a:pPr>
              <a:endParaRPr lang="en-US" altLang="ko-KR" sz="1800" b="1"/>
            </a:p>
            <a:p>
              <a:pPr>
                <a:buFont typeface="Wingdings" pitchFamily="2" charset="2"/>
                <a:buChar char="v"/>
              </a:pPr>
              <a:endParaRPr lang="en-US" altLang="ko-KR" sz="1800" b="1"/>
            </a:p>
            <a:p>
              <a:pPr algn="ctr">
                <a:buFont typeface="Wingdings" pitchFamily="2" charset="2"/>
                <a:buChar char="ü"/>
              </a:pPr>
              <a:endParaRPr lang="en-US" altLang="ko-KR" sz="1800" b="1"/>
            </a:p>
          </p:txBody>
        </p:sp>
      </p:grpSp>
      <p:grpSp>
        <p:nvGrpSpPr>
          <p:cNvPr id="1796099" name="Group 30"/>
          <p:cNvGrpSpPr>
            <a:grpSpLocks/>
          </p:cNvGrpSpPr>
          <p:nvPr/>
        </p:nvGrpSpPr>
        <p:grpSpPr bwMode="auto">
          <a:xfrm>
            <a:off x="1143000" y="3071813"/>
            <a:ext cx="6853238" cy="1368425"/>
            <a:chOff x="650" y="927"/>
            <a:chExt cx="1654" cy="862"/>
          </a:xfrm>
        </p:grpSpPr>
        <p:grpSp>
          <p:nvGrpSpPr>
            <p:cNvPr id="1796109" name="Group 31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6111" name="Group 32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19" name="AutoShape 33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FFCC00"/>
                    </a:gs>
                    <a:gs pos="100000">
                      <a:srgbClr val="93421D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6115" name="AutoShape 34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6116" name="AutoShape 35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6112" name="AutoShape 36"/>
              <p:cNvSpPr>
                <a:spLocks noChangeArrowheads="1"/>
              </p:cNvSpPr>
              <p:nvPr/>
            </p:nvSpPr>
            <p:spPr bwMode="auto">
              <a:xfrm>
                <a:off x="701" y="982"/>
                <a:ext cx="1562" cy="759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796113" name="AutoShape 36"/>
              <p:cNvSpPr>
                <a:spLocks noChangeArrowheads="1"/>
              </p:cNvSpPr>
              <p:nvPr/>
            </p:nvSpPr>
            <p:spPr bwMode="auto">
              <a:xfrm>
                <a:off x="719" y="972"/>
                <a:ext cx="1562" cy="759"/>
              </a:xfrm>
              <a:prstGeom prst="roundRect">
                <a:avLst>
                  <a:gd name="adj" fmla="val 5773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6110" name="Text Box 38"/>
            <p:cNvSpPr txBox="1">
              <a:spLocks noChangeArrowheads="1"/>
            </p:cNvSpPr>
            <p:nvPr/>
          </p:nvSpPr>
          <p:spPr bwMode="auto">
            <a:xfrm>
              <a:off x="832" y="1031"/>
              <a:ext cx="1353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Font typeface="Wingdings" pitchFamily="2" charset="2"/>
                <a:buChar char="ü"/>
              </a:pPr>
              <a:endParaRPr lang="ko-KR" altLang="en-US" sz="1800"/>
            </a:p>
            <a:p>
              <a:pPr>
                <a:lnSpc>
                  <a:spcPct val="120000"/>
                </a:lnSpc>
              </a:pPr>
              <a:endParaRPr lang="en-US" altLang="ko-KR" sz="1800" baseline="-25000">
                <a:latin typeface="Arial" charset="0"/>
                <a:ea typeface="산돌고딕B"/>
                <a:cs typeface="산돌고딕B"/>
              </a:endParaRPr>
            </a:p>
          </p:txBody>
        </p:sp>
      </p:grpSp>
      <p:grpSp>
        <p:nvGrpSpPr>
          <p:cNvPr id="1796100" name="Group 39"/>
          <p:cNvGrpSpPr>
            <a:grpSpLocks/>
          </p:cNvGrpSpPr>
          <p:nvPr/>
        </p:nvGrpSpPr>
        <p:grpSpPr bwMode="auto">
          <a:xfrm>
            <a:off x="2411413" y="4500563"/>
            <a:ext cx="6732587" cy="2219325"/>
            <a:chOff x="650" y="927"/>
            <a:chExt cx="1654" cy="1398"/>
          </a:xfrm>
        </p:grpSpPr>
        <p:grpSp>
          <p:nvGrpSpPr>
            <p:cNvPr id="1796102" name="Group 40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6104" name="Group 41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28" name="AutoShape 42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DDDDDD"/>
                    </a:gs>
                    <a:gs pos="100000">
                      <a:srgbClr val="808080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6107" name="AutoShape 43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6108" name="AutoShape 44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6105" name="AutoShape 45"/>
              <p:cNvSpPr>
                <a:spLocks noChangeArrowheads="1"/>
              </p:cNvSpPr>
              <p:nvPr/>
            </p:nvSpPr>
            <p:spPr bwMode="auto">
              <a:xfrm>
                <a:off x="711" y="1001"/>
                <a:ext cx="1562" cy="738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6103" name="Text Box 47"/>
            <p:cNvSpPr txBox="1">
              <a:spLocks noChangeArrowheads="1"/>
            </p:cNvSpPr>
            <p:nvPr/>
          </p:nvSpPr>
          <p:spPr bwMode="auto">
            <a:xfrm>
              <a:off x="762" y="1091"/>
              <a:ext cx="1482" cy="1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ko-KR" altLang="en-US" sz="1800" b="1"/>
                <a:t>종파를 초월한 모든 종교단체나 지도자들의 협력을 얻어 </a:t>
              </a:r>
              <a:endParaRPr lang="en-US" altLang="ko-KR" sz="1800" b="1"/>
            </a:p>
            <a:p>
              <a:r>
                <a:rPr lang="ko-KR" altLang="en-US" sz="1800" b="1"/>
                <a:t> 결혼 주선 및 자녀 출산시 종교지도자들이 축복하여 주기</a:t>
              </a:r>
              <a:endParaRPr lang="en-US" altLang="ko-KR" sz="1800" b="1"/>
            </a:p>
            <a:p>
              <a:pPr>
                <a:buFont typeface="Wingdings" pitchFamily="2" charset="2"/>
                <a:buChar char="v"/>
              </a:pPr>
              <a:endParaRPr lang="en-US" altLang="ko-KR" sz="1800" b="1"/>
            </a:p>
            <a:p>
              <a:endParaRPr lang="en-US" altLang="ko-KR" sz="1800" b="1"/>
            </a:p>
            <a:p>
              <a:endParaRPr lang="en-US" altLang="ko-KR" sz="1800" b="1"/>
            </a:p>
            <a:p>
              <a:pPr algn="ctr"/>
              <a:endParaRPr lang="ko-KR" altLang="en-US" sz="1800"/>
            </a:p>
            <a:p>
              <a:pPr>
                <a:lnSpc>
                  <a:spcPct val="120000"/>
                </a:lnSpc>
              </a:pPr>
              <a:endParaRPr lang="en-US" altLang="ko-KR" sz="1800" baseline="-25000">
                <a:latin typeface="Arial" charset="0"/>
                <a:ea typeface="산돌고딕B"/>
                <a:cs typeface="산돌고딕B"/>
              </a:endParaRPr>
            </a:p>
          </p:txBody>
        </p:sp>
      </p:grpSp>
      <p:sp>
        <p:nvSpPr>
          <p:cNvPr id="1796101" name="직사각형 31"/>
          <p:cNvSpPr>
            <a:spLocks noChangeArrowheads="1"/>
          </p:cNvSpPr>
          <p:nvPr/>
        </p:nvSpPr>
        <p:spPr bwMode="auto">
          <a:xfrm>
            <a:off x="1214438" y="3143250"/>
            <a:ext cx="64293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ko-KR" altLang="en-US" sz="1800" b="1"/>
              <a:t>개별단체들의 특성을 살려 ‘맨 투 맨 활동하는 것이 더 </a:t>
            </a:r>
            <a:endParaRPr lang="en-US" altLang="ko-KR" sz="1800" b="1"/>
          </a:p>
          <a:p>
            <a:pPr algn="ctr"/>
            <a:r>
              <a:rPr lang="ko-KR" altLang="en-US" sz="1800" b="1"/>
              <a:t>효율적</a:t>
            </a:r>
            <a:r>
              <a:rPr lang="en-US" altLang="ko-KR" sz="1800" b="1"/>
              <a:t>,</a:t>
            </a:r>
            <a:r>
              <a:rPr lang="ko-KR" altLang="en-US" sz="1800" b="1"/>
              <a:t>시너지 효과를 볼 수 있고</a:t>
            </a:r>
            <a:r>
              <a:rPr lang="en-US" altLang="ko-KR" sz="1800" b="1"/>
              <a:t>. </a:t>
            </a:r>
            <a:r>
              <a:rPr lang="ko-KR" altLang="en-US" sz="1800" b="1"/>
              <a:t>단체별 선의의 경쟁 을 </a:t>
            </a:r>
            <a:endParaRPr lang="en-US" altLang="ko-KR" sz="1800" b="1"/>
          </a:p>
          <a:p>
            <a:pPr algn="ctr"/>
            <a:r>
              <a:rPr lang="ko-KR" altLang="en-US" sz="1800" b="1"/>
              <a:t>통해 </a:t>
            </a:r>
            <a:r>
              <a:rPr lang="en-US" altLang="ko-KR" sz="1800" b="1"/>
              <a:t> </a:t>
            </a:r>
            <a:r>
              <a:rPr lang="ko-KR" altLang="en-US" sz="1800" b="1"/>
              <a:t>활성화</a:t>
            </a:r>
            <a:endParaRPr lang="ko-KR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7121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644063" cy="811213"/>
          </a:xfrm>
        </p:spPr>
        <p:txBody>
          <a:bodyPr/>
          <a:lstStyle/>
          <a:p>
            <a:pPr eaLnBrk="1" hangingPunct="1"/>
            <a:r>
              <a:rPr lang="en-US" altLang="ko-KR" sz="2400" smtClean="0"/>
              <a:t>3-4&gt; </a:t>
            </a:r>
            <a:r>
              <a:rPr lang="ko-KR" altLang="ko-KR" sz="2400" smtClean="0"/>
              <a:t>새로운 패러다임 전환을 위한 </a:t>
            </a:r>
            <a:r>
              <a:rPr lang="ko-KR" altLang="en-US" sz="2400" smtClean="0"/>
              <a:t>시민운동의</a:t>
            </a:r>
            <a:r>
              <a:rPr lang="ko-KR" altLang="ko-KR" sz="2400" smtClean="0"/>
              <a:t> 활성화 방안</a:t>
            </a:r>
            <a:endParaRPr lang="ko-KR" altLang="en-US" sz="2400" smtClean="0"/>
          </a:p>
        </p:txBody>
      </p:sp>
      <p:grpSp>
        <p:nvGrpSpPr>
          <p:cNvPr id="1797122" name="Group 21"/>
          <p:cNvGrpSpPr>
            <a:grpSpLocks/>
          </p:cNvGrpSpPr>
          <p:nvPr/>
        </p:nvGrpSpPr>
        <p:grpSpPr bwMode="auto">
          <a:xfrm>
            <a:off x="539750" y="1125538"/>
            <a:ext cx="6858000" cy="1643062"/>
            <a:chOff x="650" y="927"/>
            <a:chExt cx="1654" cy="862"/>
          </a:xfrm>
        </p:grpSpPr>
        <p:grpSp>
          <p:nvGrpSpPr>
            <p:cNvPr id="1797139" name="Group 22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7141" name="Group 23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10" name="AutoShape 24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B0C73D"/>
                    </a:gs>
                    <a:gs pos="100000">
                      <a:srgbClr val="244D1F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7144" name="AutoShape 25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7145" name="AutoShape 26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7142" name="AutoShape 27"/>
              <p:cNvSpPr>
                <a:spLocks noChangeArrowheads="1"/>
              </p:cNvSpPr>
              <p:nvPr/>
            </p:nvSpPr>
            <p:spPr bwMode="auto">
              <a:xfrm>
                <a:off x="701" y="1002"/>
                <a:ext cx="1562" cy="738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797140" name="Text Box 29"/>
            <p:cNvSpPr txBox="1">
              <a:spLocks noChangeArrowheads="1"/>
            </p:cNvSpPr>
            <p:nvPr/>
          </p:nvSpPr>
          <p:spPr bwMode="auto">
            <a:xfrm>
              <a:off x="783" y="1129"/>
              <a:ext cx="1397" cy="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Font typeface="Wingdings" pitchFamily="2" charset="2"/>
                <a:buChar char="v"/>
              </a:pPr>
              <a:r>
                <a:rPr lang="ko-KR" altLang="en-US" sz="1800" b="1"/>
                <a:t>동네 주민자치센터에서는 각 동의 통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반장을  통해     임산부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산모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어린 자녀를 가정 파악해  지역 봉사단체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자원봉사자 연계하여 보살펴주기 </a:t>
              </a:r>
              <a:endParaRPr lang="en-US" altLang="ko-KR" sz="1800" b="1"/>
            </a:p>
            <a:p>
              <a:pPr algn="ctr">
                <a:buFont typeface="Wingdings" pitchFamily="2" charset="2"/>
                <a:buChar char="ü"/>
              </a:pPr>
              <a:endParaRPr lang="en-US" altLang="ko-KR" sz="1800" b="1"/>
            </a:p>
          </p:txBody>
        </p:sp>
      </p:grpSp>
      <p:grpSp>
        <p:nvGrpSpPr>
          <p:cNvPr id="1797123" name="Group 30"/>
          <p:cNvGrpSpPr>
            <a:grpSpLocks/>
          </p:cNvGrpSpPr>
          <p:nvPr/>
        </p:nvGrpSpPr>
        <p:grpSpPr bwMode="auto">
          <a:xfrm>
            <a:off x="1619250" y="3068638"/>
            <a:ext cx="6853238" cy="1368425"/>
            <a:chOff x="650" y="927"/>
            <a:chExt cx="1654" cy="862"/>
          </a:xfrm>
        </p:grpSpPr>
        <p:grpSp>
          <p:nvGrpSpPr>
            <p:cNvPr id="1797132" name="Group 31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7134" name="Group 32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19" name="AutoShape 33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FFCC00"/>
                    </a:gs>
                    <a:gs pos="100000">
                      <a:srgbClr val="93421D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7137" name="AutoShape 34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7138" name="AutoShape 35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7135" name="AutoShape 36"/>
              <p:cNvSpPr>
                <a:spLocks noChangeArrowheads="1"/>
              </p:cNvSpPr>
              <p:nvPr/>
            </p:nvSpPr>
            <p:spPr bwMode="auto">
              <a:xfrm>
                <a:off x="701" y="982"/>
                <a:ext cx="1562" cy="759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7133" name="Text Box 38"/>
            <p:cNvSpPr txBox="1">
              <a:spLocks noChangeArrowheads="1"/>
            </p:cNvSpPr>
            <p:nvPr/>
          </p:nvSpPr>
          <p:spPr bwMode="auto">
            <a:xfrm>
              <a:off x="827" y="1033"/>
              <a:ext cx="1353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Font typeface="Wingdings" pitchFamily="2" charset="2"/>
                <a:buChar char="v"/>
              </a:pPr>
              <a:r>
                <a:rPr lang="ko-KR" altLang="en-US" sz="1800" b="1"/>
                <a:t>기업에서는 임산부 나 산모</a:t>
              </a:r>
              <a:r>
                <a:rPr lang="en-US" altLang="ko-KR" sz="1800" b="1"/>
                <a:t>. </a:t>
              </a:r>
              <a:r>
                <a:rPr lang="ko-KR" altLang="en-US" sz="1800" b="1"/>
                <a:t>그들에게 맞는 사무실 환경 조성</a:t>
              </a:r>
              <a:r>
                <a:rPr lang="en-US" altLang="ko-KR" sz="1800" b="1"/>
                <a:t>(</a:t>
              </a:r>
              <a:r>
                <a:rPr lang="ko-KR" altLang="en-US" sz="1800" b="1"/>
                <a:t>책상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의자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컴퓨터</a:t>
              </a:r>
              <a:r>
                <a:rPr lang="en-US" altLang="ko-KR" sz="1800" b="1"/>
                <a:t>, </a:t>
              </a:r>
              <a:r>
                <a:rPr lang="ko-KR" altLang="en-US" sz="1800" b="1"/>
                <a:t>잠시 편히 쉴 수 있는 공간 마련 등 작고 소소한 것에 대한 배려가 필요</a:t>
              </a:r>
              <a:r>
                <a:rPr lang="en-US" altLang="ko-KR" sz="1800" b="1"/>
                <a:t>)</a:t>
              </a:r>
            </a:p>
            <a:p>
              <a:pPr>
                <a:lnSpc>
                  <a:spcPct val="120000"/>
                </a:lnSpc>
              </a:pPr>
              <a:endParaRPr lang="en-US" altLang="ko-KR" sz="1800" baseline="-25000">
                <a:latin typeface="Arial" charset="0"/>
                <a:ea typeface="산돌고딕B"/>
                <a:cs typeface="산돌고딕B"/>
              </a:endParaRPr>
            </a:p>
          </p:txBody>
        </p:sp>
      </p:grpSp>
      <p:grpSp>
        <p:nvGrpSpPr>
          <p:cNvPr id="1797124" name="Group 39"/>
          <p:cNvGrpSpPr>
            <a:grpSpLocks/>
          </p:cNvGrpSpPr>
          <p:nvPr/>
        </p:nvGrpSpPr>
        <p:grpSpPr bwMode="auto">
          <a:xfrm>
            <a:off x="1446213" y="4437063"/>
            <a:ext cx="7697787" cy="1385887"/>
            <a:chOff x="680" y="945"/>
            <a:chExt cx="1858" cy="873"/>
          </a:xfrm>
        </p:grpSpPr>
        <p:grpSp>
          <p:nvGrpSpPr>
            <p:cNvPr id="1797125" name="Group 40"/>
            <p:cNvGrpSpPr>
              <a:grpSpLocks/>
            </p:cNvGrpSpPr>
            <p:nvPr/>
          </p:nvGrpSpPr>
          <p:grpSpPr bwMode="auto">
            <a:xfrm>
              <a:off x="680" y="945"/>
              <a:ext cx="1858" cy="873"/>
              <a:chOff x="680" y="945"/>
              <a:chExt cx="1858" cy="873"/>
            </a:xfrm>
          </p:grpSpPr>
          <p:grpSp>
            <p:nvGrpSpPr>
              <p:cNvPr id="1797127" name="Group 41"/>
              <p:cNvGrpSpPr>
                <a:grpSpLocks/>
              </p:cNvGrpSpPr>
              <p:nvPr/>
            </p:nvGrpSpPr>
            <p:grpSpPr bwMode="auto">
              <a:xfrm>
                <a:off x="680" y="945"/>
                <a:ext cx="1858" cy="873"/>
                <a:chOff x="680" y="945"/>
                <a:chExt cx="1858" cy="873"/>
              </a:xfrm>
            </p:grpSpPr>
            <p:sp>
              <p:nvSpPr>
                <p:cNvPr id="28" name="AutoShape 42"/>
                <p:cNvSpPr>
                  <a:spLocks noChangeArrowheads="1"/>
                </p:cNvSpPr>
                <p:nvPr/>
              </p:nvSpPr>
              <p:spPr bwMode="auto">
                <a:xfrm>
                  <a:off x="884" y="956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DDDDDD"/>
                    </a:gs>
                    <a:gs pos="100000">
                      <a:srgbClr val="808080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7130" name="AutoShape 43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7131" name="AutoShape 44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7128" name="AutoShape 45"/>
              <p:cNvSpPr>
                <a:spLocks noChangeArrowheads="1"/>
              </p:cNvSpPr>
              <p:nvPr/>
            </p:nvSpPr>
            <p:spPr bwMode="auto">
              <a:xfrm>
                <a:off x="918" y="1091"/>
                <a:ext cx="1586" cy="585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7126" name="Text Box 47"/>
            <p:cNvSpPr txBox="1">
              <a:spLocks noChangeArrowheads="1"/>
            </p:cNvSpPr>
            <p:nvPr/>
          </p:nvSpPr>
          <p:spPr bwMode="auto">
            <a:xfrm>
              <a:off x="918" y="1046"/>
              <a:ext cx="1586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Font typeface="Wingdings" pitchFamily="2" charset="2"/>
                <a:buChar char="v"/>
              </a:pPr>
              <a:endParaRPr lang="ko-KR" altLang="en-US" sz="1800" b="1"/>
            </a:p>
            <a:p>
              <a:pPr algn="ctr">
                <a:buFont typeface="Wingdings" pitchFamily="2" charset="2"/>
                <a:buChar char="v"/>
              </a:pPr>
              <a:r>
                <a:rPr lang="ko-KR" altLang="en-US" sz="1800" b="1"/>
                <a:t>정치적 이념이나 정파를 초월해 여성단체나 지역단체가 상호 협력하고 정보교환이 요구 됨</a:t>
              </a:r>
              <a:endParaRPr lang="ko-KR" altLang="en-US" sz="1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1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ko-KR" altLang="en-US" smtClean="0"/>
          </a:p>
        </p:txBody>
      </p:sp>
      <p:sp>
        <p:nvSpPr>
          <p:cNvPr id="17981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 eaLnBrk="1" hangingPunct="1"/>
            <a:endParaRPr lang="ko-KR" altLang="en-US" smtClean="0"/>
          </a:p>
          <a:p>
            <a:pPr marL="381000" indent="-381000"/>
            <a:endParaRPr lang="ko-KR" altLang="en-US" smtClean="0"/>
          </a:p>
        </p:txBody>
      </p:sp>
      <p:grpSp>
        <p:nvGrpSpPr>
          <p:cNvPr id="1798147" name="Group 21"/>
          <p:cNvGrpSpPr>
            <a:grpSpLocks/>
          </p:cNvGrpSpPr>
          <p:nvPr/>
        </p:nvGrpSpPr>
        <p:grpSpPr bwMode="auto">
          <a:xfrm>
            <a:off x="611188" y="1196975"/>
            <a:ext cx="6858000" cy="1643063"/>
            <a:chOff x="650" y="927"/>
            <a:chExt cx="1654" cy="862"/>
          </a:xfrm>
        </p:grpSpPr>
        <p:grpSp>
          <p:nvGrpSpPr>
            <p:cNvPr id="1798168" name="Group 22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8170" name="Group 23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10" name="AutoShape 24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B0C73D"/>
                    </a:gs>
                    <a:gs pos="100000">
                      <a:srgbClr val="244D1F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8173" name="AutoShape 25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8174" name="AutoShape 26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8171" name="AutoShape 27"/>
              <p:cNvSpPr>
                <a:spLocks noChangeArrowheads="1"/>
              </p:cNvSpPr>
              <p:nvPr/>
            </p:nvSpPr>
            <p:spPr bwMode="auto">
              <a:xfrm>
                <a:off x="701" y="1002"/>
                <a:ext cx="1562" cy="738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798169" name="Text Box 29"/>
            <p:cNvSpPr txBox="1">
              <a:spLocks noChangeArrowheads="1"/>
            </p:cNvSpPr>
            <p:nvPr/>
          </p:nvSpPr>
          <p:spPr bwMode="auto">
            <a:xfrm>
              <a:off x="783" y="1129"/>
              <a:ext cx="1397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Font typeface="Wingdings" pitchFamily="2" charset="2"/>
                <a:buChar char="v"/>
              </a:pPr>
              <a:endParaRPr lang="en-US" altLang="ko-KR" sz="1800" b="1"/>
            </a:p>
            <a:p>
              <a:pPr algn="ctr">
                <a:buFont typeface="Wingdings" pitchFamily="2" charset="2"/>
                <a:buChar char="ü"/>
              </a:pPr>
              <a:endParaRPr lang="en-US" altLang="ko-KR" sz="1800" b="1"/>
            </a:p>
          </p:txBody>
        </p:sp>
      </p:grpSp>
      <p:grpSp>
        <p:nvGrpSpPr>
          <p:cNvPr id="1798148" name="Group 30"/>
          <p:cNvGrpSpPr>
            <a:grpSpLocks/>
          </p:cNvGrpSpPr>
          <p:nvPr/>
        </p:nvGrpSpPr>
        <p:grpSpPr bwMode="auto">
          <a:xfrm>
            <a:off x="1331913" y="2997200"/>
            <a:ext cx="6853237" cy="1152525"/>
            <a:chOff x="650" y="927"/>
            <a:chExt cx="1654" cy="862"/>
          </a:xfrm>
        </p:grpSpPr>
        <p:grpSp>
          <p:nvGrpSpPr>
            <p:cNvPr id="1798161" name="Group 31"/>
            <p:cNvGrpSpPr>
              <a:grpSpLocks/>
            </p:cNvGrpSpPr>
            <p:nvPr/>
          </p:nvGrpSpPr>
          <p:grpSpPr bwMode="auto">
            <a:xfrm>
              <a:off x="650" y="927"/>
              <a:ext cx="1654" cy="862"/>
              <a:chOff x="650" y="927"/>
              <a:chExt cx="1654" cy="862"/>
            </a:xfrm>
          </p:grpSpPr>
          <p:grpSp>
            <p:nvGrpSpPr>
              <p:cNvPr id="1798163" name="Group 32"/>
              <p:cNvGrpSpPr>
                <a:grpSpLocks/>
              </p:cNvGrpSpPr>
              <p:nvPr/>
            </p:nvGrpSpPr>
            <p:grpSpPr bwMode="auto">
              <a:xfrm>
                <a:off x="650" y="927"/>
                <a:ext cx="1654" cy="862"/>
                <a:chOff x="650" y="927"/>
                <a:chExt cx="1654" cy="862"/>
              </a:xfrm>
            </p:grpSpPr>
            <p:sp>
              <p:nvSpPr>
                <p:cNvPr id="19" name="AutoShape 33"/>
                <p:cNvSpPr>
                  <a:spLocks noChangeArrowheads="1"/>
                </p:cNvSpPr>
                <p:nvPr/>
              </p:nvSpPr>
              <p:spPr bwMode="auto">
                <a:xfrm>
                  <a:off x="650" y="927"/>
                  <a:ext cx="1654" cy="862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FFCC00"/>
                    </a:gs>
                    <a:gs pos="100000">
                      <a:srgbClr val="93421D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8166" name="AutoShape 34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8167" name="AutoShape 35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8164" name="AutoShape 36"/>
              <p:cNvSpPr>
                <a:spLocks noChangeArrowheads="1"/>
              </p:cNvSpPr>
              <p:nvPr/>
            </p:nvSpPr>
            <p:spPr bwMode="auto">
              <a:xfrm>
                <a:off x="701" y="982"/>
                <a:ext cx="1562" cy="759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8162" name="Text Box 38"/>
            <p:cNvSpPr txBox="1">
              <a:spLocks noChangeArrowheads="1"/>
            </p:cNvSpPr>
            <p:nvPr/>
          </p:nvSpPr>
          <p:spPr bwMode="auto">
            <a:xfrm>
              <a:off x="827" y="1033"/>
              <a:ext cx="1353" cy="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Font typeface="Wingdings" pitchFamily="2" charset="2"/>
                <a:buChar char="v"/>
              </a:pPr>
              <a:endParaRPr lang="en-US" altLang="ko-KR" sz="1800" b="1"/>
            </a:p>
            <a:p>
              <a:pPr>
                <a:lnSpc>
                  <a:spcPct val="120000"/>
                </a:lnSpc>
              </a:pPr>
              <a:endParaRPr lang="en-US" altLang="ko-KR" sz="1800" baseline="-25000">
                <a:latin typeface="Arial" charset="0"/>
                <a:ea typeface="산돌고딕B"/>
                <a:cs typeface="산돌고딕B"/>
              </a:endParaRPr>
            </a:p>
          </p:txBody>
        </p:sp>
      </p:grpSp>
      <p:grpSp>
        <p:nvGrpSpPr>
          <p:cNvPr id="1798149" name="Group 39"/>
          <p:cNvGrpSpPr>
            <a:grpSpLocks/>
          </p:cNvGrpSpPr>
          <p:nvPr/>
        </p:nvGrpSpPr>
        <p:grpSpPr bwMode="auto">
          <a:xfrm>
            <a:off x="1446213" y="4365625"/>
            <a:ext cx="7302500" cy="1079500"/>
            <a:chOff x="680" y="945"/>
            <a:chExt cx="1858" cy="873"/>
          </a:xfrm>
        </p:grpSpPr>
        <p:grpSp>
          <p:nvGrpSpPr>
            <p:cNvPr id="1798154" name="Group 40"/>
            <p:cNvGrpSpPr>
              <a:grpSpLocks/>
            </p:cNvGrpSpPr>
            <p:nvPr/>
          </p:nvGrpSpPr>
          <p:grpSpPr bwMode="auto">
            <a:xfrm>
              <a:off x="680" y="945"/>
              <a:ext cx="1858" cy="873"/>
              <a:chOff x="680" y="945"/>
              <a:chExt cx="1858" cy="873"/>
            </a:xfrm>
          </p:grpSpPr>
          <p:grpSp>
            <p:nvGrpSpPr>
              <p:cNvPr id="1798156" name="Group 41"/>
              <p:cNvGrpSpPr>
                <a:grpSpLocks/>
              </p:cNvGrpSpPr>
              <p:nvPr/>
            </p:nvGrpSpPr>
            <p:grpSpPr bwMode="auto">
              <a:xfrm>
                <a:off x="680" y="945"/>
                <a:ext cx="1858" cy="873"/>
                <a:chOff x="680" y="945"/>
                <a:chExt cx="1858" cy="873"/>
              </a:xfrm>
            </p:grpSpPr>
            <p:sp>
              <p:nvSpPr>
                <p:cNvPr id="28" name="AutoShape 42"/>
                <p:cNvSpPr>
                  <a:spLocks noChangeArrowheads="1"/>
                </p:cNvSpPr>
                <p:nvPr/>
              </p:nvSpPr>
              <p:spPr bwMode="auto">
                <a:xfrm>
                  <a:off x="884" y="957"/>
                  <a:ext cx="1654" cy="861"/>
                </a:xfrm>
                <a:prstGeom prst="roundRect">
                  <a:avLst>
                    <a:gd name="adj" fmla="val 8634"/>
                  </a:avLst>
                </a:prstGeom>
                <a:gradFill rotWithShape="1">
                  <a:gsLst>
                    <a:gs pos="0">
                      <a:srgbClr val="DDDDDD"/>
                    </a:gs>
                    <a:gs pos="100000">
                      <a:srgbClr val="808080"/>
                    </a:gs>
                  </a:gsLst>
                  <a:lin ang="5400000" scaled="1"/>
                </a:gradFill>
                <a:ln w="3175" algn="ctr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63500" dir="3187806" algn="ctr" rotWithShape="0">
                    <a:srgbClr val="5E5E5E">
                      <a:alpha val="69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ko-KR" altLang="en-US" sz="1800" dirty="0"/>
                </a:p>
              </p:txBody>
            </p:sp>
            <p:sp>
              <p:nvSpPr>
                <p:cNvPr id="1798159" name="AutoShape 43"/>
                <p:cNvSpPr>
                  <a:spLocks noChangeArrowheads="1"/>
                </p:cNvSpPr>
                <p:nvPr/>
              </p:nvSpPr>
              <p:spPr bwMode="auto">
                <a:xfrm>
                  <a:off x="680" y="945"/>
                  <a:ext cx="1589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87999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  <p:sp>
              <p:nvSpPr>
                <p:cNvPr id="1798160" name="AutoShape 44"/>
                <p:cNvSpPr>
                  <a:spLocks noChangeArrowheads="1"/>
                </p:cNvSpPr>
                <p:nvPr/>
              </p:nvSpPr>
              <p:spPr bwMode="auto">
                <a:xfrm flipV="1">
                  <a:off x="692" y="1708"/>
                  <a:ext cx="1558" cy="6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bg1">
                        <a:alpha val="28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3175" algn="ctr">
                  <a:noFill/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/>
                  <a:endParaRPr lang="ko-KR" altLang="ko-KR" sz="1800" baseline="30000"/>
                </a:p>
              </p:txBody>
            </p:sp>
          </p:grpSp>
          <p:sp>
            <p:nvSpPr>
              <p:cNvPr id="1798157" name="AutoShape 45"/>
              <p:cNvSpPr>
                <a:spLocks noChangeArrowheads="1"/>
              </p:cNvSpPr>
              <p:nvPr/>
            </p:nvSpPr>
            <p:spPr bwMode="auto">
              <a:xfrm>
                <a:off x="918" y="1091"/>
                <a:ext cx="1586" cy="585"/>
              </a:xfrm>
              <a:prstGeom prst="roundRect">
                <a:avLst>
                  <a:gd name="adj" fmla="val 6940"/>
                </a:avLst>
              </a:prstGeom>
              <a:solidFill>
                <a:srgbClr val="FFFFFF"/>
              </a:solidFill>
              <a:ln w="3175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ko-KR" altLang="en-US" sz="1800"/>
              </a:p>
            </p:txBody>
          </p:sp>
        </p:grpSp>
        <p:sp>
          <p:nvSpPr>
            <p:cNvPr id="1798155" name="Text Box 47"/>
            <p:cNvSpPr txBox="1">
              <a:spLocks noChangeArrowheads="1"/>
            </p:cNvSpPr>
            <p:nvPr/>
          </p:nvSpPr>
          <p:spPr bwMode="auto">
            <a:xfrm>
              <a:off x="918" y="1046"/>
              <a:ext cx="1586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Font typeface="Wingdings" pitchFamily="2" charset="2"/>
                <a:buChar char="v"/>
              </a:pPr>
              <a:endParaRPr lang="ko-KR" altLang="en-US" sz="1800"/>
            </a:p>
          </p:txBody>
        </p:sp>
      </p:grpSp>
      <p:sp>
        <p:nvSpPr>
          <p:cNvPr id="1238044" name="Rectangle 28"/>
          <p:cNvSpPr>
            <a:spLocks noChangeArrowheads="1"/>
          </p:cNvSpPr>
          <p:nvPr/>
        </p:nvSpPr>
        <p:spPr bwMode="auto">
          <a:xfrm>
            <a:off x="1403350" y="1557338"/>
            <a:ext cx="5040313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800" b="1"/>
              <a:t>임산부</a:t>
            </a:r>
            <a:r>
              <a:rPr lang="en-US" altLang="ko-KR" sz="1800" b="1"/>
              <a:t>, </a:t>
            </a:r>
            <a:r>
              <a:rPr lang="ko-KR" altLang="en-US" sz="1800" b="1"/>
              <a:t>산모에 대한 배려 문화 부족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800" b="1"/>
              <a:t>여성에게 저출산의 책임전가나 아이 낳은 기능자로 취급해서 안됨</a:t>
            </a:r>
          </a:p>
          <a:p>
            <a:pPr marL="342900" indent="-342900">
              <a:spcBef>
                <a:spcPct val="20000"/>
              </a:spcBef>
              <a:buFontTx/>
              <a:buAutoNum type="arabicParenR" startAt="12"/>
              <a:defRPr/>
            </a:pPr>
            <a:endParaRPr lang="ko-KR" altLang="en-US" sz="1800" b="1"/>
          </a:p>
        </p:txBody>
      </p:sp>
      <p:sp>
        <p:nvSpPr>
          <p:cNvPr id="1238045" name="Rectangle 29"/>
          <p:cNvSpPr>
            <a:spLocks noChangeArrowheads="1"/>
          </p:cNvSpPr>
          <p:nvPr/>
        </p:nvSpPr>
        <p:spPr bwMode="auto">
          <a:xfrm>
            <a:off x="2268538" y="3573463"/>
            <a:ext cx="4137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800" b="1"/>
              <a:t>가족</a:t>
            </a:r>
            <a:r>
              <a:rPr lang="en-US" altLang="ko-KR" sz="1800" b="1"/>
              <a:t>, </a:t>
            </a:r>
            <a:r>
              <a:rPr lang="ko-KR" altLang="en-US" sz="1800" b="1"/>
              <a:t>친척들의 협조 미흡</a:t>
            </a:r>
            <a:r>
              <a:rPr lang="en-US" altLang="ko-KR" sz="1800" b="1"/>
              <a:t>( </a:t>
            </a:r>
            <a:r>
              <a:rPr lang="ko-KR" altLang="en-US" sz="1800" b="1"/>
              <a:t>특히 시댁</a:t>
            </a:r>
            <a:r>
              <a:rPr lang="en-US" altLang="ko-KR" sz="1800" b="1"/>
              <a:t>)</a:t>
            </a:r>
            <a:endParaRPr lang="ko-KR" altLang="en-US" sz="1800" b="1"/>
          </a:p>
        </p:txBody>
      </p:sp>
      <p:sp>
        <p:nvSpPr>
          <p:cNvPr id="1238046" name="Rectangle 30"/>
          <p:cNvSpPr>
            <a:spLocks noChangeArrowheads="1"/>
          </p:cNvSpPr>
          <p:nvPr/>
        </p:nvSpPr>
        <p:spPr bwMode="auto">
          <a:xfrm>
            <a:off x="1835150" y="3068638"/>
            <a:ext cx="52562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ko-KR" altLang="en-US" sz="1800" b="1"/>
              <a:t>남성위주의 한국사회의 구조적인 문제</a:t>
            </a:r>
            <a:r>
              <a:rPr lang="en-US" altLang="ko-KR" sz="1800" b="1"/>
              <a:t>(</a:t>
            </a:r>
            <a:r>
              <a:rPr lang="ko-KR" altLang="en-US" sz="1800" b="1"/>
              <a:t>가부장제</a:t>
            </a:r>
            <a:r>
              <a:rPr lang="en-US" altLang="ko-KR" sz="1800" b="1"/>
              <a:t>)</a:t>
            </a:r>
          </a:p>
        </p:txBody>
      </p:sp>
      <p:sp>
        <p:nvSpPr>
          <p:cNvPr id="1238047" name="Rectangle 31"/>
          <p:cNvSpPr>
            <a:spLocks noChangeArrowheads="1"/>
          </p:cNvSpPr>
          <p:nvPr/>
        </p:nvSpPr>
        <p:spPr bwMode="auto">
          <a:xfrm>
            <a:off x="2555875" y="4581525"/>
            <a:ext cx="59769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ko-KR" altLang="en-US" sz="1800" b="1"/>
              <a:t>수퍼대디의 네트워크 형성을 통해 가사 </a:t>
            </a:r>
            <a:r>
              <a:rPr lang="en-US" altLang="ko-KR" sz="1800" b="1"/>
              <a:t>, </a:t>
            </a:r>
            <a:r>
              <a:rPr lang="ko-KR" altLang="en-US" sz="1800" b="1"/>
              <a:t>아이 돌봄에 대한 지식과 정보 교환 및 제공</a:t>
            </a:r>
            <a:endParaRPr lang="en-US" altLang="ko-KR" sz="1800" b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169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150"/>
          </a:xfrm>
        </p:spPr>
        <p:txBody>
          <a:bodyPr/>
          <a:lstStyle/>
          <a:p>
            <a:pPr algn="ctr" eaLnBrk="1" hangingPunct="1"/>
            <a:r>
              <a:rPr lang="en-US" altLang="ko-KR" sz="4400" b="0" smtClean="0"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ko-KR" sz="4400" b="0" smtClean="0">
                <a:latin typeface="돋움" pitchFamily="50" charset="-127"/>
                <a:ea typeface="돋움" pitchFamily="50" charset="-127"/>
              </a:rPr>
              <a:t>맺은 말</a:t>
            </a:r>
            <a:endParaRPr lang="ko-KR" altLang="en-US" sz="4400" b="0" smtClean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799170" name="Rectangle 6"/>
          <p:cNvSpPr>
            <a:spLocks noChangeArrowheads="1"/>
          </p:cNvSpPr>
          <p:nvPr/>
        </p:nvSpPr>
        <p:spPr bwMode="auto">
          <a:xfrm>
            <a:off x="0" y="928688"/>
            <a:ext cx="9144000" cy="5929312"/>
          </a:xfrm>
          <a:prstGeom prst="rect">
            <a:avLst/>
          </a:prstGeom>
          <a:gradFill rotWithShape="1">
            <a:gsLst>
              <a:gs pos="0">
                <a:srgbClr val="9399A6">
                  <a:alpha val="0"/>
                </a:srgbClr>
              </a:gs>
              <a:gs pos="100000">
                <a:srgbClr val="A5ACBB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buFont typeface="Wingdings" pitchFamily="2" charset="2"/>
              <a:buNone/>
            </a:pPr>
            <a:r>
              <a:rPr lang="en-US" altLang="ko-KR" b="1"/>
              <a:t>1)  (</a:t>
            </a:r>
            <a:r>
              <a:rPr lang="ko-KR" altLang="en-US" b="1"/>
              <a:t>종전</a:t>
            </a:r>
            <a:r>
              <a:rPr lang="en-US" altLang="ko-KR" b="1"/>
              <a:t>) </a:t>
            </a:r>
            <a:r>
              <a:rPr lang="ko-KR" altLang="ko-KR" b="1"/>
              <a:t>개인과 가족 문제</a:t>
            </a:r>
            <a:r>
              <a:rPr lang="en-US" altLang="ko-KR" b="1"/>
              <a:t>--&gt;(</a:t>
            </a:r>
            <a:r>
              <a:rPr lang="ko-KR" altLang="en-US" b="1"/>
              <a:t>현재</a:t>
            </a:r>
            <a:r>
              <a:rPr lang="en-US" altLang="ko-KR" b="1"/>
              <a:t>) </a:t>
            </a:r>
            <a:r>
              <a:rPr lang="ko-KR" altLang="ko-KR" b="1"/>
              <a:t>국가</a:t>
            </a:r>
            <a:r>
              <a:rPr lang="en-US" altLang="ko-KR" b="1"/>
              <a:t>, </a:t>
            </a:r>
            <a:r>
              <a:rPr lang="ko-KR" altLang="ko-KR" b="1"/>
              <a:t>사회적 책임으로 인식</a:t>
            </a:r>
            <a:r>
              <a:rPr lang="en-US" altLang="ko-KR" b="1"/>
              <a:t> --&gt; </a:t>
            </a:r>
          </a:p>
          <a:p>
            <a:pPr>
              <a:buFont typeface="Wingdings" pitchFamily="2" charset="2"/>
              <a:buNone/>
            </a:pPr>
            <a:r>
              <a:rPr lang="en-US" altLang="ko-KR" b="1"/>
              <a:t>        (</a:t>
            </a:r>
            <a:r>
              <a:rPr lang="ko-KR" altLang="en-US" b="1"/>
              <a:t>향후</a:t>
            </a:r>
            <a:r>
              <a:rPr lang="en-US" altLang="ko-KR" b="1"/>
              <a:t>)</a:t>
            </a:r>
            <a:r>
              <a:rPr lang="ko-KR" altLang="ko-KR" b="1"/>
              <a:t>개인</a:t>
            </a:r>
            <a:r>
              <a:rPr lang="en-US" altLang="ko-KR" b="1"/>
              <a:t>, </a:t>
            </a:r>
            <a:r>
              <a:rPr lang="ko-KR" altLang="ko-KR" b="1"/>
              <a:t>가족</a:t>
            </a:r>
            <a:r>
              <a:rPr lang="en-US" altLang="ko-KR" b="1"/>
              <a:t> ,</a:t>
            </a:r>
            <a:r>
              <a:rPr lang="ko-KR" altLang="ko-KR" b="1"/>
              <a:t>국가</a:t>
            </a:r>
            <a:r>
              <a:rPr lang="en-US" altLang="ko-KR" b="1"/>
              <a:t>, </a:t>
            </a:r>
            <a:r>
              <a:rPr lang="ko-KR" altLang="ko-KR" b="1"/>
              <a:t>기업</a:t>
            </a:r>
            <a:r>
              <a:rPr lang="en-US" altLang="ko-KR" b="1"/>
              <a:t>, </a:t>
            </a:r>
            <a:r>
              <a:rPr lang="ko-KR" altLang="ko-KR" b="1"/>
              <a:t>종교계</a:t>
            </a:r>
            <a:r>
              <a:rPr lang="en-US" altLang="ko-KR" b="1"/>
              <a:t>, </a:t>
            </a:r>
            <a:r>
              <a:rPr lang="ko-KR" altLang="ko-KR" b="1"/>
              <a:t>학계</a:t>
            </a:r>
            <a:r>
              <a:rPr lang="en-US" altLang="ko-KR" b="1"/>
              <a:t>, </a:t>
            </a:r>
            <a:r>
              <a:rPr lang="ko-KR" altLang="ko-KR" b="1"/>
              <a:t>시민단체 </a:t>
            </a:r>
            <a:r>
              <a:rPr lang="en-US" altLang="ko-KR" b="1"/>
              <a:t> </a:t>
            </a:r>
            <a:r>
              <a:rPr lang="ko-KR" altLang="en-US" b="1"/>
              <a:t>등 </a:t>
            </a:r>
            <a:r>
              <a:rPr lang="ko-KR" altLang="ko-KR" b="1"/>
              <a:t> 문제의식</a:t>
            </a:r>
          </a:p>
          <a:p>
            <a:pPr>
              <a:buFont typeface="Wingdings" pitchFamily="2" charset="2"/>
              <a:buNone/>
            </a:pPr>
            <a:r>
              <a:rPr lang="en-US" altLang="ko-KR" b="1"/>
              <a:t> </a:t>
            </a:r>
            <a:endParaRPr lang="ko-KR" altLang="ko-KR" b="1"/>
          </a:p>
          <a:p>
            <a:pPr>
              <a:buFont typeface="Wingdings" pitchFamily="2" charset="2"/>
              <a:buNone/>
            </a:pPr>
            <a:r>
              <a:rPr lang="en-US" altLang="ko-KR" b="1"/>
              <a:t>2)  </a:t>
            </a:r>
            <a:r>
              <a:rPr lang="ko-KR" altLang="ko-KR" b="1"/>
              <a:t>생명의 소중함과 사랑에 대한 인간성</a:t>
            </a:r>
            <a:r>
              <a:rPr lang="en-US" altLang="ko-KR" b="1"/>
              <a:t> </a:t>
            </a:r>
            <a:r>
              <a:rPr lang="ko-KR" altLang="ko-KR" b="1"/>
              <a:t>회복운동</a:t>
            </a:r>
            <a:r>
              <a:rPr lang="en-US" altLang="ko-KR" b="1"/>
              <a:t> </a:t>
            </a:r>
            <a:r>
              <a:rPr lang="ko-KR" altLang="en-US" b="1"/>
              <a:t>을 통한 인간의 </a:t>
            </a:r>
            <a:endParaRPr lang="en-US" altLang="ko-KR" b="1"/>
          </a:p>
          <a:p>
            <a:pPr>
              <a:buFont typeface="Wingdings" pitchFamily="2" charset="2"/>
              <a:buNone/>
            </a:pPr>
            <a:r>
              <a:rPr lang="en-US" altLang="ko-KR" b="1"/>
              <a:t>        </a:t>
            </a:r>
            <a:r>
              <a:rPr lang="ko-KR" altLang="en-US" b="1"/>
              <a:t>가치를 </a:t>
            </a:r>
            <a:r>
              <a:rPr lang="en-US" altLang="ko-KR" b="1"/>
              <a:t> </a:t>
            </a:r>
            <a:r>
              <a:rPr lang="ko-KR" altLang="en-US" b="1"/>
              <a:t>개인주의 </a:t>
            </a:r>
            <a:r>
              <a:rPr lang="en-US" altLang="ko-KR" b="1"/>
              <a:t>, </a:t>
            </a:r>
            <a:r>
              <a:rPr lang="ko-KR" altLang="en-US" b="1"/>
              <a:t>물질 만능주의에서 벗어나게 교육</a:t>
            </a:r>
            <a:r>
              <a:rPr lang="en-US" altLang="ko-KR" b="1"/>
              <a:t>.</a:t>
            </a:r>
          </a:p>
          <a:p>
            <a:pPr>
              <a:buFont typeface="Wingdings" pitchFamily="2" charset="2"/>
              <a:buNone/>
            </a:pPr>
            <a:endParaRPr lang="en-US" altLang="ko-KR" b="1"/>
          </a:p>
          <a:p>
            <a:pPr>
              <a:buFont typeface="Wingdings" pitchFamily="2" charset="2"/>
              <a:buNone/>
            </a:pPr>
            <a:r>
              <a:rPr lang="en-US" altLang="ko-KR" b="1"/>
              <a:t>3)  </a:t>
            </a:r>
            <a:r>
              <a:rPr lang="ko-KR" altLang="ko-KR" b="1"/>
              <a:t>결혼과 아이는 나를 </a:t>
            </a:r>
            <a:r>
              <a:rPr lang="en-US" altLang="ko-KR" b="1"/>
              <a:t> </a:t>
            </a:r>
            <a:r>
              <a:rPr lang="ko-KR" altLang="ko-KR" b="1"/>
              <a:t>희생하게 </a:t>
            </a:r>
            <a:r>
              <a:rPr lang="en-US" altLang="ko-KR" b="1"/>
              <a:t> </a:t>
            </a:r>
            <a:r>
              <a:rPr lang="ko-KR" altLang="ko-KR" b="1"/>
              <a:t>만든다는</a:t>
            </a:r>
            <a:r>
              <a:rPr lang="en-US" altLang="ko-KR" b="1"/>
              <a:t> </a:t>
            </a:r>
            <a:r>
              <a:rPr lang="ko-KR" altLang="en-US" b="1"/>
              <a:t>피해의식에서  벗어나</a:t>
            </a:r>
            <a:endParaRPr lang="en-US" altLang="ko-KR" b="1"/>
          </a:p>
          <a:p>
            <a:pPr>
              <a:buFont typeface="Wingdings" pitchFamily="2" charset="2"/>
              <a:buNone/>
            </a:pPr>
            <a:r>
              <a:rPr lang="en-US" altLang="ko-KR" b="1"/>
              <a:t>      </a:t>
            </a:r>
            <a:r>
              <a:rPr lang="ko-KR" altLang="en-US" b="1"/>
              <a:t>선물이자 축복임을  자각</a:t>
            </a:r>
            <a:r>
              <a:rPr lang="en-US" altLang="ko-KR" b="1"/>
              <a:t>.</a:t>
            </a:r>
          </a:p>
          <a:p>
            <a:pPr>
              <a:buFont typeface="Wingdings" pitchFamily="2" charset="2"/>
              <a:buNone/>
            </a:pPr>
            <a:endParaRPr lang="en-US" altLang="ko-KR" b="1"/>
          </a:p>
          <a:p>
            <a:r>
              <a:rPr lang="en-US" altLang="ko-KR" b="1"/>
              <a:t>      </a:t>
            </a:r>
            <a:r>
              <a:rPr lang="ko-KR" altLang="en-US" sz="1800" b="1"/>
              <a:t>자녀  </a:t>
            </a:r>
            <a:r>
              <a:rPr lang="en-US" altLang="ko-KR" sz="1800" b="1"/>
              <a:t>: </a:t>
            </a:r>
            <a:r>
              <a:rPr lang="ko-KR" altLang="en-US" sz="1800" b="1"/>
              <a:t>투자재</a:t>
            </a:r>
            <a:r>
              <a:rPr lang="en-US" altLang="ko-KR" sz="1800" b="1"/>
              <a:t>, </a:t>
            </a:r>
            <a:r>
              <a:rPr lang="ko-KR" altLang="en-US" sz="1800" b="1"/>
              <a:t>필수재 </a:t>
            </a:r>
            <a:r>
              <a:rPr lang="en-US" altLang="ko-KR" sz="1800" b="1"/>
              <a:t>-&gt;</a:t>
            </a:r>
            <a:r>
              <a:rPr lang="ko-KR" altLang="en-US" sz="1800" b="1"/>
              <a:t>소비재</a:t>
            </a:r>
            <a:r>
              <a:rPr lang="en-US" altLang="ko-KR" sz="1800" b="1"/>
              <a:t>, </a:t>
            </a:r>
            <a:r>
              <a:rPr lang="ko-KR" altLang="en-US" sz="1800" b="1"/>
              <a:t>사치재</a:t>
            </a:r>
            <a:r>
              <a:rPr lang="en-US" altLang="ko-KR" sz="1800" b="1"/>
              <a:t>-&gt;</a:t>
            </a:r>
            <a:r>
              <a:rPr lang="ko-KR" altLang="en-US" sz="1800" b="1"/>
              <a:t>투자재</a:t>
            </a:r>
            <a:r>
              <a:rPr lang="en-US" altLang="ko-KR" sz="1800" b="1"/>
              <a:t>, </a:t>
            </a:r>
            <a:r>
              <a:rPr lang="ko-KR" altLang="en-US" sz="1800" b="1"/>
              <a:t>필수재</a:t>
            </a:r>
          </a:p>
          <a:p>
            <a:pPr>
              <a:buFont typeface="Wingdings" pitchFamily="2" charset="2"/>
              <a:buNone/>
            </a:pPr>
            <a:endParaRPr lang="en-US" altLang="ko-KR" b="1"/>
          </a:p>
          <a:p>
            <a:pPr>
              <a:buFont typeface="Wingdings" pitchFamily="2" charset="2"/>
              <a:buAutoNum type="arabicParenR" startAt="4"/>
            </a:pPr>
            <a:r>
              <a:rPr lang="ko-KR" altLang="ko-KR" b="1"/>
              <a:t>국가와 </a:t>
            </a:r>
            <a:r>
              <a:rPr lang="en-US" altLang="ko-KR" b="1"/>
              <a:t> </a:t>
            </a:r>
            <a:r>
              <a:rPr lang="ko-KR" altLang="ko-KR" b="1"/>
              <a:t>사회의 </a:t>
            </a:r>
            <a:r>
              <a:rPr lang="en-US" altLang="ko-KR" b="1"/>
              <a:t> </a:t>
            </a:r>
            <a:r>
              <a:rPr lang="ko-KR" altLang="ko-KR" b="1"/>
              <a:t>가장 </a:t>
            </a:r>
            <a:r>
              <a:rPr lang="en-US" altLang="ko-KR" b="1"/>
              <a:t> </a:t>
            </a:r>
            <a:r>
              <a:rPr lang="ko-KR" altLang="ko-KR" b="1"/>
              <a:t>근본은</a:t>
            </a:r>
            <a:r>
              <a:rPr lang="en-US" altLang="ko-KR" b="1"/>
              <a:t> </a:t>
            </a:r>
            <a:r>
              <a:rPr lang="ko-KR" altLang="ko-KR" b="1"/>
              <a:t> 가정이고 </a:t>
            </a:r>
            <a:r>
              <a:rPr lang="en-US" altLang="ko-KR" b="1"/>
              <a:t> </a:t>
            </a:r>
            <a:r>
              <a:rPr lang="ko-KR" altLang="ko-KR" b="1"/>
              <a:t>가족</a:t>
            </a:r>
            <a:r>
              <a:rPr lang="en-US" altLang="ko-KR" b="1"/>
              <a:t> .  </a:t>
            </a:r>
            <a:r>
              <a:rPr lang="ko-KR" altLang="en-US" b="1"/>
              <a:t>그  구성원인 </a:t>
            </a:r>
          </a:p>
          <a:p>
            <a:pPr>
              <a:buFont typeface="Wingdings" pitchFamily="2" charset="2"/>
              <a:buNone/>
            </a:pPr>
            <a:r>
              <a:rPr lang="ko-KR" altLang="en-US" b="1"/>
              <a:t>   아이와 어른의 필요성 강조</a:t>
            </a:r>
            <a:r>
              <a:rPr lang="en-US" altLang="ko-KR" b="1"/>
              <a:t>,</a:t>
            </a:r>
          </a:p>
          <a:p>
            <a:endParaRPr lang="en-US" altLang="ko-KR" b="1"/>
          </a:p>
          <a:p>
            <a:r>
              <a:rPr lang="ko-KR" altLang="en-US" b="1"/>
              <a:t>      가족 </a:t>
            </a:r>
            <a:r>
              <a:rPr lang="en-US" altLang="ko-KR" b="1"/>
              <a:t>: </a:t>
            </a:r>
            <a:r>
              <a:rPr lang="ko-KR" altLang="en-US"/>
              <a:t> </a:t>
            </a:r>
            <a:r>
              <a:rPr lang="ko-KR" altLang="en-US" b="1"/>
              <a:t>핵가족</a:t>
            </a:r>
            <a:r>
              <a:rPr lang="en-US" altLang="ko-KR" b="1"/>
              <a:t>,</a:t>
            </a:r>
            <a:r>
              <a:rPr lang="ko-KR" altLang="en-US" b="1"/>
              <a:t>  딩크족</a:t>
            </a:r>
            <a:r>
              <a:rPr lang="en-US" altLang="ko-KR" b="1"/>
              <a:t>,</a:t>
            </a:r>
            <a:r>
              <a:rPr lang="ko-KR" altLang="en-US" b="1"/>
              <a:t>한 부모 가족</a:t>
            </a:r>
            <a:r>
              <a:rPr lang="en-US" altLang="ko-KR" b="1"/>
              <a:t>, </a:t>
            </a:r>
            <a:r>
              <a:rPr lang="ko-KR" altLang="en-US" b="1"/>
              <a:t>다문화가족</a:t>
            </a:r>
            <a:r>
              <a:rPr lang="en-US" altLang="ko-KR" b="1"/>
              <a:t>, </a:t>
            </a:r>
            <a:r>
              <a:rPr lang="ko-KR" altLang="en-US" b="1"/>
              <a:t>동성애 가족</a:t>
            </a:r>
            <a:r>
              <a:rPr lang="en-US" altLang="ko-KR" b="1"/>
              <a:t> </a:t>
            </a:r>
            <a:r>
              <a:rPr lang="ko-KR" altLang="en-US" b="1"/>
              <a:t>등 </a:t>
            </a:r>
            <a:endParaRPr lang="en-US" altLang="ko-KR" b="1"/>
          </a:p>
          <a:p>
            <a:r>
              <a:rPr lang="en-US" altLang="ko-KR" b="1"/>
              <a:t>                   </a:t>
            </a:r>
            <a:r>
              <a:rPr lang="ko-KR" altLang="en-US" b="1"/>
              <a:t>전통적인 가족의 </a:t>
            </a:r>
            <a:r>
              <a:rPr lang="en-US" altLang="ko-KR" b="1"/>
              <a:t>'</a:t>
            </a:r>
            <a:r>
              <a:rPr lang="ko-KR" altLang="en-US" b="1"/>
              <a:t>해체와 재탄생</a:t>
            </a:r>
            <a:r>
              <a:rPr lang="en-US" altLang="ko-KR" b="1"/>
              <a:t>'</a:t>
            </a:r>
            <a:r>
              <a:rPr lang="ko-KR" altLang="en-US" b="1"/>
              <a:t> </a:t>
            </a:r>
            <a:endParaRPr lang="ko-KR" altLang="ko-KR" b="1"/>
          </a:p>
          <a:p>
            <a:pPr>
              <a:buFont typeface="Wingdings" pitchFamily="2" charset="2"/>
              <a:buNone/>
            </a:pPr>
            <a:r>
              <a:rPr lang="en-US" altLang="ko-KR" b="1"/>
              <a:t> </a:t>
            </a:r>
          </a:p>
          <a:p>
            <a:pPr>
              <a:buFont typeface="Wingdings" pitchFamily="2" charset="2"/>
              <a:buAutoNum type="arabicParenR" startAt="5"/>
            </a:pPr>
            <a:r>
              <a:rPr lang="ko-KR" altLang="en-US" b="1"/>
              <a:t>여성의 권익과  사회적 지위향상을  위한 여성가족부  역할이 중요하며  </a:t>
            </a:r>
            <a:endParaRPr lang="en-US" altLang="ko-KR" b="1"/>
          </a:p>
          <a:p>
            <a:r>
              <a:rPr lang="en-US" altLang="ko-KR" b="1"/>
              <a:t>     </a:t>
            </a:r>
            <a:r>
              <a:rPr lang="ko-KR" altLang="en-US" b="1"/>
              <a:t>상호협조가 필요</a:t>
            </a:r>
            <a:r>
              <a:rPr lang="en-US" altLang="ko-KR" b="1"/>
              <a:t>.</a:t>
            </a:r>
          </a:p>
          <a:p>
            <a:pPr>
              <a:buFont typeface="Wingdings" pitchFamily="2" charset="2"/>
              <a:buNone/>
            </a:pPr>
            <a:r>
              <a:rPr lang="en-US" altLang="ko-KR" b="1"/>
              <a:t>          “</a:t>
            </a:r>
            <a:r>
              <a:rPr lang="ko-KR" altLang="en-US" b="1"/>
              <a:t>여성은 약하지만 어머니는 위대하다</a:t>
            </a:r>
            <a:r>
              <a:rPr lang="en-US" altLang="ko-KR" b="1"/>
              <a:t>”</a:t>
            </a:r>
          </a:p>
        </p:txBody>
      </p:sp>
      <p:sp>
        <p:nvSpPr>
          <p:cNvPr id="1799171" name="TextBox 8"/>
          <p:cNvSpPr txBox="1">
            <a:spLocks noChangeArrowheads="1"/>
          </p:cNvSpPr>
          <p:nvPr/>
        </p:nvSpPr>
        <p:spPr bwMode="auto">
          <a:xfrm>
            <a:off x="428625" y="1571625"/>
            <a:ext cx="8215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endParaRPr lang="en-US" altLang="ko-KR" b="1"/>
          </a:p>
          <a:p>
            <a:pPr>
              <a:buFont typeface="Wingdings" pitchFamily="2" charset="2"/>
              <a:buNone/>
            </a:pPr>
            <a:endParaRPr lang="en-US" altLang="ko-KR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193" name="제목 1"/>
          <p:cNvSpPr>
            <a:spLocks noGrp="1"/>
          </p:cNvSpPr>
          <p:nvPr>
            <p:ph type="title"/>
          </p:nvPr>
        </p:nvSpPr>
        <p:spPr>
          <a:xfrm>
            <a:off x="142875" y="0"/>
            <a:ext cx="9144000" cy="692150"/>
          </a:xfrm>
        </p:spPr>
        <p:txBody>
          <a:bodyPr/>
          <a:lstStyle/>
          <a:p>
            <a:pPr algn="ctr" eaLnBrk="1" hangingPunct="1"/>
            <a:endParaRPr lang="ko-KR" altLang="en-US" sz="4000" smtClean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800194" name="Rectangle 6"/>
          <p:cNvSpPr>
            <a:spLocks noChangeArrowheads="1"/>
          </p:cNvSpPr>
          <p:nvPr/>
        </p:nvSpPr>
        <p:spPr bwMode="auto">
          <a:xfrm>
            <a:off x="0" y="1285875"/>
            <a:ext cx="9144000" cy="5572125"/>
          </a:xfrm>
          <a:prstGeom prst="rect">
            <a:avLst/>
          </a:prstGeom>
          <a:gradFill rotWithShape="1">
            <a:gsLst>
              <a:gs pos="0">
                <a:srgbClr val="9399A6">
                  <a:alpha val="0"/>
                </a:srgbClr>
              </a:gs>
              <a:gs pos="100000">
                <a:srgbClr val="A5ACBB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 sz="1800">
              <a:solidFill>
                <a:srgbClr val="02AE23"/>
              </a:solidFill>
            </a:endParaRPr>
          </a:p>
        </p:txBody>
      </p:sp>
      <p:sp>
        <p:nvSpPr>
          <p:cNvPr id="1800195" name="TextBox 8"/>
          <p:cNvSpPr txBox="1">
            <a:spLocks noChangeArrowheads="1"/>
          </p:cNvSpPr>
          <p:nvPr/>
        </p:nvSpPr>
        <p:spPr bwMode="auto">
          <a:xfrm>
            <a:off x="620713" y="1071563"/>
            <a:ext cx="7777162" cy="615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 algn="ctr">
              <a:buFont typeface="Wingdings" pitchFamily="2" charset="2"/>
              <a:buNone/>
            </a:pPr>
            <a:endParaRPr lang="ko-KR" altLang="ko-KR" b="1"/>
          </a:p>
          <a:p>
            <a:pPr marL="381000" indent="-381000"/>
            <a:r>
              <a:rPr lang="en-US" altLang="ko-KR" b="1"/>
              <a:t>6) </a:t>
            </a:r>
            <a:r>
              <a:rPr lang="ko-KR" altLang="en-US" b="1"/>
              <a:t>출산과 아이는 </a:t>
            </a:r>
            <a:r>
              <a:rPr lang="ko-KR" altLang="ko-KR" b="1"/>
              <a:t>미래를</a:t>
            </a:r>
            <a:r>
              <a:rPr lang="en-US" altLang="ko-KR" b="1"/>
              <a:t> </a:t>
            </a:r>
            <a:r>
              <a:rPr lang="ko-KR" altLang="ko-KR" b="1"/>
              <a:t> 위한 투자</a:t>
            </a:r>
            <a:r>
              <a:rPr lang="en-US" altLang="ko-KR" b="1"/>
              <a:t>, </a:t>
            </a:r>
            <a:r>
              <a:rPr lang="ko-KR" altLang="en-US" b="1"/>
              <a:t>국가  최우선  현안 과제로 </a:t>
            </a:r>
            <a:r>
              <a:rPr lang="ko-KR" altLang="ko-KR" b="1"/>
              <a:t>더 많은 예산 확충</a:t>
            </a:r>
            <a:endParaRPr lang="ko-KR" altLang="en-US" b="1"/>
          </a:p>
          <a:p>
            <a:pPr marL="381000" indent="-381000"/>
            <a:r>
              <a:rPr lang="en-US" altLang="ko-KR" b="1"/>
              <a:t>    </a:t>
            </a:r>
            <a:r>
              <a:rPr lang="ko-KR" altLang="en-US" sz="1400" b="1">
                <a:solidFill>
                  <a:srgbClr val="FF0000"/>
                </a:solidFill>
              </a:rPr>
              <a:t>저출산 관련 예산 한국 </a:t>
            </a:r>
            <a:r>
              <a:rPr lang="en-US" altLang="ko-KR" sz="1400" b="1">
                <a:solidFill>
                  <a:srgbClr val="FF0000"/>
                </a:solidFill>
              </a:rPr>
              <a:t>2009</a:t>
            </a:r>
            <a:r>
              <a:rPr lang="ko-KR" altLang="en-US" sz="1400" b="1">
                <a:solidFill>
                  <a:srgbClr val="FF0000"/>
                </a:solidFill>
              </a:rPr>
              <a:t>년 기준 국내 총생산</a:t>
            </a:r>
            <a:r>
              <a:rPr lang="en-US" altLang="ko-KR" sz="1400" b="1">
                <a:solidFill>
                  <a:srgbClr val="FF0000"/>
                </a:solidFill>
              </a:rPr>
              <a:t>(GDP)</a:t>
            </a:r>
            <a:r>
              <a:rPr lang="ko-KR" altLang="en-US" sz="1400" b="1">
                <a:solidFill>
                  <a:srgbClr val="FF0000"/>
                </a:solidFill>
              </a:rPr>
              <a:t>대비 </a:t>
            </a:r>
            <a:r>
              <a:rPr lang="en-US" altLang="ko-KR" sz="1400" b="1">
                <a:solidFill>
                  <a:srgbClr val="FF0000"/>
                </a:solidFill>
              </a:rPr>
              <a:t>0.5% (</a:t>
            </a:r>
            <a:r>
              <a:rPr lang="ko-KR" altLang="en-US" sz="1400" b="1">
                <a:solidFill>
                  <a:srgbClr val="FF0000"/>
                </a:solidFill>
              </a:rPr>
              <a:t>강중구 </a:t>
            </a:r>
            <a:r>
              <a:rPr lang="en-US" altLang="ko-KR" sz="1400" b="1">
                <a:solidFill>
                  <a:srgbClr val="FF0000"/>
                </a:solidFill>
              </a:rPr>
              <a:t>2011) </a:t>
            </a:r>
          </a:p>
          <a:p>
            <a:pPr marL="381000" indent="-381000"/>
            <a:r>
              <a:rPr lang="en-US" altLang="ko-KR" sz="1400" b="1">
                <a:solidFill>
                  <a:srgbClr val="FF0000"/>
                </a:solidFill>
              </a:rPr>
              <a:t>      OECD</a:t>
            </a:r>
            <a:r>
              <a:rPr lang="ko-KR" altLang="en-US" sz="1400" b="1">
                <a:solidFill>
                  <a:srgbClr val="FF0000"/>
                </a:solidFill>
              </a:rPr>
              <a:t>평균 </a:t>
            </a:r>
            <a:r>
              <a:rPr lang="en-US" altLang="ko-KR" sz="1400" b="1">
                <a:solidFill>
                  <a:srgbClr val="FF0000"/>
                </a:solidFill>
              </a:rPr>
              <a:t>2.3%</a:t>
            </a:r>
          </a:p>
          <a:p>
            <a:pPr marL="381000" indent="-381000" algn="ctr"/>
            <a:endParaRPr lang="en-US" altLang="ko-KR" sz="1400" b="1">
              <a:solidFill>
                <a:srgbClr val="FF0000"/>
              </a:solidFill>
            </a:endParaRPr>
          </a:p>
          <a:p>
            <a:pPr marL="381000" indent="-381000">
              <a:buFont typeface="Wingdings" pitchFamily="2" charset="2"/>
              <a:buNone/>
            </a:pPr>
            <a:r>
              <a:rPr lang="en-US" altLang="ko-KR" b="1"/>
              <a:t>7) </a:t>
            </a:r>
            <a:r>
              <a:rPr lang="ko-KR" altLang="ko-KR" b="1"/>
              <a:t>국가의 정책이 </a:t>
            </a:r>
            <a:r>
              <a:rPr lang="en-US" altLang="ko-KR" b="1"/>
              <a:t> </a:t>
            </a:r>
            <a:r>
              <a:rPr lang="ko-KR" altLang="ko-KR" b="1"/>
              <a:t>일관성 </a:t>
            </a:r>
            <a:r>
              <a:rPr lang="en-US" altLang="ko-KR" b="1"/>
              <a:t> </a:t>
            </a:r>
            <a:r>
              <a:rPr lang="ko-KR" altLang="ko-KR" b="1"/>
              <a:t>있고 </a:t>
            </a:r>
            <a:r>
              <a:rPr lang="en-US" altLang="ko-KR" b="1"/>
              <a:t> </a:t>
            </a:r>
            <a:r>
              <a:rPr lang="ko-KR" altLang="ko-KR" b="1"/>
              <a:t>신뢰 </a:t>
            </a:r>
            <a:r>
              <a:rPr lang="ko-KR" altLang="en-US" b="1"/>
              <a:t>가 </a:t>
            </a:r>
            <a:r>
              <a:rPr lang="ko-KR" altLang="ko-KR" b="1"/>
              <a:t> 요구</a:t>
            </a:r>
            <a:r>
              <a:rPr lang="en-US" altLang="ko-KR" b="1"/>
              <a:t> </a:t>
            </a:r>
            <a:r>
              <a:rPr lang="ko-KR" altLang="ko-KR" b="1"/>
              <a:t>됨</a:t>
            </a:r>
            <a:endParaRPr lang="en-US" altLang="ko-KR" b="1"/>
          </a:p>
          <a:p>
            <a:pPr marL="381000" indent="-381000">
              <a:buFont typeface="Wingdings" pitchFamily="2" charset="2"/>
              <a:buNone/>
            </a:pPr>
            <a:endParaRPr lang="en-US" altLang="ko-KR" b="1"/>
          </a:p>
          <a:p>
            <a:pPr marL="381000" indent="-381000">
              <a:buFont typeface="Wingdings" pitchFamily="2" charset="2"/>
              <a:buNone/>
            </a:pPr>
            <a:r>
              <a:rPr lang="en-US" altLang="ko-KR" b="1"/>
              <a:t>8) </a:t>
            </a:r>
            <a:r>
              <a:rPr lang="ko-KR" altLang="en-US" b="1"/>
              <a:t>남성의 가사</a:t>
            </a:r>
            <a:r>
              <a:rPr lang="en-US" altLang="ko-KR" b="1"/>
              <a:t>, </a:t>
            </a:r>
            <a:r>
              <a:rPr lang="ko-KR" altLang="en-US" b="1"/>
              <a:t>양육  역할  공동부담</a:t>
            </a:r>
            <a:endParaRPr lang="en-US" altLang="ko-KR" b="1"/>
          </a:p>
          <a:p>
            <a:pPr marL="381000" indent="-381000">
              <a:buFont typeface="Wingdings" pitchFamily="2" charset="2"/>
              <a:buNone/>
            </a:pPr>
            <a:endParaRPr lang="en-US" altLang="ko-KR" b="1"/>
          </a:p>
          <a:p>
            <a:pPr marL="381000" indent="-381000"/>
            <a:r>
              <a:rPr lang="ko-KR" altLang="en-US" sz="1400" b="1">
                <a:solidFill>
                  <a:srgbClr val="FF0000"/>
                </a:solidFill>
              </a:rPr>
              <a:t>한국의 성인 남성 가사노동시간 하루 </a:t>
            </a:r>
            <a:r>
              <a:rPr lang="en-US" altLang="ko-KR" sz="1400" b="1">
                <a:solidFill>
                  <a:srgbClr val="FF0000"/>
                </a:solidFill>
              </a:rPr>
              <a:t>42</a:t>
            </a:r>
            <a:r>
              <a:rPr lang="ko-KR" altLang="en-US" sz="1400" b="1">
                <a:solidFill>
                  <a:srgbClr val="FF0000"/>
                </a:solidFill>
              </a:rPr>
              <a:t>분</a:t>
            </a:r>
            <a:r>
              <a:rPr lang="en-US" altLang="ko-KR" sz="1400" b="1">
                <a:solidFill>
                  <a:srgbClr val="FF0000"/>
                </a:solidFill>
              </a:rPr>
              <a:t>, 5</a:t>
            </a:r>
            <a:r>
              <a:rPr lang="ko-KR" altLang="en-US" sz="1400" b="1">
                <a:solidFill>
                  <a:srgbClr val="FF0000"/>
                </a:solidFill>
              </a:rPr>
              <a:t>년 전보다 </a:t>
            </a:r>
            <a:r>
              <a:rPr lang="en-US" altLang="ko-KR" sz="1400" b="1">
                <a:solidFill>
                  <a:srgbClr val="FF0000"/>
                </a:solidFill>
              </a:rPr>
              <a:t>6</a:t>
            </a:r>
            <a:r>
              <a:rPr lang="ko-KR" altLang="en-US" sz="1400" b="1">
                <a:solidFill>
                  <a:srgbClr val="FF0000"/>
                </a:solidFill>
              </a:rPr>
              <a:t>분 증가</a:t>
            </a:r>
            <a:r>
              <a:rPr lang="en-US" altLang="ko-KR" sz="1400" b="1">
                <a:solidFill>
                  <a:srgbClr val="FF0000"/>
                </a:solidFill>
              </a:rPr>
              <a:t>(</a:t>
            </a:r>
            <a:r>
              <a:rPr lang="ko-KR" altLang="en-US" sz="1400" b="1">
                <a:solidFill>
                  <a:srgbClr val="FF0000"/>
                </a:solidFill>
              </a:rPr>
              <a:t>통계청</a:t>
            </a:r>
            <a:r>
              <a:rPr lang="en-US" altLang="ko-KR" sz="1400" b="1">
                <a:solidFill>
                  <a:srgbClr val="FF0000"/>
                </a:solidFill>
              </a:rPr>
              <a:t>.2009</a:t>
            </a:r>
            <a:r>
              <a:rPr lang="ko-KR" altLang="en-US" sz="1400" b="1">
                <a:solidFill>
                  <a:srgbClr val="FF0000"/>
                </a:solidFill>
              </a:rPr>
              <a:t>년 생활시간 조사</a:t>
            </a:r>
            <a:r>
              <a:rPr lang="en-US" altLang="ko-KR" sz="1400" b="1">
                <a:solidFill>
                  <a:srgbClr val="FF0000"/>
                </a:solidFill>
              </a:rPr>
              <a:t>) </a:t>
            </a:r>
            <a:r>
              <a:rPr lang="ko-KR" altLang="en-US" sz="1400" b="1">
                <a:solidFill>
                  <a:srgbClr val="FF0000"/>
                </a:solidFill>
              </a:rPr>
              <a:t>스웨텐 </a:t>
            </a:r>
            <a:r>
              <a:rPr lang="en-US" altLang="ko-KR" sz="1400" b="1">
                <a:solidFill>
                  <a:srgbClr val="FF0000"/>
                </a:solidFill>
              </a:rPr>
              <a:t>, </a:t>
            </a:r>
            <a:r>
              <a:rPr lang="ko-KR" altLang="en-US" sz="1400" b="1">
                <a:solidFill>
                  <a:srgbClr val="FF0000"/>
                </a:solidFill>
              </a:rPr>
              <a:t>중국 </a:t>
            </a:r>
            <a:r>
              <a:rPr lang="en-US" altLang="ko-KR" sz="1400" b="1">
                <a:solidFill>
                  <a:srgbClr val="FF0000"/>
                </a:solidFill>
              </a:rPr>
              <a:t>3</a:t>
            </a:r>
            <a:r>
              <a:rPr lang="ko-KR" altLang="en-US" sz="1400" b="1">
                <a:solidFill>
                  <a:srgbClr val="FF0000"/>
                </a:solidFill>
              </a:rPr>
              <a:t>시간 </a:t>
            </a:r>
            <a:r>
              <a:rPr lang="en-US" altLang="ko-KR" sz="1400" b="1">
                <a:solidFill>
                  <a:srgbClr val="FF0000"/>
                </a:solidFill>
              </a:rPr>
              <a:t>, </a:t>
            </a:r>
            <a:r>
              <a:rPr lang="ko-KR" altLang="en-US" sz="1400" b="1">
                <a:solidFill>
                  <a:srgbClr val="FF0000"/>
                </a:solidFill>
              </a:rPr>
              <a:t>스페인 </a:t>
            </a:r>
            <a:r>
              <a:rPr lang="en-US" altLang="ko-KR" sz="1400" b="1">
                <a:solidFill>
                  <a:srgbClr val="FF0000"/>
                </a:solidFill>
              </a:rPr>
              <a:t>2</a:t>
            </a:r>
            <a:r>
              <a:rPr lang="ko-KR" altLang="en-US" sz="1400" b="1">
                <a:solidFill>
                  <a:srgbClr val="FF0000"/>
                </a:solidFill>
              </a:rPr>
              <a:t>시간</a:t>
            </a:r>
          </a:p>
          <a:p>
            <a:pPr marL="381000" indent="-381000"/>
            <a:endParaRPr lang="en-US" altLang="ko-KR" sz="1400" b="1">
              <a:solidFill>
                <a:srgbClr val="FF0000"/>
              </a:solidFill>
            </a:endParaRPr>
          </a:p>
          <a:p>
            <a:pPr marL="381000" indent="-381000">
              <a:buFont typeface="Wingdings" pitchFamily="2" charset="2"/>
              <a:buNone/>
            </a:pPr>
            <a:endParaRPr lang="en-US" altLang="ko-KR" sz="1400" b="1"/>
          </a:p>
          <a:p>
            <a:pPr marL="381000" indent="-381000"/>
            <a:r>
              <a:rPr lang="ko-KR" altLang="en-US"/>
              <a:t> </a:t>
            </a:r>
            <a:r>
              <a:rPr lang="en-US" altLang="ko-KR"/>
              <a:t>9)</a:t>
            </a:r>
            <a:r>
              <a:rPr lang="ko-KR" altLang="en-US" b="1"/>
              <a:t>많은 저출산  관련 정책과  지원에  대한 대국민 홍보 강화</a:t>
            </a:r>
          </a:p>
          <a:p>
            <a:pPr marL="381000" indent="-381000"/>
            <a:endParaRPr lang="ko-KR" altLang="en-US" b="1"/>
          </a:p>
          <a:p>
            <a:pPr marL="381000" indent="-381000"/>
            <a:endParaRPr lang="en-US" altLang="ko-KR" b="1"/>
          </a:p>
          <a:p>
            <a:pPr marL="381000" indent="-381000"/>
            <a:r>
              <a:rPr lang="en-US" altLang="ko-KR" b="1"/>
              <a:t>10) </a:t>
            </a:r>
            <a:r>
              <a:rPr lang="ko-KR" altLang="en-US" b="1"/>
              <a:t>공급자 중심에서 수요자 중심의 정책</a:t>
            </a:r>
            <a:r>
              <a:rPr lang="en-US" altLang="ko-KR" b="1"/>
              <a:t>  </a:t>
            </a:r>
            <a:r>
              <a:rPr lang="ko-KR" altLang="en-US" b="1"/>
              <a:t>필요</a:t>
            </a:r>
            <a:r>
              <a:rPr lang="en-US" altLang="ko-KR" b="1"/>
              <a:t>.</a:t>
            </a:r>
          </a:p>
          <a:p>
            <a:pPr marL="381000" indent="-381000"/>
            <a:endParaRPr lang="en-US" altLang="ko-KR" b="1"/>
          </a:p>
          <a:p>
            <a:pPr marL="381000" indent="-381000">
              <a:buFont typeface="Wingdings" pitchFamily="2" charset="2"/>
              <a:buNone/>
            </a:pPr>
            <a:endParaRPr lang="en-US" altLang="ko-KR" sz="1600" b="1"/>
          </a:p>
          <a:p>
            <a:pPr marL="381000" indent="-381000">
              <a:buFont typeface="Wingdings" pitchFamily="2" charset="2"/>
              <a:buNone/>
            </a:pPr>
            <a:endParaRPr lang="ko-KR" altLang="ko-KR" b="1"/>
          </a:p>
          <a:p>
            <a:pPr marL="381000" indent="-381000"/>
            <a:endParaRPr lang="ko-KR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41" name="제목 1"/>
          <p:cNvSpPr>
            <a:spLocks noGrp="1"/>
          </p:cNvSpPr>
          <p:nvPr>
            <p:ph type="title"/>
          </p:nvPr>
        </p:nvSpPr>
        <p:spPr>
          <a:xfrm>
            <a:off x="1928813" y="0"/>
            <a:ext cx="5500687" cy="692150"/>
          </a:xfrm>
        </p:spPr>
        <p:txBody>
          <a:bodyPr/>
          <a:lstStyle/>
          <a:p>
            <a:pPr algn="ctr" eaLnBrk="1" hangingPunct="1"/>
            <a:r>
              <a:rPr lang="ko-KR" altLang="en-US" sz="3600" smtClean="0"/>
              <a:t>가  족        </a:t>
            </a:r>
            <a:r>
              <a:rPr lang="ko-KR" altLang="en-US" sz="2000" smtClean="0"/>
              <a:t>용 혜 원</a:t>
            </a:r>
          </a:p>
        </p:txBody>
      </p:sp>
      <p:sp>
        <p:nvSpPr>
          <p:cNvPr id="1802242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68313" y="1214438"/>
            <a:ext cx="8207375" cy="4519612"/>
          </a:xfrm>
        </p:spPr>
        <p:txBody>
          <a:bodyPr/>
          <a:lstStyle/>
          <a:p>
            <a:pPr eaLnBrk="1" hangingPunct="1"/>
            <a:endParaRPr lang="en-US" altLang="ko-KR" smtClean="0"/>
          </a:p>
          <a:p>
            <a:pPr eaLnBrk="1" hangingPunct="1"/>
            <a:endParaRPr lang="en-US" altLang="ko-KR" smtClean="0"/>
          </a:p>
          <a:p>
            <a:pPr eaLnBrk="1" hangingPunct="1">
              <a:buFontTx/>
              <a:buNone/>
            </a:pPr>
            <a:r>
              <a:rPr lang="en-US" altLang="ko-KR" b="1" smtClean="0"/>
              <a:t>     </a:t>
            </a:r>
            <a:r>
              <a:rPr lang="ko-KR" altLang="en-US" b="1" smtClean="0"/>
              <a:t>하늘</a:t>
            </a:r>
            <a:r>
              <a:rPr lang="en-US" altLang="ko-KR" b="1" smtClean="0"/>
              <a:t> </a:t>
            </a:r>
            <a:r>
              <a:rPr lang="ko-KR" altLang="en-US" b="1" smtClean="0"/>
              <a:t>아래  행복한 곳은 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나의 사랑 나의 아이들이  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있는 곳입니다</a:t>
            </a:r>
            <a:r>
              <a:rPr lang="en-US" altLang="ko-KR" b="1" smtClean="0"/>
              <a:t>.</a:t>
            </a:r>
          </a:p>
          <a:p>
            <a:pPr eaLnBrk="1" hangingPunct="1"/>
            <a:endParaRPr lang="en-US" altLang="ko-KR" b="1" smtClean="0"/>
          </a:p>
          <a:p>
            <a:pPr eaLnBrk="1" hangingPunct="1"/>
            <a:r>
              <a:rPr lang="ko-KR" altLang="en-US" b="1" smtClean="0"/>
              <a:t>한 가슴에  안고 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온 천지를 돌며 춤추어도 좋을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나의  아이들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이토록 살아보아도 </a:t>
            </a:r>
            <a:endParaRPr lang="en-US" altLang="ko-KR" b="1" smtClean="0"/>
          </a:p>
          <a:p>
            <a:pPr eaLnBrk="1" hangingPunct="1">
              <a:buFontTx/>
              <a:buNone/>
            </a:pPr>
            <a:r>
              <a:rPr lang="ko-KR" altLang="en-US" b="1" smtClean="0"/>
              <a:t>    살기  어려운 세상을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평생을 이루어야 할 꿈이라도 깨어 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사랑을 주겠습니다</a:t>
            </a:r>
            <a:r>
              <a:rPr lang="en-US" altLang="ko-KR" b="1" smtClean="0"/>
              <a:t>.</a:t>
            </a:r>
          </a:p>
          <a:p>
            <a:pPr eaLnBrk="1" hangingPunct="1"/>
            <a:endParaRPr lang="en-US" altLang="ko-KR" b="1" smtClean="0"/>
          </a:p>
          <a:p>
            <a:pPr eaLnBrk="1" hangingPunct="1"/>
            <a:r>
              <a:rPr lang="ko-KR" altLang="en-US" b="1" smtClean="0"/>
              <a:t>어설픈 아비의 모습이  싫어 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커다란 목소리로 말하지만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애정의 목소리를  더  잘 듣는 것을 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가족을 위하여 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목숨을  뿌리더라도 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고통을  웃음으로  답하며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꿋꿋이  서  있는  아버지의</a:t>
            </a:r>
            <a:endParaRPr lang="en-US" altLang="ko-KR" b="1" smtClean="0"/>
          </a:p>
          <a:p>
            <a:pPr eaLnBrk="1" hangingPunct="1"/>
            <a:r>
              <a:rPr lang="ko-KR" altLang="en-US" b="1" smtClean="0"/>
              <a:t> 건강한  모습을  보이겠습니다</a:t>
            </a:r>
            <a:r>
              <a:rPr lang="en-US" altLang="ko-KR" b="1" smtClean="0"/>
              <a:t>.</a:t>
            </a:r>
            <a:endParaRPr lang="ko-KR" altLang="en-US" b="1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326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ko-KR" altLang="en-US" smtClean="0"/>
          </a:p>
        </p:txBody>
      </p:sp>
      <p:sp>
        <p:nvSpPr>
          <p:cNvPr id="180326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ko-KR" sz="3200" b="1" smtClean="0">
              <a:latin typeface="HY강B" pitchFamily="18" charset="-127"/>
              <a:ea typeface="HY강B" pitchFamily="18" charset="-127"/>
            </a:endParaRPr>
          </a:p>
          <a:p>
            <a:pPr eaLnBrk="1" hangingPunct="1">
              <a:buFontTx/>
              <a:buNone/>
            </a:pPr>
            <a:endParaRPr lang="en-US" altLang="ko-KR" sz="3200" b="1" smtClean="0">
              <a:latin typeface="HY강B" pitchFamily="18" charset="-127"/>
              <a:ea typeface="HY강B" pitchFamily="18" charset="-127"/>
            </a:endParaRPr>
          </a:p>
          <a:p>
            <a:pPr eaLnBrk="1" hangingPunct="1">
              <a:buFontTx/>
              <a:buNone/>
            </a:pPr>
            <a:endParaRPr lang="en-US" altLang="ko-KR" sz="3200" b="1" smtClean="0">
              <a:latin typeface="HY강B" pitchFamily="18" charset="-127"/>
              <a:ea typeface="HY강B" pitchFamily="18" charset="-127"/>
            </a:endParaRPr>
          </a:p>
          <a:p>
            <a:pPr eaLnBrk="1" hangingPunct="1">
              <a:buFontTx/>
              <a:buNone/>
            </a:pPr>
            <a:r>
              <a:rPr lang="en-US" altLang="ko-KR" sz="3200" b="1" smtClean="0">
                <a:latin typeface="HY강B" pitchFamily="18" charset="-127"/>
                <a:ea typeface="HY강B" pitchFamily="18" charset="-127"/>
              </a:rPr>
              <a:t>“</a:t>
            </a:r>
            <a:r>
              <a:rPr lang="ko-KR" altLang="en-US" sz="3600" b="1" smtClean="0">
                <a:latin typeface="HY강B" pitchFamily="18" charset="-127"/>
                <a:ea typeface="HY강B" pitchFamily="18" charset="-127"/>
              </a:rPr>
              <a:t>생육하고  번성하여 땅에 충만하라</a:t>
            </a:r>
            <a:r>
              <a:rPr lang="en-US" altLang="ko-KR" sz="3600" b="1" smtClean="0">
                <a:latin typeface="HY강B" pitchFamily="18" charset="-127"/>
                <a:ea typeface="HY강B" pitchFamily="18" charset="-127"/>
              </a:rPr>
              <a:t>” </a:t>
            </a:r>
          </a:p>
          <a:p>
            <a:pPr eaLnBrk="1" hangingPunct="1">
              <a:buFontTx/>
              <a:buNone/>
            </a:pPr>
            <a:r>
              <a:rPr lang="ko-KR" altLang="en-US" b="1" smtClean="0">
                <a:latin typeface="HY강B" pitchFamily="18" charset="-127"/>
                <a:ea typeface="HY강B" pitchFamily="18" charset="-127"/>
              </a:rPr>
              <a:t>                                                                 창</a:t>
            </a:r>
            <a:r>
              <a:rPr lang="en-US" altLang="ko-KR" b="1" smtClean="0">
                <a:latin typeface="HY강B" pitchFamily="18" charset="-127"/>
                <a:ea typeface="HY강B" pitchFamily="18" charset="-127"/>
              </a:rPr>
              <a:t>1:26~28</a:t>
            </a:r>
            <a:endParaRPr lang="ko-KR" altLang="en-US" b="1" smtClean="0">
              <a:latin typeface="HY강B" pitchFamily="18" charset="-127"/>
              <a:ea typeface="HY강B" pitchFamily="18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561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92150"/>
          </a:xfrm>
        </p:spPr>
        <p:txBody>
          <a:bodyPr/>
          <a:lstStyle/>
          <a:p>
            <a:pPr algn="ctr" eaLnBrk="1" hangingPunct="1"/>
            <a:r>
              <a:rPr lang="en-US" altLang="ko-KR" sz="4400" smtClean="0"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sz="4400" smtClean="0">
                <a:latin typeface="돋움" pitchFamily="50" charset="-127"/>
                <a:ea typeface="돋움" pitchFamily="50" charset="-127"/>
              </a:rPr>
              <a:t>저출산</a:t>
            </a:r>
            <a:r>
              <a:rPr lang="en-US" altLang="ko-KR" sz="440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4400" smtClean="0">
                <a:latin typeface="돋움" pitchFamily="50" charset="-127"/>
                <a:ea typeface="돋움" pitchFamily="50" charset="-127"/>
              </a:rPr>
              <a:t>고령화 함의</a:t>
            </a:r>
          </a:p>
        </p:txBody>
      </p:sp>
      <p:sp>
        <p:nvSpPr>
          <p:cNvPr id="1775618" name="Freeform 3"/>
          <p:cNvSpPr>
            <a:spLocks/>
          </p:cNvSpPr>
          <p:nvPr/>
        </p:nvSpPr>
        <p:spPr bwMode="auto">
          <a:xfrm rot="-184647">
            <a:off x="1441450" y="931863"/>
            <a:ext cx="4975225" cy="1530350"/>
          </a:xfrm>
          <a:custGeom>
            <a:avLst/>
            <a:gdLst>
              <a:gd name="T0" fmla="*/ 0 w 5046"/>
              <a:gd name="T1" fmla="*/ 2147483647 h 2334"/>
              <a:gd name="T2" fmla="*/ 2147483647 w 5046"/>
              <a:gd name="T3" fmla="*/ 2147483647 h 2334"/>
              <a:gd name="T4" fmla="*/ 2147483647 w 5046"/>
              <a:gd name="T5" fmla="*/ 2147483647 h 2334"/>
              <a:gd name="T6" fmla="*/ 2147483647 w 5046"/>
              <a:gd name="T7" fmla="*/ 2147483647 h 2334"/>
              <a:gd name="T8" fmla="*/ 2147483647 w 5046"/>
              <a:gd name="T9" fmla="*/ 2147483647 h 2334"/>
              <a:gd name="T10" fmla="*/ 2147483647 w 5046"/>
              <a:gd name="T11" fmla="*/ 2147483647 h 2334"/>
              <a:gd name="T12" fmla="*/ 2147483647 w 5046"/>
              <a:gd name="T13" fmla="*/ 2147483647 h 2334"/>
              <a:gd name="T14" fmla="*/ 2147483647 w 5046"/>
              <a:gd name="T15" fmla="*/ 2147483647 h 2334"/>
              <a:gd name="T16" fmla="*/ 2147483647 w 5046"/>
              <a:gd name="T17" fmla="*/ 2147483647 h 2334"/>
              <a:gd name="T18" fmla="*/ 2147483647 w 5046"/>
              <a:gd name="T19" fmla="*/ 2147483647 h 2334"/>
              <a:gd name="T20" fmla="*/ 2147483647 w 5046"/>
              <a:gd name="T21" fmla="*/ 2147483647 h 2334"/>
              <a:gd name="T22" fmla="*/ 2147483647 w 5046"/>
              <a:gd name="T23" fmla="*/ 2147483647 h 2334"/>
              <a:gd name="T24" fmla="*/ 2147483647 w 5046"/>
              <a:gd name="T25" fmla="*/ 2147483647 h 2334"/>
              <a:gd name="T26" fmla="*/ 2147483647 w 5046"/>
              <a:gd name="T27" fmla="*/ 2147483647 h 2334"/>
              <a:gd name="T28" fmla="*/ 2147483647 w 5046"/>
              <a:gd name="T29" fmla="*/ 2147483647 h 2334"/>
              <a:gd name="T30" fmla="*/ 2147483647 w 5046"/>
              <a:gd name="T31" fmla="*/ 2147483647 h 2334"/>
              <a:gd name="T32" fmla="*/ 2147483647 w 5046"/>
              <a:gd name="T33" fmla="*/ 2147483647 h 2334"/>
              <a:gd name="T34" fmla="*/ 2147483647 w 5046"/>
              <a:gd name="T35" fmla="*/ 2147483647 h 2334"/>
              <a:gd name="T36" fmla="*/ 2147483647 w 5046"/>
              <a:gd name="T37" fmla="*/ 2147483647 h 2334"/>
              <a:gd name="T38" fmla="*/ 2147483647 w 5046"/>
              <a:gd name="T39" fmla="*/ 2147483647 h 2334"/>
              <a:gd name="T40" fmla="*/ 2147483647 w 5046"/>
              <a:gd name="T41" fmla="*/ 2147483647 h 2334"/>
              <a:gd name="T42" fmla="*/ 2147483647 w 5046"/>
              <a:gd name="T43" fmla="*/ 2147483647 h 2334"/>
              <a:gd name="T44" fmla="*/ 2147483647 w 5046"/>
              <a:gd name="T45" fmla="*/ 2147483647 h 2334"/>
              <a:gd name="T46" fmla="*/ 2147483647 w 5046"/>
              <a:gd name="T47" fmla="*/ 2147483647 h 2334"/>
              <a:gd name="T48" fmla="*/ 2147483647 w 5046"/>
              <a:gd name="T49" fmla="*/ 2147483647 h 2334"/>
              <a:gd name="T50" fmla="*/ 2147483647 w 5046"/>
              <a:gd name="T51" fmla="*/ 2147483647 h 2334"/>
              <a:gd name="T52" fmla="*/ 2147483647 w 5046"/>
              <a:gd name="T53" fmla="*/ 2147483647 h 2334"/>
              <a:gd name="T54" fmla="*/ 2147483647 w 5046"/>
              <a:gd name="T55" fmla="*/ 2147483647 h 2334"/>
              <a:gd name="T56" fmla="*/ 2147483647 w 5046"/>
              <a:gd name="T57" fmla="*/ 2147483647 h 2334"/>
              <a:gd name="T58" fmla="*/ 2147483647 w 5046"/>
              <a:gd name="T59" fmla="*/ 2147483647 h 2334"/>
              <a:gd name="T60" fmla="*/ 2147483647 w 5046"/>
              <a:gd name="T61" fmla="*/ 2147483647 h 2334"/>
              <a:gd name="T62" fmla="*/ 2147483647 w 5046"/>
              <a:gd name="T63" fmla="*/ 2147483647 h 2334"/>
              <a:gd name="T64" fmla="*/ 2147483647 w 5046"/>
              <a:gd name="T65" fmla="*/ 2147483647 h 2334"/>
              <a:gd name="T66" fmla="*/ 2147483647 w 5046"/>
              <a:gd name="T67" fmla="*/ 2147483647 h 2334"/>
              <a:gd name="T68" fmla="*/ 2147483647 w 5046"/>
              <a:gd name="T69" fmla="*/ 2147483647 h 2334"/>
              <a:gd name="T70" fmla="*/ 2147483647 w 5046"/>
              <a:gd name="T71" fmla="*/ 2147483647 h 2334"/>
              <a:gd name="T72" fmla="*/ 2147483647 w 5046"/>
              <a:gd name="T73" fmla="*/ 2147483647 h 2334"/>
              <a:gd name="T74" fmla="*/ 2147483647 w 5046"/>
              <a:gd name="T75" fmla="*/ 2147483647 h 2334"/>
              <a:gd name="T76" fmla="*/ 2147483647 w 5046"/>
              <a:gd name="T77" fmla="*/ 2147483647 h 2334"/>
              <a:gd name="T78" fmla="*/ 2147483647 w 5046"/>
              <a:gd name="T79" fmla="*/ 2147483647 h 2334"/>
              <a:gd name="T80" fmla="*/ 2147483647 w 5046"/>
              <a:gd name="T81" fmla="*/ 2147483647 h 2334"/>
              <a:gd name="T82" fmla="*/ 2147483647 w 5046"/>
              <a:gd name="T83" fmla="*/ 2147483647 h 2334"/>
              <a:gd name="T84" fmla="*/ 2147483647 w 5046"/>
              <a:gd name="T85" fmla="*/ 2147483647 h 2334"/>
              <a:gd name="T86" fmla="*/ 2147483647 w 5046"/>
              <a:gd name="T87" fmla="*/ 2147483647 h 2334"/>
              <a:gd name="T88" fmla="*/ 2147483647 w 5046"/>
              <a:gd name="T89" fmla="*/ 2147483647 h 2334"/>
              <a:gd name="T90" fmla="*/ 2147483647 w 5046"/>
              <a:gd name="T91" fmla="*/ 2147483647 h 2334"/>
              <a:gd name="T92" fmla="*/ 2147483647 w 5046"/>
              <a:gd name="T93" fmla="*/ 2147483647 h 2334"/>
              <a:gd name="T94" fmla="*/ 2147483647 w 5046"/>
              <a:gd name="T95" fmla="*/ 2147483647 h 2334"/>
              <a:gd name="T96" fmla="*/ 2147483647 w 5046"/>
              <a:gd name="T97" fmla="*/ 2147483647 h 2334"/>
              <a:gd name="T98" fmla="*/ 2147483647 w 5046"/>
              <a:gd name="T99" fmla="*/ 2147483647 h 2334"/>
              <a:gd name="T100" fmla="*/ 2147483647 w 5046"/>
              <a:gd name="T101" fmla="*/ 2147483647 h 2334"/>
              <a:gd name="T102" fmla="*/ 2147483647 w 5046"/>
              <a:gd name="T103" fmla="*/ 2147483647 h 2334"/>
              <a:gd name="T104" fmla="*/ 2147483647 w 5046"/>
              <a:gd name="T105" fmla="*/ 2147483647 h 2334"/>
              <a:gd name="T106" fmla="*/ 2147483647 w 5046"/>
              <a:gd name="T107" fmla="*/ 2147483647 h 2334"/>
              <a:gd name="T108" fmla="*/ 2147483647 w 5046"/>
              <a:gd name="T109" fmla="*/ 2147483647 h 2334"/>
              <a:gd name="T110" fmla="*/ 2147483647 w 5046"/>
              <a:gd name="T111" fmla="*/ 2147483647 h 2334"/>
              <a:gd name="T112" fmla="*/ 2147483647 w 5046"/>
              <a:gd name="T113" fmla="*/ 2147483647 h 2334"/>
              <a:gd name="T114" fmla="*/ 2147483647 w 5046"/>
              <a:gd name="T115" fmla="*/ 2147483647 h 2334"/>
              <a:gd name="T116" fmla="*/ 2147483647 w 5046"/>
              <a:gd name="T117" fmla="*/ 2147483647 h 2334"/>
              <a:gd name="T118" fmla="*/ 2147483647 w 5046"/>
              <a:gd name="T119" fmla="*/ 2147483647 h 2334"/>
              <a:gd name="T120" fmla="*/ 0 w 5046"/>
              <a:gd name="T121" fmla="*/ 2147483647 h 233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5046"/>
              <a:gd name="T184" fmla="*/ 0 h 2334"/>
              <a:gd name="T185" fmla="*/ 5046 w 5046"/>
              <a:gd name="T186" fmla="*/ 2334 h 2334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5046" h="2334">
                <a:moveTo>
                  <a:pt x="0" y="2334"/>
                </a:moveTo>
                <a:lnTo>
                  <a:pt x="0" y="2334"/>
                </a:lnTo>
                <a:lnTo>
                  <a:pt x="30" y="2266"/>
                </a:lnTo>
                <a:lnTo>
                  <a:pt x="60" y="2198"/>
                </a:lnTo>
                <a:lnTo>
                  <a:pt x="94" y="2132"/>
                </a:lnTo>
                <a:lnTo>
                  <a:pt x="130" y="2068"/>
                </a:lnTo>
                <a:lnTo>
                  <a:pt x="166" y="2004"/>
                </a:lnTo>
                <a:lnTo>
                  <a:pt x="206" y="1942"/>
                </a:lnTo>
                <a:lnTo>
                  <a:pt x="246" y="1880"/>
                </a:lnTo>
                <a:lnTo>
                  <a:pt x="290" y="1820"/>
                </a:lnTo>
                <a:lnTo>
                  <a:pt x="334" y="1760"/>
                </a:lnTo>
                <a:lnTo>
                  <a:pt x="380" y="1702"/>
                </a:lnTo>
                <a:lnTo>
                  <a:pt x="428" y="1646"/>
                </a:lnTo>
                <a:lnTo>
                  <a:pt x="478" y="1590"/>
                </a:lnTo>
                <a:lnTo>
                  <a:pt x="528" y="1534"/>
                </a:lnTo>
                <a:lnTo>
                  <a:pt x="582" y="1480"/>
                </a:lnTo>
                <a:lnTo>
                  <a:pt x="636" y="1428"/>
                </a:lnTo>
                <a:lnTo>
                  <a:pt x="692" y="1376"/>
                </a:lnTo>
                <a:lnTo>
                  <a:pt x="750" y="1326"/>
                </a:lnTo>
                <a:lnTo>
                  <a:pt x="808" y="1276"/>
                </a:lnTo>
                <a:lnTo>
                  <a:pt x="868" y="1228"/>
                </a:lnTo>
                <a:lnTo>
                  <a:pt x="930" y="1180"/>
                </a:lnTo>
                <a:lnTo>
                  <a:pt x="994" y="1134"/>
                </a:lnTo>
                <a:lnTo>
                  <a:pt x="1058" y="1090"/>
                </a:lnTo>
                <a:lnTo>
                  <a:pt x="1126" y="1046"/>
                </a:lnTo>
                <a:lnTo>
                  <a:pt x="1192" y="1004"/>
                </a:lnTo>
                <a:lnTo>
                  <a:pt x="1262" y="962"/>
                </a:lnTo>
                <a:lnTo>
                  <a:pt x="1332" y="922"/>
                </a:lnTo>
                <a:lnTo>
                  <a:pt x="1402" y="882"/>
                </a:lnTo>
                <a:lnTo>
                  <a:pt x="1474" y="844"/>
                </a:lnTo>
                <a:lnTo>
                  <a:pt x="1548" y="808"/>
                </a:lnTo>
                <a:lnTo>
                  <a:pt x="1624" y="772"/>
                </a:lnTo>
                <a:lnTo>
                  <a:pt x="1698" y="738"/>
                </a:lnTo>
                <a:lnTo>
                  <a:pt x="1776" y="704"/>
                </a:lnTo>
                <a:lnTo>
                  <a:pt x="1854" y="672"/>
                </a:lnTo>
                <a:lnTo>
                  <a:pt x="1932" y="640"/>
                </a:lnTo>
                <a:lnTo>
                  <a:pt x="2014" y="610"/>
                </a:lnTo>
                <a:lnTo>
                  <a:pt x="2094" y="582"/>
                </a:lnTo>
                <a:lnTo>
                  <a:pt x="2176" y="554"/>
                </a:lnTo>
                <a:lnTo>
                  <a:pt x="2258" y="526"/>
                </a:lnTo>
                <a:lnTo>
                  <a:pt x="2342" y="502"/>
                </a:lnTo>
                <a:lnTo>
                  <a:pt x="2428" y="478"/>
                </a:lnTo>
                <a:lnTo>
                  <a:pt x="2512" y="454"/>
                </a:lnTo>
                <a:lnTo>
                  <a:pt x="2598" y="432"/>
                </a:lnTo>
                <a:lnTo>
                  <a:pt x="2686" y="412"/>
                </a:lnTo>
                <a:lnTo>
                  <a:pt x="2774" y="392"/>
                </a:lnTo>
                <a:lnTo>
                  <a:pt x="2862" y="374"/>
                </a:lnTo>
                <a:lnTo>
                  <a:pt x="2952" y="356"/>
                </a:lnTo>
                <a:lnTo>
                  <a:pt x="3042" y="340"/>
                </a:lnTo>
                <a:lnTo>
                  <a:pt x="3132" y="326"/>
                </a:lnTo>
                <a:lnTo>
                  <a:pt x="3222" y="312"/>
                </a:lnTo>
                <a:lnTo>
                  <a:pt x="3314" y="300"/>
                </a:lnTo>
                <a:lnTo>
                  <a:pt x="3406" y="288"/>
                </a:lnTo>
                <a:lnTo>
                  <a:pt x="3498" y="278"/>
                </a:lnTo>
                <a:lnTo>
                  <a:pt x="3592" y="270"/>
                </a:lnTo>
                <a:lnTo>
                  <a:pt x="3686" y="262"/>
                </a:lnTo>
                <a:lnTo>
                  <a:pt x="3780" y="256"/>
                </a:lnTo>
                <a:lnTo>
                  <a:pt x="3874" y="250"/>
                </a:lnTo>
                <a:lnTo>
                  <a:pt x="3968" y="246"/>
                </a:lnTo>
                <a:lnTo>
                  <a:pt x="4064" y="244"/>
                </a:lnTo>
                <a:lnTo>
                  <a:pt x="4160" y="242"/>
                </a:lnTo>
                <a:lnTo>
                  <a:pt x="4254" y="242"/>
                </a:lnTo>
                <a:lnTo>
                  <a:pt x="4350" y="242"/>
                </a:lnTo>
                <a:lnTo>
                  <a:pt x="4446" y="244"/>
                </a:lnTo>
                <a:lnTo>
                  <a:pt x="4542" y="248"/>
                </a:lnTo>
                <a:lnTo>
                  <a:pt x="4640" y="252"/>
                </a:lnTo>
                <a:lnTo>
                  <a:pt x="4650" y="0"/>
                </a:lnTo>
                <a:lnTo>
                  <a:pt x="5046" y="504"/>
                </a:lnTo>
                <a:lnTo>
                  <a:pt x="4606" y="972"/>
                </a:lnTo>
                <a:lnTo>
                  <a:pt x="4618" y="716"/>
                </a:lnTo>
                <a:lnTo>
                  <a:pt x="4484" y="710"/>
                </a:lnTo>
                <a:lnTo>
                  <a:pt x="4354" y="704"/>
                </a:lnTo>
                <a:lnTo>
                  <a:pt x="4226" y="702"/>
                </a:lnTo>
                <a:lnTo>
                  <a:pt x="4100" y="700"/>
                </a:lnTo>
                <a:lnTo>
                  <a:pt x="3976" y="700"/>
                </a:lnTo>
                <a:lnTo>
                  <a:pt x="3854" y="702"/>
                </a:lnTo>
                <a:lnTo>
                  <a:pt x="3736" y="706"/>
                </a:lnTo>
                <a:lnTo>
                  <a:pt x="3618" y="710"/>
                </a:lnTo>
                <a:lnTo>
                  <a:pt x="3504" y="716"/>
                </a:lnTo>
                <a:lnTo>
                  <a:pt x="3392" y="724"/>
                </a:lnTo>
                <a:lnTo>
                  <a:pt x="3282" y="734"/>
                </a:lnTo>
                <a:lnTo>
                  <a:pt x="3174" y="744"/>
                </a:lnTo>
                <a:lnTo>
                  <a:pt x="3068" y="758"/>
                </a:lnTo>
                <a:lnTo>
                  <a:pt x="2966" y="770"/>
                </a:lnTo>
                <a:lnTo>
                  <a:pt x="2864" y="786"/>
                </a:lnTo>
                <a:lnTo>
                  <a:pt x="2766" y="802"/>
                </a:lnTo>
                <a:lnTo>
                  <a:pt x="2668" y="818"/>
                </a:lnTo>
                <a:lnTo>
                  <a:pt x="2574" y="838"/>
                </a:lnTo>
                <a:lnTo>
                  <a:pt x="2480" y="856"/>
                </a:lnTo>
                <a:lnTo>
                  <a:pt x="2390" y="878"/>
                </a:lnTo>
                <a:lnTo>
                  <a:pt x="2300" y="900"/>
                </a:lnTo>
                <a:lnTo>
                  <a:pt x="2214" y="922"/>
                </a:lnTo>
                <a:lnTo>
                  <a:pt x="2128" y="946"/>
                </a:lnTo>
                <a:lnTo>
                  <a:pt x="2046" y="970"/>
                </a:lnTo>
                <a:lnTo>
                  <a:pt x="1964" y="996"/>
                </a:lnTo>
                <a:lnTo>
                  <a:pt x="1884" y="1022"/>
                </a:lnTo>
                <a:lnTo>
                  <a:pt x="1808" y="1050"/>
                </a:lnTo>
                <a:lnTo>
                  <a:pt x="1732" y="1078"/>
                </a:lnTo>
                <a:lnTo>
                  <a:pt x="1658" y="1108"/>
                </a:lnTo>
                <a:lnTo>
                  <a:pt x="1586" y="1138"/>
                </a:lnTo>
                <a:lnTo>
                  <a:pt x="1516" y="1168"/>
                </a:lnTo>
                <a:lnTo>
                  <a:pt x="1446" y="1198"/>
                </a:lnTo>
                <a:lnTo>
                  <a:pt x="1380" y="1230"/>
                </a:lnTo>
                <a:lnTo>
                  <a:pt x="1314" y="1262"/>
                </a:lnTo>
                <a:lnTo>
                  <a:pt x="1250" y="1296"/>
                </a:lnTo>
                <a:lnTo>
                  <a:pt x="1188" y="1330"/>
                </a:lnTo>
                <a:lnTo>
                  <a:pt x="1068" y="1398"/>
                </a:lnTo>
                <a:lnTo>
                  <a:pt x="956" y="1468"/>
                </a:lnTo>
                <a:lnTo>
                  <a:pt x="848" y="1540"/>
                </a:lnTo>
                <a:lnTo>
                  <a:pt x="746" y="1612"/>
                </a:lnTo>
                <a:lnTo>
                  <a:pt x="650" y="1686"/>
                </a:lnTo>
                <a:lnTo>
                  <a:pt x="560" y="1758"/>
                </a:lnTo>
                <a:lnTo>
                  <a:pt x="474" y="1834"/>
                </a:lnTo>
                <a:lnTo>
                  <a:pt x="392" y="1908"/>
                </a:lnTo>
                <a:lnTo>
                  <a:pt x="316" y="1980"/>
                </a:lnTo>
                <a:lnTo>
                  <a:pt x="244" y="2054"/>
                </a:lnTo>
                <a:lnTo>
                  <a:pt x="178" y="2126"/>
                </a:lnTo>
                <a:lnTo>
                  <a:pt x="114" y="2196"/>
                </a:lnTo>
                <a:lnTo>
                  <a:pt x="56" y="2266"/>
                </a:lnTo>
                <a:lnTo>
                  <a:pt x="0" y="2334"/>
                </a:lnTo>
                <a:close/>
              </a:path>
            </a:pathLst>
          </a:custGeom>
          <a:solidFill>
            <a:srgbClr val="C00000">
              <a:alpha val="39999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775619" name="Picture 5" descr="계단"/>
          <p:cNvPicPr>
            <a:picLocks noChangeAspect="1" noChangeArrowheads="1"/>
          </p:cNvPicPr>
          <p:nvPr/>
        </p:nvPicPr>
        <p:blipFill>
          <a:blip r:embed="rId2"/>
          <a:srcRect l="25943" t="-993" b="993"/>
          <a:stretch>
            <a:fillRect/>
          </a:stretch>
        </p:blipFill>
        <p:spPr bwMode="auto">
          <a:xfrm>
            <a:off x="571500" y="2357438"/>
            <a:ext cx="8183563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75620" name="Group 6"/>
          <p:cNvGrpSpPr>
            <a:grpSpLocks/>
          </p:cNvGrpSpPr>
          <p:nvPr/>
        </p:nvGrpSpPr>
        <p:grpSpPr bwMode="auto">
          <a:xfrm>
            <a:off x="6203950" y="2844800"/>
            <a:ext cx="2940050" cy="1857375"/>
            <a:chOff x="4332" y="2153"/>
            <a:chExt cx="1388" cy="417"/>
          </a:xfrm>
        </p:grpSpPr>
        <p:grpSp>
          <p:nvGrpSpPr>
            <p:cNvPr id="1775659" name="Group 7"/>
            <p:cNvGrpSpPr>
              <a:grpSpLocks/>
            </p:cNvGrpSpPr>
            <p:nvPr/>
          </p:nvGrpSpPr>
          <p:grpSpPr bwMode="auto">
            <a:xfrm>
              <a:off x="4332" y="2153"/>
              <a:ext cx="1236" cy="417"/>
              <a:chOff x="3921" y="935"/>
              <a:chExt cx="2065" cy="617"/>
            </a:xfrm>
          </p:grpSpPr>
          <p:sp>
            <p:nvSpPr>
              <p:cNvPr id="1775661" name="AutoShape 8"/>
              <p:cNvSpPr>
                <a:spLocks noChangeArrowheads="1"/>
              </p:cNvSpPr>
              <p:nvPr/>
            </p:nvSpPr>
            <p:spPr bwMode="auto">
              <a:xfrm>
                <a:off x="3923" y="935"/>
                <a:ext cx="2063" cy="59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>
                      <a:alpha val="50000"/>
                    </a:schemeClr>
                  </a:gs>
                  <a:gs pos="100000">
                    <a:srgbClr val="848E98"/>
                  </a:gs>
                </a:gsLst>
                <a:lin ang="2700000" scaled="1"/>
              </a:gradFill>
              <a:ln w="9525">
                <a:round/>
                <a:headEnd/>
                <a:tailEnd/>
              </a:ln>
              <a:scene3d>
                <a:camera prst="legacyPerspectiveBottomRight">
                  <a:rot lat="21299989" lon="0" rev="0"/>
                </a:camera>
                <a:lightRig rig="legacyFlat2" dir="t"/>
              </a:scene3d>
              <a:sp3d extrusionH="227000" prstMaterial="legacyMetal">
                <a:bevelT w="13500" h="13500" prst="angle"/>
                <a:bevelB w="13500" h="13500" prst="angle"/>
                <a:extrusionClr>
                  <a:srgbClr val="E3E5E9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85417" name="AutoShape 9"/>
              <p:cNvSpPr>
                <a:spLocks noChangeArrowheads="1"/>
              </p:cNvSpPr>
              <p:nvPr/>
            </p:nvSpPr>
            <p:spPr bwMode="auto">
              <a:xfrm>
                <a:off x="3921" y="939"/>
                <a:ext cx="1951" cy="613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>
                      <a:gamma/>
                      <a:tint val="0"/>
                      <a:invGamma/>
                      <a:alpha val="28999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  <a:scene3d>
                <a:camera prst="legacyPerspectiveBottomRight">
                  <a:rot lat="21299999" lon="0" rev="0"/>
                </a:camera>
                <a:lightRig rig="legacyFlat2" dir="t"/>
              </a:scene3d>
              <a:sp3d prstMaterial="legacyMetal">
                <a:bevelT w="13500" h="13500" prst="angle"/>
                <a:bevelB w="13500" h="13500" prst="angle"/>
                <a:extrusionClr>
                  <a:srgbClr val="E3E5E9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>
                  <a:defRPr/>
                </a:pPr>
                <a:endParaRPr lang="ko-KR" altLang="en-US" sz="1800" dirty="0"/>
              </a:p>
            </p:txBody>
          </p:sp>
          <p:sp>
            <p:nvSpPr>
              <p:cNvPr id="50" name="AutoShape 9"/>
              <p:cNvSpPr>
                <a:spLocks noChangeArrowheads="1"/>
              </p:cNvSpPr>
              <p:nvPr/>
            </p:nvSpPr>
            <p:spPr bwMode="auto">
              <a:xfrm>
                <a:off x="3930" y="939"/>
                <a:ext cx="1951" cy="613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>
                      <a:gamma/>
                      <a:tint val="0"/>
                      <a:invGamma/>
                      <a:alpha val="28999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  <a:scene3d>
                <a:camera prst="legacyPerspectiveBottomRight">
                  <a:rot lat="21299999" lon="0" rev="0"/>
                </a:camera>
                <a:lightRig rig="legacyFlat2" dir="t"/>
              </a:scene3d>
              <a:sp3d prstMaterial="legacyMetal">
                <a:bevelT w="13500" h="13500" prst="angle"/>
                <a:bevelB w="13500" h="13500" prst="angle"/>
                <a:extrusionClr>
                  <a:srgbClr val="E3E5E9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>
                  <a:defRPr/>
                </a:pPr>
                <a:endParaRPr lang="ko-KR" altLang="en-US" sz="1800" dirty="0"/>
              </a:p>
            </p:txBody>
          </p:sp>
        </p:grpSp>
        <p:sp>
          <p:nvSpPr>
            <p:cNvPr id="1775660" name="Text Box 10"/>
            <p:cNvSpPr txBox="1">
              <a:spLocks noChangeArrowheads="1"/>
            </p:cNvSpPr>
            <p:nvPr/>
          </p:nvSpPr>
          <p:spPr bwMode="auto">
            <a:xfrm>
              <a:off x="4365" y="2222"/>
              <a:ext cx="1355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en-US" altLang="ko-KR" b="1">
                  <a:solidFill>
                    <a:srgbClr val="333333"/>
                  </a:solidFill>
                  <a:latin typeface="Arial" charset="0"/>
                </a:rPr>
                <a:t>38.2%</a:t>
              </a:r>
              <a:r>
                <a:rPr lang="ko-KR" altLang="en-US" b="1">
                  <a:solidFill>
                    <a:srgbClr val="333333"/>
                  </a:solidFill>
                  <a:latin typeface="Arial" charset="0"/>
                </a:rPr>
                <a:t> 노인인구 비율 일본보다  높은 나라 </a:t>
              </a:r>
              <a:endParaRPr lang="en-US" altLang="ko-KR" b="1">
                <a:solidFill>
                  <a:srgbClr val="333333"/>
                </a:solidFill>
                <a:latin typeface="Arial" charset="0"/>
              </a:endParaRPr>
            </a:p>
            <a:p>
              <a:pPr>
                <a:buFont typeface="Wingdings" pitchFamily="2" charset="2"/>
                <a:buChar char="v"/>
              </a:pPr>
              <a:r>
                <a:rPr lang="ko-KR" altLang="en-US" b="1">
                  <a:solidFill>
                    <a:srgbClr val="333333"/>
                  </a:solidFill>
                  <a:latin typeface="Arial" charset="0"/>
                </a:rPr>
                <a:t> 노인이  노인을  책임지는 시대</a:t>
              </a:r>
              <a:endParaRPr lang="en-US" altLang="ko-KR" b="1">
                <a:solidFill>
                  <a:srgbClr val="333333"/>
                </a:solidFill>
                <a:latin typeface="Arial" charset="0"/>
              </a:endParaRPr>
            </a:p>
          </p:txBody>
        </p:sp>
      </p:grpSp>
      <p:grpSp>
        <p:nvGrpSpPr>
          <p:cNvPr id="1775621" name="Group 11"/>
          <p:cNvGrpSpPr>
            <a:grpSpLocks/>
          </p:cNvGrpSpPr>
          <p:nvPr/>
        </p:nvGrpSpPr>
        <p:grpSpPr bwMode="auto">
          <a:xfrm>
            <a:off x="571500" y="4429125"/>
            <a:ext cx="2255838" cy="1306513"/>
            <a:chOff x="4307" y="2154"/>
            <a:chExt cx="1169" cy="369"/>
          </a:xfrm>
        </p:grpSpPr>
        <p:grpSp>
          <p:nvGrpSpPr>
            <p:cNvPr id="1775655" name="Group 12"/>
            <p:cNvGrpSpPr>
              <a:grpSpLocks/>
            </p:cNvGrpSpPr>
            <p:nvPr/>
          </p:nvGrpSpPr>
          <p:grpSpPr bwMode="auto">
            <a:xfrm>
              <a:off x="4332" y="2154"/>
              <a:ext cx="952" cy="369"/>
              <a:chOff x="3921" y="935"/>
              <a:chExt cx="1590" cy="545"/>
            </a:xfrm>
          </p:grpSpPr>
          <p:sp>
            <p:nvSpPr>
              <p:cNvPr id="1775657" name="AutoShape 13"/>
              <p:cNvSpPr>
                <a:spLocks noChangeArrowheads="1"/>
              </p:cNvSpPr>
              <p:nvPr/>
            </p:nvSpPr>
            <p:spPr bwMode="auto">
              <a:xfrm>
                <a:off x="3923" y="935"/>
                <a:ext cx="1588" cy="545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>
                      <a:alpha val="50000"/>
                    </a:schemeClr>
                  </a:gs>
                  <a:gs pos="100000">
                    <a:srgbClr val="848E98"/>
                  </a:gs>
                </a:gsLst>
                <a:lin ang="2700000" scaled="1"/>
              </a:gradFill>
              <a:ln w="9525">
                <a:round/>
                <a:headEnd/>
                <a:tailEnd/>
              </a:ln>
              <a:scene3d>
                <a:camera prst="legacyPerspectiveBottomRight">
                  <a:rot lat="21299989" lon="0" rev="0"/>
                </a:camera>
                <a:lightRig rig="legacyFlat2" dir="t"/>
              </a:scene3d>
              <a:sp3d extrusionH="227000" prstMaterial="legacyMetal">
                <a:bevelT w="13500" h="13500" prst="angle"/>
                <a:bevelB w="13500" h="13500" prst="angle"/>
                <a:extrusionClr>
                  <a:srgbClr val="E3E5E9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85422" name="AutoShape 14"/>
              <p:cNvSpPr>
                <a:spLocks noChangeArrowheads="1"/>
              </p:cNvSpPr>
              <p:nvPr/>
            </p:nvSpPr>
            <p:spPr bwMode="auto">
              <a:xfrm>
                <a:off x="3919" y="939"/>
                <a:ext cx="1576" cy="499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>
                      <a:gamma/>
                      <a:tint val="0"/>
                      <a:invGamma/>
                      <a:alpha val="28999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  <a:scene3d>
                <a:camera prst="legacyPerspectiveBottomRight">
                  <a:rot lat="21299999" lon="0" rev="0"/>
                </a:camera>
                <a:lightRig rig="legacyFlat2" dir="t"/>
              </a:scene3d>
              <a:sp3d prstMaterial="legacyMetal">
                <a:bevelT w="13500" h="13500" prst="angle"/>
                <a:bevelB w="13500" h="13500" prst="angle"/>
                <a:extrusionClr>
                  <a:srgbClr val="E3E5E9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>
                  <a:defRPr/>
                </a:pPr>
                <a:endParaRPr lang="ko-KR" altLang="en-US" sz="1800" dirty="0"/>
              </a:p>
            </p:txBody>
          </p:sp>
        </p:grpSp>
        <p:sp>
          <p:nvSpPr>
            <p:cNvPr id="1775656" name="Text Box 15"/>
            <p:cNvSpPr txBox="1">
              <a:spLocks noChangeArrowheads="1"/>
            </p:cNvSpPr>
            <p:nvPr/>
          </p:nvSpPr>
          <p:spPr bwMode="auto">
            <a:xfrm>
              <a:off x="4307" y="2251"/>
              <a:ext cx="1169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Char char="v"/>
              </a:pPr>
              <a:r>
                <a:rPr lang="ko-KR" altLang="en-US" b="1">
                  <a:latin typeface="Arial" charset="0"/>
                </a:rPr>
                <a:t>노인비율 </a:t>
              </a:r>
              <a:r>
                <a:rPr lang="en-US" altLang="ko-KR" b="1">
                  <a:latin typeface="Arial" charset="0"/>
                </a:rPr>
                <a:t>20%</a:t>
              </a:r>
              <a:r>
                <a:rPr lang="ko-KR" altLang="en-US" b="1">
                  <a:latin typeface="Arial" charset="0"/>
                </a:rPr>
                <a:t>로</a:t>
              </a:r>
              <a:endParaRPr lang="en-US" altLang="ko-KR" b="1">
                <a:latin typeface="Arial" charset="0"/>
              </a:endParaRPr>
            </a:p>
            <a:p>
              <a:r>
                <a:rPr lang="ko-KR" altLang="en-US" b="1">
                  <a:latin typeface="Arial" charset="0"/>
                </a:rPr>
                <a:t>   초고령사회</a:t>
              </a:r>
              <a:endParaRPr lang="en-US" altLang="ko-KR" b="1">
                <a:latin typeface="Arial" charset="0"/>
              </a:endParaRPr>
            </a:p>
          </p:txBody>
        </p:sp>
      </p:grpSp>
      <p:grpSp>
        <p:nvGrpSpPr>
          <p:cNvPr id="1775622" name="Group 25"/>
          <p:cNvGrpSpPr>
            <a:grpSpLocks/>
          </p:cNvGrpSpPr>
          <p:nvPr/>
        </p:nvGrpSpPr>
        <p:grpSpPr bwMode="auto">
          <a:xfrm>
            <a:off x="3506788" y="1762125"/>
            <a:ext cx="2008187" cy="1765300"/>
            <a:chOff x="3047" y="1659"/>
            <a:chExt cx="930" cy="919"/>
          </a:xfrm>
        </p:grpSpPr>
        <p:pic>
          <p:nvPicPr>
            <p:cNvPr id="1775649" name="Picture 26" descr="원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47" y="2339"/>
              <a:ext cx="930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775650" name="Group 27"/>
            <p:cNvGrpSpPr>
              <a:grpSpLocks/>
            </p:cNvGrpSpPr>
            <p:nvPr/>
          </p:nvGrpSpPr>
          <p:grpSpPr bwMode="auto">
            <a:xfrm>
              <a:off x="3101" y="1659"/>
              <a:ext cx="804" cy="804"/>
              <a:chOff x="2037" y="1879"/>
              <a:chExt cx="1656" cy="1656"/>
            </a:xfrm>
          </p:grpSpPr>
          <p:sp>
            <p:nvSpPr>
              <p:cNvPr id="1775651" name="Freeform 28"/>
              <p:cNvSpPr>
                <a:spLocks/>
              </p:cNvSpPr>
              <p:nvPr/>
            </p:nvSpPr>
            <p:spPr bwMode="auto">
              <a:xfrm>
                <a:off x="2037" y="1879"/>
                <a:ext cx="1656" cy="1656"/>
              </a:xfrm>
              <a:custGeom>
                <a:avLst/>
                <a:gdLst>
                  <a:gd name="T0" fmla="*/ 3096 w 1206"/>
                  <a:gd name="T1" fmla="*/ 0 h 1206"/>
                  <a:gd name="T2" fmla="*/ 3533 w 1206"/>
                  <a:gd name="T3" fmla="*/ 56 h 1206"/>
                  <a:gd name="T4" fmla="*/ 3953 w 1206"/>
                  <a:gd name="T5" fmla="*/ 173 h 1206"/>
                  <a:gd name="T6" fmla="*/ 4345 w 1206"/>
                  <a:gd name="T7" fmla="*/ 353 h 1206"/>
                  <a:gd name="T8" fmla="*/ 4706 w 1206"/>
                  <a:gd name="T9" fmla="*/ 588 h 1206"/>
                  <a:gd name="T10" fmla="*/ 5022 w 1206"/>
                  <a:gd name="T11" fmla="*/ 860 h 1206"/>
                  <a:gd name="T12" fmla="*/ 5300 w 1206"/>
                  <a:gd name="T13" fmla="*/ 1181 h 1206"/>
                  <a:gd name="T14" fmla="*/ 5524 w 1206"/>
                  <a:gd name="T15" fmla="*/ 1532 h 1206"/>
                  <a:gd name="T16" fmla="*/ 5704 w 1206"/>
                  <a:gd name="T17" fmla="*/ 1935 h 1206"/>
                  <a:gd name="T18" fmla="*/ 5830 w 1206"/>
                  <a:gd name="T19" fmla="*/ 2344 h 1206"/>
                  <a:gd name="T20" fmla="*/ 5877 w 1206"/>
                  <a:gd name="T21" fmla="*/ 2790 h 1206"/>
                  <a:gd name="T22" fmla="*/ 5877 w 1206"/>
                  <a:gd name="T23" fmla="*/ 3096 h 1206"/>
                  <a:gd name="T24" fmla="*/ 5830 w 1206"/>
                  <a:gd name="T25" fmla="*/ 3533 h 1206"/>
                  <a:gd name="T26" fmla="*/ 5704 w 1206"/>
                  <a:gd name="T27" fmla="*/ 3953 h 1206"/>
                  <a:gd name="T28" fmla="*/ 5524 w 1206"/>
                  <a:gd name="T29" fmla="*/ 4345 h 1206"/>
                  <a:gd name="T30" fmla="*/ 5300 w 1206"/>
                  <a:gd name="T31" fmla="*/ 4706 h 1206"/>
                  <a:gd name="T32" fmla="*/ 5022 w 1206"/>
                  <a:gd name="T33" fmla="*/ 5022 h 1206"/>
                  <a:gd name="T34" fmla="*/ 4706 w 1206"/>
                  <a:gd name="T35" fmla="*/ 5300 h 1206"/>
                  <a:gd name="T36" fmla="*/ 4345 w 1206"/>
                  <a:gd name="T37" fmla="*/ 5524 h 1206"/>
                  <a:gd name="T38" fmla="*/ 3953 w 1206"/>
                  <a:gd name="T39" fmla="*/ 5704 h 1206"/>
                  <a:gd name="T40" fmla="*/ 3533 w 1206"/>
                  <a:gd name="T41" fmla="*/ 5830 h 1206"/>
                  <a:gd name="T42" fmla="*/ 3096 w 1206"/>
                  <a:gd name="T43" fmla="*/ 5877 h 1206"/>
                  <a:gd name="T44" fmla="*/ 2790 w 1206"/>
                  <a:gd name="T45" fmla="*/ 5877 h 1206"/>
                  <a:gd name="T46" fmla="*/ 2344 w 1206"/>
                  <a:gd name="T47" fmla="*/ 5830 h 1206"/>
                  <a:gd name="T48" fmla="*/ 1935 w 1206"/>
                  <a:gd name="T49" fmla="*/ 5704 h 1206"/>
                  <a:gd name="T50" fmla="*/ 1532 w 1206"/>
                  <a:gd name="T51" fmla="*/ 5524 h 1206"/>
                  <a:gd name="T52" fmla="*/ 1181 w 1206"/>
                  <a:gd name="T53" fmla="*/ 5300 h 1206"/>
                  <a:gd name="T54" fmla="*/ 860 w 1206"/>
                  <a:gd name="T55" fmla="*/ 5022 h 1206"/>
                  <a:gd name="T56" fmla="*/ 588 w 1206"/>
                  <a:gd name="T57" fmla="*/ 4706 h 1206"/>
                  <a:gd name="T58" fmla="*/ 353 w 1206"/>
                  <a:gd name="T59" fmla="*/ 4345 h 1206"/>
                  <a:gd name="T60" fmla="*/ 173 w 1206"/>
                  <a:gd name="T61" fmla="*/ 3953 h 1206"/>
                  <a:gd name="T62" fmla="*/ 56 w 1206"/>
                  <a:gd name="T63" fmla="*/ 3533 h 1206"/>
                  <a:gd name="T64" fmla="*/ 0 w 1206"/>
                  <a:gd name="T65" fmla="*/ 3096 h 1206"/>
                  <a:gd name="T66" fmla="*/ 0 w 1206"/>
                  <a:gd name="T67" fmla="*/ 2790 h 1206"/>
                  <a:gd name="T68" fmla="*/ 56 w 1206"/>
                  <a:gd name="T69" fmla="*/ 2344 h 1206"/>
                  <a:gd name="T70" fmla="*/ 173 w 1206"/>
                  <a:gd name="T71" fmla="*/ 1935 h 1206"/>
                  <a:gd name="T72" fmla="*/ 353 w 1206"/>
                  <a:gd name="T73" fmla="*/ 1532 h 1206"/>
                  <a:gd name="T74" fmla="*/ 588 w 1206"/>
                  <a:gd name="T75" fmla="*/ 1181 h 1206"/>
                  <a:gd name="T76" fmla="*/ 860 w 1206"/>
                  <a:gd name="T77" fmla="*/ 860 h 1206"/>
                  <a:gd name="T78" fmla="*/ 1181 w 1206"/>
                  <a:gd name="T79" fmla="*/ 588 h 1206"/>
                  <a:gd name="T80" fmla="*/ 1532 w 1206"/>
                  <a:gd name="T81" fmla="*/ 353 h 1206"/>
                  <a:gd name="T82" fmla="*/ 1935 w 1206"/>
                  <a:gd name="T83" fmla="*/ 173 h 1206"/>
                  <a:gd name="T84" fmla="*/ 2344 w 1206"/>
                  <a:gd name="T85" fmla="*/ 56 h 1206"/>
                  <a:gd name="T86" fmla="*/ 2790 w 1206"/>
                  <a:gd name="T87" fmla="*/ 0 h 120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206"/>
                  <a:gd name="T133" fmla="*/ 0 h 1206"/>
                  <a:gd name="T134" fmla="*/ 1206 w 1206"/>
                  <a:gd name="T135" fmla="*/ 1206 h 120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206" h="1206">
                    <a:moveTo>
                      <a:pt x="602" y="0"/>
                    </a:moveTo>
                    <a:lnTo>
                      <a:pt x="602" y="0"/>
                    </a:lnTo>
                    <a:lnTo>
                      <a:pt x="634" y="0"/>
                    </a:lnTo>
                    <a:lnTo>
                      <a:pt x="664" y="2"/>
                    </a:lnTo>
                    <a:lnTo>
                      <a:pt x="694" y="6"/>
                    </a:lnTo>
                    <a:lnTo>
                      <a:pt x="724" y="12"/>
                    </a:lnTo>
                    <a:lnTo>
                      <a:pt x="754" y="18"/>
                    </a:lnTo>
                    <a:lnTo>
                      <a:pt x="782" y="26"/>
                    </a:lnTo>
                    <a:lnTo>
                      <a:pt x="810" y="36"/>
                    </a:lnTo>
                    <a:lnTo>
                      <a:pt x="838" y="46"/>
                    </a:lnTo>
                    <a:lnTo>
                      <a:pt x="864" y="58"/>
                    </a:lnTo>
                    <a:lnTo>
                      <a:pt x="890" y="72"/>
                    </a:lnTo>
                    <a:lnTo>
                      <a:pt x="916" y="86"/>
                    </a:lnTo>
                    <a:lnTo>
                      <a:pt x="940" y="102"/>
                    </a:lnTo>
                    <a:lnTo>
                      <a:pt x="964" y="120"/>
                    </a:lnTo>
                    <a:lnTo>
                      <a:pt x="986" y="138"/>
                    </a:lnTo>
                    <a:lnTo>
                      <a:pt x="1008" y="156"/>
                    </a:lnTo>
                    <a:lnTo>
                      <a:pt x="1028" y="176"/>
                    </a:lnTo>
                    <a:lnTo>
                      <a:pt x="1048" y="196"/>
                    </a:lnTo>
                    <a:lnTo>
                      <a:pt x="1068" y="218"/>
                    </a:lnTo>
                    <a:lnTo>
                      <a:pt x="1086" y="242"/>
                    </a:lnTo>
                    <a:lnTo>
                      <a:pt x="1102" y="266"/>
                    </a:lnTo>
                    <a:lnTo>
                      <a:pt x="1118" y="290"/>
                    </a:lnTo>
                    <a:lnTo>
                      <a:pt x="1132" y="314"/>
                    </a:lnTo>
                    <a:lnTo>
                      <a:pt x="1146" y="340"/>
                    </a:lnTo>
                    <a:lnTo>
                      <a:pt x="1158" y="368"/>
                    </a:lnTo>
                    <a:lnTo>
                      <a:pt x="1168" y="396"/>
                    </a:lnTo>
                    <a:lnTo>
                      <a:pt x="1178" y="424"/>
                    </a:lnTo>
                    <a:lnTo>
                      <a:pt x="1186" y="452"/>
                    </a:lnTo>
                    <a:lnTo>
                      <a:pt x="1194" y="480"/>
                    </a:lnTo>
                    <a:lnTo>
                      <a:pt x="1198" y="510"/>
                    </a:lnTo>
                    <a:lnTo>
                      <a:pt x="1202" y="540"/>
                    </a:lnTo>
                    <a:lnTo>
                      <a:pt x="1204" y="572"/>
                    </a:lnTo>
                    <a:lnTo>
                      <a:pt x="1206" y="602"/>
                    </a:lnTo>
                    <a:lnTo>
                      <a:pt x="1204" y="634"/>
                    </a:lnTo>
                    <a:lnTo>
                      <a:pt x="1202" y="664"/>
                    </a:lnTo>
                    <a:lnTo>
                      <a:pt x="1198" y="694"/>
                    </a:lnTo>
                    <a:lnTo>
                      <a:pt x="1194" y="724"/>
                    </a:lnTo>
                    <a:lnTo>
                      <a:pt x="1186" y="754"/>
                    </a:lnTo>
                    <a:lnTo>
                      <a:pt x="1178" y="782"/>
                    </a:lnTo>
                    <a:lnTo>
                      <a:pt x="1168" y="810"/>
                    </a:lnTo>
                    <a:lnTo>
                      <a:pt x="1158" y="838"/>
                    </a:lnTo>
                    <a:lnTo>
                      <a:pt x="1146" y="864"/>
                    </a:lnTo>
                    <a:lnTo>
                      <a:pt x="1132" y="890"/>
                    </a:lnTo>
                    <a:lnTo>
                      <a:pt x="1118" y="916"/>
                    </a:lnTo>
                    <a:lnTo>
                      <a:pt x="1102" y="940"/>
                    </a:lnTo>
                    <a:lnTo>
                      <a:pt x="1086" y="964"/>
                    </a:lnTo>
                    <a:lnTo>
                      <a:pt x="1068" y="986"/>
                    </a:lnTo>
                    <a:lnTo>
                      <a:pt x="1048" y="1008"/>
                    </a:lnTo>
                    <a:lnTo>
                      <a:pt x="1028" y="1028"/>
                    </a:lnTo>
                    <a:lnTo>
                      <a:pt x="1008" y="1048"/>
                    </a:lnTo>
                    <a:lnTo>
                      <a:pt x="986" y="1068"/>
                    </a:lnTo>
                    <a:lnTo>
                      <a:pt x="964" y="1086"/>
                    </a:lnTo>
                    <a:lnTo>
                      <a:pt x="940" y="1102"/>
                    </a:lnTo>
                    <a:lnTo>
                      <a:pt x="916" y="1118"/>
                    </a:lnTo>
                    <a:lnTo>
                      <a:pt x="890" y="1132"/>
                    </a:lnTo>
                    <a:lnTo>
                      <a:pt x="864" y="1146"/>
                    </a:lnTo>
                    <a:lnTo>
                      <a:pt x="838" y="1158"/>
                    </a:lnTo>
                    <a:lnTo>
                      <a:pt x="810" y="1168"/>
                    </a:lnTo>
                    <a:lnTo>
                      <a:pt x="782" y="1178"/>
                    </a:lnTo>
                    <a:lnTo>
                      <a:pt x="754" y="1186"/>
                    </a:lnTo>
                    <a:lnTo>
                      <a:pt x="724" y="1194"/>
                    </a:lnTo>
                    <a:lnTo>
                      <a:pt x="694" y="1198"/>
                    </a:lnTo>
                    <a:lnTo>
                      <a:pt x="664" y="1202"/>
                    </a:lnTo>
                    <a:lnTo>
                      <a:pt x="634" y="1204"/>
                    </a:lnTo>
                    <a:lnTo>
                      <a:pt x="602" y="1206"/>
                    </a:lnTo>
                    <a:lnTo>
                      <a:pt x="572" y="1204"/>
                    </a:lnTo>
                    <a:lnTo>
                      <a:pt x="540" y="1202"/>
                    </a:lnTo>
                    <a:lnTo>
                      <a:pt x="510" y="1198"/>
                    </a:lnTo>
                    <a:lnTo>
                      <a:pt x="480" y="1194"/>
                    </a:lnTo>
                    <a:lnTo>
                      <a:pt x="452" y="1186"/>
                    </a:lnTo>
                    <a:lnTo>
                      <a:pt x="424" y="1178"/>
                    </a:lnTo>
                    <a:lnTo>
                      <a:pt x="396" y="1168"/>
                    </a:lnTo>
                    <a:lnTo>
                      <a:pt x="368" y="1158"/>
                    </a:lnTo>
                    <a:lnTo>
                      <a:pt x="340" y="1146"/>
                    </a:lnTo>
                    <a:lnTo>
                      <a:pt x="314" y="1132"/>
                    </a:lnTo>
                    <a:lnTo>
                      <a:pt x="290" y="1118"/>
                    </a:lnTo>
                    <a:lnTo>
                      <a:pt x="266" y="1102"/>
                    </a:lnTo>
                    <a:lnTo>
                      <a:pt x="242" y="1086"/>
                    </a:lnTo>
                    <a:lnTo>
                      <a:pt x="218" y="1068"/>
                    </a:lnTo>
                    <a:lnTo>
                      <a:pt x="196" y="1048"/>
                    </a:lnTo>
                    <a:lnTo>
                      <a:pt x="176" y="1028"/>
                    </a:lnTo>
                    <a:lnTo>
                      <a:pt x="156" y="1008"/>
                    </a:lnTo>
                    <a:lnTo>
                      <a:pt x="138" y="986"/>
                    </a:lnTo>
                    <a:lnTo>
                      <a:pt x="120" y="964"/>
                    </a:lnTo>
                    <a:lnTo>
                      <a:pt x="102" y="940"/>
                    </a:lnTo>
                    <a:lnTo>
                      <a:pt x="86" y="916"/>
                    </a:lnTo>
                    <a:lnTo>
                      <a:pt x="72" y="890"/>
                    </a:lnTo>
                    <a:lnTo>
                      <a:pt x="58" y="864"/>
                    </a:lnTo>
                    <a:lnTo>
                      <a:pt x="46" y="838"/>
                    </a:lnTo>
                    <a:lnTo>
                      <a:pt x="36" y="810"/>
                    </a:lnTo>
                    <a:lnTo>
                      <a:pt x="26" y="782"/>
                    </a:lnTo>
                    <a:lnTo>
                      <a:pt x="18" y="754"/>
                    </a:lnTo>
                    <a:lnTo>
                      <a:pt x="12" y="724"/>
                    </a:lnTo>
                    <a:lnTo>
                      <a:pt x="6" y="694"/>
                    </a:lnTo>
                    <a:lnTo>
                      <a:pt x="2" y="664"/>
                    </a:lnTo>
                    <a:lnTo>
                      <a:pt x="0" y="634"/>
                    </a:lnTo>
                    <a:lnTo>
                      <a:pt x="0" y="602"/>
                    </a:lnTo>
                    <a:lnTo>
                      <a:pt x="0" y="572"/>
                    </a:lnTo>
                    <a:lnTo>
                      <a:pt x="2" y="540"/>
                    </a:lnTo>
                    <a:lnTo>
                      <a:pt x="6" y="510"/>
                    </a:lnTo>
                    <a:lnTo>
                      <a:pt x="12" y="480"/>
                    </a:lnTo>
                    <a:lnTo>
                      <a:pt x="18" y="452"/>
                    </a:lnTo>
                    <a:lnTo>
                      <a:pt x="26" y="424"/>
                    </a:lnTo>
                    <a:lnTo>
                      <a:pt x="36" y="396"/>
                    </a:lnTo>
                    <a:lnTo>
                      <a:pt x="46" y="368"/>
                    </a:lnTo>
                    <a:lnTo>
                      <a:pt x="58" y="340"/>
                    </a:lnTo>
                    <a:lnTo>
                      <a:pt x="72" y="314"/>
                    </a:lnTo>
                    <a:lnTo>
                      <a:pt x="86" y="290"/>
                    </a:lnTo>
                    <a:lnTo>
                      <a:pt x="102" y="266"/>
                    </a:lnTo>
                    <a:lnTo>
                      <a:pt x="120" y="242"/>
                    </a:lnTo>
                    <a:lnTo>
                      <a:pt x="138" y="218"/>
                    </a:lnTo>
                    <a:lnTo>
                      <a:pt x="156" y="196"/>
                    </a:lnTo>
                    <a:lnTo>
                      <a:pt x="176" y="176"/>
                    </a:lnTo>
                    <a:lnTo>
                      <a:pt x="196" y="156"/>
                    </a:lnTo>
                    <a:lnTo>
                      <a:pt x="218" y="138"/>
                    </a:lnTo>
                    <a:lnTo>
                      <a:pt x="242" y="120"/>
                    </a:lnTo>
                    <a:lnTo>
                      <a:pt x="266" y="102"/>
                    </a:lnTo>
                    <a:lnTo>
                      <a:pt x="290" y="86"/>
                    </a:lnTo>
                    <a:lnTo>
                      <a:pt x="314" y="72"/>
                    </a:lnTo>
                    <a:lnTo>
                      <a:pt x="340" y="58"/>
                    </a:lnTo>
                    <a:lnTo>
                      <a:pt x="368" y="46"/>
                    </a:lnTo>
                    <a:lnTo>
                      <a:pt x="396" y="36"/>
                    </a:lnTo>
                    <a:lnTo>
                      <a:pt x="424" y="26"/>
                    </a:lnTo>
                    <a:lnTo>
                      <a:pt x="452" y="18"/>
                    </a:lnTo>
                    <a:lnTo>
                      <a:pt x="480" y="12"/>
                    </a:lnTo>
                    <a:lnTo>
                      <a:pt x="510" y="6"/>
                    </a:lnTo>
                    <a:lnTo>
                      <a:pt x="540" y="2"/>
                    </a:lnTo>
                    <a:lnTo>
                      <a:pt x="572" y="0"/>
                    </a:lnTo>
                    <a:lnTo>
                      <a:pt x="60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B0C73D"/>
                  </a:gs>
                  <a:gs pos="100000">
                    <a:srgbClr val="244D1F"/>
                  </a:gs>
                </a:gsLst>
                <a:lin ang="5400000" scaled="1"/>
              </a:gra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775652" name="Freeform 29"/>
              <p:cNvSpPr>
                <a:spLocks/>
              </p:cNvSpPr>
              <p:nvPr/>
            </p:nvSpPr>
            <p:spPr bwMode="auto">
              <a:xfrm>
                <a:off x="2179" y="3086"/>
                <a:ext cx="1363" cy="438"/>
              </a:xfrm>
              <a:custGeom>
                <a:avLst/>
                <a:gdLst>
                  <a:gd name="T0" fmla="*/ 1275 w 1166"/>
                  <a:gd name="T1" fmla="*/ 393 h 450"/>
                  <a:gd name="T2" fmla="*/ 1275 w 1166"/>
                  <a:gd name="T3" fmla="*/ 393 h 450"/>
                  <a:gd name="T4" fmla="*/ 1383 w 1166"/>
                  <a:gd name="T5" fmla="*/ 391 h 450"/>
                  <a:gd name="T6" fmla="*/ 1497 w 1166"/>
                  <a:gd name="T7" fmla="*/ 386 h 450"/>
                  <a:gd name="T8" fmla="*/ 1606 w 1166"/>
                  <a:gd name="T9" fmla="*/ 376 h 450"/>
                  <a:gd name="T10" fmla="*/ 1706 w 1166"/>
                  <a:gd name="T11" fmla="*/ 363 h 450"/>
                  <a:gd name="T12" fmla="*/ 1808 w 1166"/>
                  <a:gd name="T13" fmla="*/ 347 h 450"/>
                  <a:gd name="T14" fmla="*/ 1902 w 1166"/>
                  <a:gd name="T15" fmla="*/ 329 h 450"/>
                  <a:gd name="T16" fmla="*/ 1994 w 1166"/>
                  <a:gd name="T17" fmla="*/ 306 h 450"/>
                  <a:gd name="T18" fmla="*/ 2081 w 1166"/>
                  <a:gd name="T19" fmla="*/ 281 h 450"/>
                  <a:gd name="T20" fmla="*/ 2166 w 1166"/>
                  <a:gd name="T21" fmla="*/ 253 h 450"/>
                  <a:gd name="T22" fmla="*/ 2240 w 1166"/>
                  <a:gd name="T23" fmla="*/ 224 h 450"/>
                  <a:gd name="T24" fmla="*/ 2310 w 1166"/>
                  <a:gd name="T25" fmla="*/ 192 h 450"/>
                  <a:gd name="T26" fmla="*/ 2369 w 1166"/>
                  <a:gd name="T27" fmla="*/ 157 h 450"/>
                  <a:gd name="T28" fmla="*/ 2428 w 1166"/>
                  <a:gd name="T29" fmla="*/ 121 h 450"/>
                  <a:gd name="T30" fmla="*/ 2476 w 1166"/>
                  <a:gd name="T31" fmla="*/ 83 h 450"/>
                  <a:gd name="T32" fmla="*/ 2516 w 1166"/>
                  <a:gd name="T33" fmla="*/ 43 h 450"/>
                  <a:gd name="T34" fmla="*/ 2545 w 1166"/>
                  <a:gd name="T35" fmla="*/ 0 h 450"/>
                  <a:gd name="T36" fmla="*/ 0 w 1166"/>
                  <a:gd name="T37" fmla="*/ 0 h 450"/>
                  <a:gd name="T38" fmla="*/ 0 w 1166"/>
                  <a:gd name="T39" fmla="*/ 0 h 450"/>
                  <a:gd name="T40" fmla="*/ 30 w 1166"/>
                  <a:gd name="T41" fmla="*/ 43 h 450"/>
                  <a:gd name="T42" fmla="*/ 68 w 1166"/>
                  <a:gd name="T43" fmla="*/ 83 h 450"/>
                  <a:gd name="T44" fmla="*/ 119 w 1166"/>
                  <a:gd name="T45" fmla="*/ 121 h 450"/>
                  <a:gd name="T46" fmla="*/ 177 w 1166"/>
                  <a:gd name="T47" fmla="*/ 157 h 450"/>
                  <a:gd name="T48" fmla="*/ 235 w 1166"/>
                  <a:gd name="T49" fmla="*/ 192 h 450"/>
                  <a:gd name="T50" fmla="*/ 306 w 1166"/>
                  <a:gd name="T51" fmla="*/ 224 h 450"/>
                  <a:gd name="T52" fmla="*/ 379 w 1166"/>
                  <a:gd name="T53" fmla="*/ 253 h 450"/>
                  <a:gd name="T54" fmla="*/ 463 w 1166"/>
                  <a:gd name="T55" fmla="*/ 281 h 450"/>
                  <a:gd name="T56" fmla="*/ 551 w 1166"/>
                  <a:gd name="T57" fmla="*/ 306 h 450"/>
                  <a:gd name="T58" fmla="*/ 642 w 1166"/>
                  <a:gd name="T59" fmla="*/ 329 h 450"/>
                  <a:gd name="T60" fmla="*/ 738 w 1166"/>
                  <a:gd name="T61" fmla="*/ 347 h 450"/>
                  <a:gd name="T62" fmla="*/ 839 w 1166"/>
                  <a:gd name="T63" fmla="*/ 363 h 450"/>
                  <a:gd name="T64" fmla="*/ 943 w 1166"/>
                  <a:gd name="T65" fmla="*/ 376 h 450"/>
                  <a:gd name="T66" fmla="*/ 1049 w 1166"/>
                  <a:gd name="T67" fmla="*/ 386 h 450"/>
                  <a:gd name="T68" fmla="*/ 1162 w 1166"/>
                  <a:gd name="T69" fmla="*/ 391 h 450"/>
                  <a:gd name="T70" fmla="*/ 1275 w 1166"/>
                  <a:gd name="T71" fmla="*/ 393 h 450"/>
                  <a:gd name="T72" fmla="*/ 1275 w 1166"/>
                  <a:gd name="T73" fmla="*/ 393 h 45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166"/>
                  <a:gd name="T112" fmla="*/ 0 h 450"/>
                  <a:gd name="T113" fmla="*/ 1166 w 1166"/>
                  <a:gd name="T114" fmla="*/ 450 h 45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166" h="450">
                    <a:moveTo>
                      <a:pt x="584" y="450"/>
                    </a:moveTo>
                    <a:lnTo>
                      <a:pt x="584" y="450"/>
                    </a:lnTo>
                    <a:lnTo>
                      <a:pt x="634" y="448"/>
                    </a:lnTo>
                    <a:lnTo>
                      <a:pt x="686" y="442"/>
                    </a:lnTo>
                    <a:lnTo>
                      <a:pt x="736" y="430"/>
                    </a:lnTo>
                    <a:lnTo>
                      <a:pt x="782" y="416"/>
                    </a:lnTo>
                    <a:lnTo>
                      <a:pt x="828" y="398"/>
                    </a:lnTo>
                    <a:lnTo>
                      <a:pt x="872" y="376"/>
                    </a:lnTo>
                    <a:lnTo>
                      <a:pt x="914" y="350"/>
                    </a:lnTo>
                    <a:lnTo>
                      <a:pt x="954" y="322"/>
                    </a:lnTo>
                    <a:lnTo>
                      <a:pt x="992" y="290"/>
                    </a:lnTo>
                    <a:lnTo>
                      <a:pt x="1026" y="256"/>
                    </a:lnTo>
                    <a:lnTo>
                      <a:pt x="1058" y="220"/>
                    </a:lnTo>
                    <a:lnTo>
                      <a:pt x="1086" y="180"/>
                    </a:lnTo>
                    <a:lnTo>
                      <a:pt x="1112" y="138"/>
                    </a:lnTo>
                    <a:lnTo>
                      <a:pt x="1134" y="94"/>
                    </a:lnTo>
                    <a:lnTo>
                      <a:pt x="1152" y="48"/>
                    </a:lnTo>
                    <a:lnTo>
                      <a:pt x="1166" y="0"/>
                    </a:lnTo>
                    <a:lnTo>
                      <a:pt x="0" y="0"/>
                    </a:lnTo>
                    <a:lnTo>
                      <a:pt x="14" y="48"/>
                    </a:lnTo>
                    <a:lnTo>
                      <a:pt x="32" y="94"/>
                    </a:lnTo>
                    <a:lnTo>
                      <a:pt x="54" y="138"/>
                    </a:lnTo>
                    <a:lnTo>
                      <a:pt x="80" y="180"/>
                    </a:lnTo>
                    <a:lnTo>
                      <a:pt x="108" y="220"/>
                    </a:lnTo>
                    <a:lnTo>
                      <a:pt x="140" y="256"/>
                    </a:lnTo>
                    <a:lnTo>
                      <a:pt x="174" y="290"/>
                    </a:lnTo>
                    <a:lnTo>
                      <a:pt x="212" y="322"/>
                    </a:lnTo>
                    <a:lnTo>
                      <a:pt x="252" y="350"/>
                    </a:lnTo>
                    <a:lnTo>
                      <a:pt x="294" y="376"/>
                    </a:lnTo>
                    <a:lnTo>
                      <a:pt x="338" y="398"/>
                    </a:lnTo>
                    <a:lnTo>
                      <a:pt x="384" y="416"/>
                    </a:lnTo>
                    <a:lnTo>
                      <a:pt x="432" y="430"/>
                    </a:lnTo>
                    <a:lnTo>
                      <a:pt x="480" y="442"/>
                    </a:lnTo>
                    <a:lnTo>
                      <a:pt x="532" y="448"/>
                    </a:lnTo>
                    <a:lnTo>
                      <a:pt x="584" y="45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44D1F">
                      <a:alpha val="0"/>
                    </a:srgbClr>
                  </a:gs>
                  <a:gs pos="100000">
                    <a:srgbClr val="20451C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85438" name="Freeform 30"/>
              <p:cNvSpPr>
                <a:spLocks/>
              </p:cNvSpPr>
              <p:nvPr/>
            </p:nvSpPr>
            <p:spPr bwMode="auto">
              <a:xfrm flipV="1">
                <a:off x="2200" y="1898"/>
                <a:ext cx="1333" cy="412"/>
              </a:xfrm>
              <a:custGeom>
                <a:avLst/>
                <a:gdLst/>
                <a:ahLst/>
                <a:cxnLst>
                  <a:cxn ang="0">
                    <a:pos x="584" y="450"/>
                  </a:cxn>
                  <a:cxn ang="0">
                    <a:pos x="584" y="450"/>
                  </a:cxn>
                  <a:cxn ang="0">
                    <a:pos x="634" y="448"/>
                  </a:cxn>
                  <a:cxn ang="0">
                    <a:pos x="686" y="442"/>
                  </a:cxn>
                  <a:cxn ang="0">
                    <a:pos x="736" y="430"/>
                  </a:cxn>
                  <a:cxn ang="0">
                    <a:pos x="782" y="416"/>
                  </a:cxn>
                  <a:cxn ang="0">
                    <a:pos x="828" y="398"/>
                  </a:cxn>
                  <a:cxn ang="0">
                    <a:pos x="872" y="376"/>
                  </a:cxn>
                  <a:cxn ang="0">
                    <a:pos x="914" y="350"/>
                  </a:cxn>
                  <a:cxn ang="0">
                    <a:pos x="954" y="322"/>
                  </a:cxn>
                  <a:cxn ang="0">
                    <a:pos x="992" y="290"/>
                  </a:cxn>
                  <a:cxn ang="0">
                    <a:pos x="1026" y="256"/>
                  </a:cxn>
                  <a:cxn ang="0">
                    <a:pos x="1058" y="220"/>
                  </a:cxn>
                  <a:cxn ang="0">
                    <a:pos x="1086" y="180"/>
                  </a:cxn>
                  <a:cxn ang="0">
                    <a:pos x="1112" y="138"/>
                  </a:cxn>
                  <a:cxn ang="0">
                    <a:pos x="1134" y="94"/>
                  </a:cxn>
                  <a:cxn ang="0">
                    <a:pos x="1152" y="48"/>
                  </a:cxn>
                  <a:cxn ang="0">
                    <a:pos x="116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4" y="48"/>
                  </a:cxn>
                  <a:cxn ang="0">
                    <a:pos x="32" y="94"/>
                  </a:cxn>
                  <a:cxn ang="0">
                    <a:pos x="54" y="138"/>
                  </a:cxn>
                  <a:cxn ang="0">
                    <a:pos x="80" y="180"/>
                  </a:cxn>
                  <a:cxn ang="0">
                    <a:pos x="108" y="220"/>
                  </a:cxn>
                  <a:cxn ang="0">
                    <a:pos x="140" y="256"/>
                  </a:cxn>
                  <a:cxn ang="0">
                    <a:pos x="174" y="290"/>
                  </a:cxn>
                  <a:cxn ang="0">
                    <a:pos x="212" y="322"/>
                  </a:cxn>
                  <a:cxn ang="0">
                    <a:pos x="252" y="350"/>
                  </a:cxn>
                  <a:cxn ang="0">
                    <a:pos x="294" y="376"/>
                  </a:cxn>
                  <a:cxn ang="0">
                    <a:pos x="338" y="398"/>
                  </a:cxn>
                  <a:cxn ang="0">
                    <a:pos x="384" y="416"/>
                  </a:cxn>
                  <a:cxn ang="0">
                    <a:pos x="432" y="430"/>
                  </a:cxn>
                  <a:cxn ang="0">
                    <a:pos x="480" y="442"/>
                  </a:cxn>
                  <a:cxn ang="0">
                    <a:pos x="532" y="448"/>
                  </a:cxn>
                  <a:cxn ang="0">
                    <a:pos x="584" y="450"/>
                  </a:cxn>
                  <a:cxn ang="0">
                    <a:pos x="584" y="450"/>
                  </a:cxn>
                </a:cxnLst>
                <a:rect l="0" t="0" r="r" b="b"/>
                <a:pathLst>
                  <a:path w="1166" h="450">
                    <a:moveTo>
                      <a:pt x="584" y="450"/>
                    </a:moveTo>
                    <a:lnTo>
                      <a:pt x="584" y="450"/>
                    </a:lnTo>
                    <a:lnTo>
                      <a:pt x="634" y="448"/>
                    </a:lnTo>
                    <a:lnTo>
                      <a:pt x="686" y="442"/>
                    </a:lnTo>
                    <a:lnTo>
                      <a:pt x="736" y="430"/>
                    </a:lnTo>
                    <a:lnTo>
                      <a:pt x="782" y="416"/>
                    </a:lnTo>
                    <a:lnTo>
                      <a:pt x="828" y="398"/>
                    </a:lnTo>
                    <a:lnTo>
                      <a:pt x="872" y="376"/>
                    </a:lnTo>
                    <a:lnTo>
                      <a:pt x="914" y="350"/>
                    </a:lnTo>
                    <a:lnTo>
                      <a:pt x="954" y="322"/>
                    </a:lnTo>
                    <a:lnTo>
                      <a:pt x="992" y="290"/>
                    </a:lnTo>
                    <a:lnTo>
                      <a:pt x="1026" y="256"/>
                    </a:lnTo>
                    <a:lnTo>
                      <a:pt x="1058" y="220"/>
                    </a:lnTo>
                    <a:lnTo>
                      <a:pt x="1086" y="180"/>
                    </a:lnTo>
                    <a:lnTo>
                      <a:pt x="1112" y="138"/>
                    </a:lnTo>
                    <a:lnTo>
                      <a:pt x="1134" y="94"/>
                    </a:lnTo>
                    <a:lnTo>
                      <a:pt x="1152" y="48"/>
                    </a:lnTo>
                    <a:lnTo>
                      <a:pt x="116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48"/>
                    </a:lnTo>
                    <a:lnTo>
                      <a:pt x="32" y="94"/>
                    </a:lnTo>
                    <a:lnTo>
                      <a:pt x="54" y="138"/>
                    </a:lnTo>
                    <a:lnTo>
                      <a:pt x="80" y="180"/>
                    </a:lnTo>
                    <a:lnTo>
                      <a:pt x="108" y="220"/>
                    </a:lnTo>
                    <a:lnTo>
                      <a:pt x="140" y="256"/>
                    </a:lnTo>
                    <a:lnTo>
                      <a:pt x="174" y="290"/>
                    </a:lnTo>
                    <a:lnTo>
                      <a:pt x="212" y="322"/>
                    </a:lnTo>
                    <a:lnTo>
                      <a:pt x="252" y="350"/>
                    </a:lnTo>
                    <a:lnTo>
                      <a:pt x="294" y="376"/>
                    </a:lnTo>
                    <a:lnTo>
                      <a:pt x="338" y="398"/>
                    </a:lnTo>
                    <a:lnTo>
                      <a:pt x="384" y="416"/>
                    </a:lnTo>
                    <a:lnTo>
                      <a:pt x="432" y="430"/>
                    </a:lnTo>
                    <a:lnTo>
                      <a:pt x="480" y="442"/>
                    </a:lnTo>
                    <a:lnTo>
                      <a:pt x="532" y="448"/>
                    </a:lnTo>
                    <a:lnTo>
                      <a:pt x="584" y="450"/>
                    </a:lnTo>
                    <a:lnTo>
                      <a:pt x="584" y="45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gamma/>
                      <a:tint val="8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ko-KR" altLang="en-US" sz="1800"/>
              </a:p>
            </p:txBody>
          </p:sp>
          <p:sp>
            <p:nvSpPr>
              <p:cNvPr id="1775654" name="Freeform 31"/>
              <p:cNvSpPr>
                <a:spLocks/>
              </p:cNvSpPr>
              <p:nvPr/>
            </p:nvSpPr>
            <p:spPr bwMode="auto">
              <a:xfrm>
                <a:off x="2378" y="1933"/>
                <a:ext cx="996" cy="742"/>
              </a:xfrm>
              <a:custGeom>
                <a:avLst/>
                <a:gdLst>
                  <a:gd name="T0" fmla="*/ 4213 w 584"/>
                  <a:gd name="T1" fmla="*/ 0 h 378"/>
                  <a:gd name="T2" fmla="*/ 5050 w 584"/>
                  <a:gd name="T3" fmla="*/ 120 h 378"/>
                  <a:gd name="T4" fmla="*/ 5851 w 584"/>
                  <a:gd name="T5" fmla="*/ 400 h 378"/>
                  <a:gd name="T6" fmla="*/ 6547 w 584"/>
                  <a:gd name="T7" fmla="*/ 936 h 378"/>
                  <a:gd name="T8" fmla="*/ 7185 w 584"/>
                  <a:gd name="T9" fmla="*/ 1633 h 378"/>
                  <a:gd name="T10" fmla="*/ 7709 w 584"/>
                  <a:gd name="T11" fmla="*/ 2450 h 378"/>
                  <a:gd name="T12" fmla="*/ 8081 w 584"/>
                  <a:gd name="T13" fmla="*/ 3386 h 378"/>
                  <a:gd name="T14" fmla="*/ 8345 w 584"/>
                  <a:gd name="T15" fmla="*/ 4366 h 378"/>
                  <a:gd name="T16" fmla="*/ 8428 w 584"/>
                  <a:gd name="T17" fmla="*/ 5538 h 378"/>
                  <a:gd name="T18" fmla="*/ 8403 w 584"/>
                  <a:gd name="T19" fmla="*/ 6058 h 378"/>
                  <a:gd name="T20" fmla="*/ 8226 w 584"/>
                  <a:gd name="T21" fmla="*/ 7171 h 378"/>
                  <a:gd name="T22" fmla="*/ 7912 w 584"/>
                  <a:gd name="T23" fmla="*/ 8168 h 378"/>
                  <a:gd name="T24" fmla="*/ 7446 w 584"/>
                  <a:gd name="T25" fmla="*/ 9039 h 378"/>
                  <a:gd name="T26" fmla="*/ 6897 w 584"/>
                  <a:gd name="T27" fmla="*/ 9740 h 378"/>
                  <a:gd name="T28" fmla="*/ 6201 w 584"/>
                  <a:gd name="T29" fmla="*/ 10376 h 378"/>
                  <a:gd name="T30" fmla="*/ 5456 w 584"/>
                  <a:gd name="T31" fmla="*/ 10777 h 378"/>
                  <a:gd name="T32" fmla="*/ 4642 w 584"/>
                  <a:gd name="T33" fmla="*/ 11020 h 378"/>
                  <a:gd name="T34" fmla="*/ 4213 w 584"/>
                  <a:gd name="T35" fmla="*/ 11020 h 378"/>
                  <a:gd name="T36" fmla="*/ 3348 w 584"/>
                  <a:gd name="T37" fmla="*/ 10900 h 378"/>
                  <a:gd name="T38" fmla="*/ 2568 w 584"/>
                  <a:gd name="T39" fmla="*/ 10620 h 378"/>
                  <a:gd name="T40" fmla="*/ 1844 w 584"/>
                  <a:gd name="T41" fmla="*/ 10084 h 378"/>
                  <a:gd name="T42" fmla="*/ 1245 w 584"/>
                  <a:gd name="T43" fmla="*/ 9387 h 378"/>
                  <a:gd name="T44" fmla="*/ 718 w 584"/>
                  <a:gd name="T45" fmla="*/ 8570 h 378"/>
                  <a:gd name="T46" fmla="*/ 322 w 584"/>
                  <a:gd name="T47" fmla="*/ 7634 h 378"/>
                  <a:gd name="T48" fmla="*/ 84 w 584"/>
                  <a:gd name="T49" fmla="*/ 6647 h 378"/>
                  <a:gd name="T50" fmla="*/ 0 w 584"/>
                  <a:gd name="T51" fmla="*/ 5538 h 378"/>
                  <a:gd name="T52" fmla="*/ 0 w 584"/>
                  <a:gd name="T53" fmla="*/ 4962 h 378"/>
                  <a:gd name="T54" fmla="*/ 169 w 584"/>
                  <a:gd name="T55" fmla="*/ 3842 h 378"/>
                  <a:gd name="T56" fmla="*/ 491 w 584"/>
                  <a:gd name="T57" fmla="*/ 2852 h 378"/>
                  <a:gd name="T58" fmla="*/ 957 w 584"/>
                  <a:gd name="T59" fmla="*/ 1973 h 378"/>
                  <a:gd name="T60" fmla="*/ 1533 w 584"/>
                  <a:gd name="T61" fmla="*/ 1280 h 378"/>
                  <a:gd name="T62" fmla="*/ 2193 w 584"/>
                  <a:gd name="T63" fmla="*/ 636 h 378"/>
                  <a:gd name="T64" fmla="*/ 2947 w 584"/>
                  <a:gd name="T65" fmla="*/ 236 h 378"/>
                  <a:gd name="T66" fmla="*/ 3781 w 584"/>
                  <a:gd name="T67" fmla="*/ 0 h 378"/>
                  <a:gd name="T68" fmla="*/ 4213 w 584"/>
                  <a:gd name="T69" fmla="*/ 0 h 37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84"/>
                  <a:gd name="T106" fmla="*/ 0 h 378"/>
                  <a:gd name="T107" fmla="*/ 584 w 584"/>
                  <a:gd name="T108" fmla="*/ 378 h 37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84" h="378">
                    <a:moveTo>
                      <a:pt x="292" y="0"/>
                    </a:moveTo>
                    <a:lnTo>
                      <a:pt x="292" y="0"/>
                    </a:lnTo>
                    <a:lnTo>
                      <a:pt x="322" y="0"/>
                    </a:lnTo>
                    <a:lnTo>
                      <a:pt x="350" y="4"/>
                    </a:lnTo>
                    <a:lnTo>
                      <a:pt x="378" y="8"/>
                    </a:lnTo>
                    <a:lnTo>
                      <a:pt x="406" y="14"/>
                    </a:lnTo>
                    <a:lnTo>
                      <a:pt x="430" y="22"/>
                    </a:lnTo>
                    <a:lnTo>
                      <a:pt x="454" y="32"/>
                    </a:lnTo>
                    <a:lnTo>
                      <a:pt x="478" y="44"/>
                    </a:lnTo>
                    <a:lnTo>
                      <a:pt x="498" y="56"/>
                    </a:lnTo>
                    <a:lnTo>
                      <a:pt x="516" y="68"/>
                    </a:lnTo>
                    <a:lnTo>
                      <a:pt x="534" y="84"/>
                    </a:lnTo>
                    <a:lnTo>
                      <a:pt x="548" y="98"/>
                    </a:lnTo>
                    <a:lnTo>
                      <a:pt x="560" y="116"/>
                    </a:lnTo>
                    <a:lnTo>
                      <a:pt x="570" y="132"/>
                    </a:lnTo>
                    <a:lnTo>
                      <a:pt x="578" y="150"/>
                    </a:lnTo>
                    <a:lnTo>
                      <a:pt x="582" y="170"/>
                    </a:lnTo>
                    <a:lnTo>
                      <a:pt x="584" y="190"/>
                    </a:lnTo>
                    <a:lnTo>
                      <a:pt x="582" y="208"/>
                    </a:lnTo>
                    <a:lnTo>
                      <a:pt x="578" y="228"/>
                    </a:lnTo>
                    <a:lnTo>
                      <a:pt x="570" y="246"/>
                    </a:lnTo>
                    <a:lnTo>
                      <a:pt x="560" y="262"/>
                    </a:lnTo>
                    <a:lnTo>
                      <a:pt x="548" y="280"/>
                    </a:lnTo>
                    <a:lnTo>
                      <a:pt x="534" y="294"/>
                    </a:lnTo>
                    <a:lnTo>
                      <a:pt x="516" y="310"/>
                    </a:lnTo>
                    <a:lnTo>
                      <a:pt x="498" y="322"/>
                    </a:lnTo>
                    <a:lnTo>
                      <a:pt x="478" y="334"/>
                    </a:lnTo>
                    <a:lnTo>
                      <a:pt x="454" y="346"/>
                    </a:lnTo>
                    <a:lnTo>
                      <a:pt x="430" y="356"/>
                    </a:lnTo>
                    <a:lnTo>
                      <a:pt x="406" y="364"/>
                    </a:lnTo>
                    <a:lnTo>
                      <a:pt x="378" y="370"/>
                    </a:lnTo>
                    <a:lnTo>
                      <a:pt x="350" y="374"/>
                    </a:lnTo>
                    <a:lnTo>
                      <a:pt x="322" y="378"/>
                    </a:lnTo>
                    <a:lnTo>
                      <a:pt x="292" y="378"/>
                    </a:lnTo>
                    <a:lnTo>
                      <a:pt x="262" y="378"/>
                    </a:lnTo>
                    <a:lnTo>
                      <a:pt x="232" y="374"/>
                    </a:lnTo>
                    <a:lnTo>
                      <a:pt x="204" y="370"/>
                    </a:lnTo>
                    <a:lnTo>
                      <a:pt x="178" y="364"/>
                    </a:lnTo>
                    <a:lnTo>
                      <a:pt x="152" y="356"/>
                    </a:lnTo>
                    <a:lnTo>
                      <a:pt x="128" y="346"/>
                    </a:lnTo>
                    <a:lnTo>
                      <a:pt x="106" y="334"/>
                    </a:lnTo>
                    <a:lnTo>
                      <a:pt x="86" y="322"/>
                    </a:lnTo>
                    <a:lnTo>
                      <a:pt x="66" y="310"/>
                    </a:lnTo>
                    <a:lnTo>
                      <a:pt x="50" y="294"/>
                    </a:lnTo>
                    <a:lnTo>
                      <a:pt x="34" y="280"/>
                    </a:lnTo>
                    <a:lnTo>
                      <a:pt x="22" y="262"/>
                    </a:lnTo>
                    <a:lnTo>
                      <a:pt x="12" y="246"/>
                    </a:lnTo>
                    <a:lnTo>
                      <a:pt x="6" y="228"/>
                    </a:lnTo>
                    <a:lnTo>
                      <a:pt x="0" y="208"/>
                    </a:lnTo>
                    <a:lnTo>
                      <a:pt x="0" y="190"/>
                    </a:lnTo>
                    <a:lnTo>
                      <a:pt x="0" y="170"/>
                    </a:lnTo>
                    <a:lnTo>
                      <a:pt x="6" y="150"/>
                    </a:lnTo>
                    <a:lnTo>
                      <a:pt x="12" y="132"/>
                    </a:lnTo>
                    <a:lnTo>
                      <a:pt x="22" y="116"/>
                    </a:lnTo>
                    <a:lnTo>
                      <a:pt x="34" y="98"/>
                    </a:lnTo>
                    <a:lnTo>
                      <a:pt x="50" y="84"/>
                    </a:lnTo>
                    <a:lnTo>
                      <a:pt x="66" y="68"/>
                    </a:lnTo>
                    <a:lnTo>
                      <a:pt x="86" y="56"/>
                    </a:lnTo>
                    <a:lnTo>
                      <a:pt x="106" y="44"/>
                    </a:lnTo>
                    <a:lnTo>
                      <a:pt x="128" y="32"/>
                    </a:lnTo>
                    <a:lnTo>
                      <a:pt x="152" y="22"/>
                    </a:lnTo>
                    <a:lnTo>
                      <a:pt x="178" y="14"/>
                    </a:lnTo>
                    <a:lnTo>
                      <a:pt x="204" y="8"/>
                    </a:lnTo>
                    <a:lnTo>
                      <a:pt x="232" y="4"/>
                    </a:lnTo>
                    <a:lnTo>
                      <a:pt x="262" y="0"/>
                    </a:lnTo>
                    <a:lnTo>
                      <a:pt x="29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81000"/>
                    </a:scheme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785440" name="WordArt 32"/>
          <p:cNvSpPr>
            <a:spLocks noChangeArrowheads="1" noChangeShapeType="1" noTextEdit="1"/>
          </p:cNvSpPr>
          <p:nvPr/>
        </p:nvSpPr>
        <p:spPr bwMode="auto">
          <a:xfrm>
            <a:off x="3794350" y="2336288"/>
            <a:ext cx="1479634" cy="39574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altLang="ko-KR" sz="800" b="1" kern="10" spc="-4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2030</a:t>
            </a:r>
            <a:r>
              <a:rPr lang="ko-KR" altLang="en-US" sz="800" b="1" kern="10" spc="-4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년</a:t>
            </a:r>
          </a:p>
        </p:txBody>
      </p:sp>
      <p:grpSp>
        <p:nvGrpSpPr>
          <p:cNvPr id="1775624" name="Group 33"/>
          <p:cNvGrpSpPr>
            <a:grpSpLocks/>
          </p:cNvGrpSpPr>
          <p:nvPr/>
        </p:nvGrpSpPr>
        <p:grpSpPr bwMode="auto">
          <a:xfrm>
            <a:off x="6196013" y="798513"/>
            <a:ext cx="1976437" cy="1911350"/>
            <a:chOff x="3047" y="1659"/>
            <a:chExt cx="930" cy="919"/>
          </a:xfrm>
        </p:grpSpPr>
        <p:pic>
          <p:nvPicPr>
            <p:cNvPr id="1775643" name="Picture 34" descr="원_그림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47" y="2339"/>
              <a:ext cx="930" cy="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775644" name="Group 35"/>
            <p:cNvGrpSpPr>
              <a:grpSpLocks/>
            </p:cNvGrpSpPr>
            <p:nvPr/>
          </p:nvGrpSpPr>
          <p:grpSpPr bwMode="auto">
            <a:xfrm>
              <a:off x="3101" y="1659"/>
              <a:ext cx="804" cy="804"/>
              <a:chOff x="2037" y="1879"/>
              <a:chExt cx="1656" cy="1656"/>
            </a:xfrm>
          </p:grpSpPr>
          <p:sp>
            <p:nvSpPr>
              <p:cNvPr id="1775645" name="Freeform 36"/>
              <p:cNvSpPr>
                <a:spLocks/>
              </p:cNvSpPr>
              <p:nvPr/>
            </p:nvSpPr>
            <p:spPr bwMode="auto">
              <a:xfrm>
                <a:off x="2037" y="1879"/>
                <a:ext cx="1656" cy="1656"/>
              </a:xfrm>
              <a:custGeom>
                <a:avLst/>
                <a:gdLst>
                  <a:gd name="T0" fmla="*/ 3096 w 1206"/>
                  <a:gd name="T1" fmla="*/ 0 h 1206"/>
                  <a:gd name="T2" fmla="*/ 3533 w 1206"/>
                  <a:gd name="T3" fmla="*/ 56 h 1206"/>
                  <a:gd name="T4" fmla="*/ 3953 w 1206"/>
                  <a:gd name="T5" fmla="*/ 173 h 1206"/>
                  <a:gd name="T6" fmla="*/ 4345 w 1206"/>
                  <a:gd name="T7" fmla="*/ 353 h 1206"/>
                  <a:gd name="T8" fmla="*/ 4706 w 1206"/>
                  <a:gd name="T9" fmla="*/ 588 h 1206"/>
                  <a:gd name="T10" fmla="*/ 5022 w 1206"/>
                  <a:gd name="T11" fmla="*/ 860 h 1206"/>
                  <a:gd name="T12" fmla="*/ 5300 w 1206"/>
                  <a:gd name="T13" fmla="*/ 1181 h 1206"/>
                  <a:gd name="T14" fmla="*/ 5524 w 1206"/>
                  <a:gd name="T15" fmla="*/ 1532 h 1206"/>
                  <a:gd name="T16" fmla="*/ 5704 w 1206"/>
                  <a:gd name="T17" fmla="*/ 1935 h 1206"/>
                  <a:gd name="T18" fmla="*/ 5830 w 1206"/>
                  <a:gd name="T19" fmla="*/ 2344 h 1206"/>
                  <a:gd name="T20" fmla="*/ 5877 w 1206"/>
                  <a:gd name="T21" fmla="*/ 2790 h 1206"/>
                  <a:gd name="T22" fmla="*/ 5877 w 1206"/>
                  <a:gd name="T23" fmla="*/ 3096 h 1206"/>
                  <a:gd name="T24" fmla="*/ 5830 w 1206"/>
                  <a:gd name="T25" fmla="*/ 3533 h 1206"/>
                  <a:gd name="T26" fmla="*/ 5704 w 1206"/>
                  <a:gd name="T27" fmla="*/ 3953 h 1206"/>
                  <a:gd name="T28" fmla="*/ 5524 w 1206"/>
                  <a:gd name="T29" fmla="*/ 4345 h 1206"/>
                  <a:gd name="T30" fmla="*/ 5300 w 1206"/>
                  <a:gd name="T31" fmla="*/ 4706 h 1206"/>
                  <a:gd name="T32" fmla="*/ 5022 w 1206"/>
                  <a:gd name="T33" fmla="*/ 5022 h 1206"/>
                  <a:gd name="T34" fmla="*/ 4706 w 1206"/>
                  <a:gd name="T35" fmla="*/ 5300 h 1206"/>
                  <a:gd name="T36" fmla="*/ 4345 w 1206"/>
                  <a:gd name="T37" fmla="*/ 5524 h 1206"/>
                  <a:gd name="T38" fmla="*/ 3953 w 1206"/>
                  <a:gd name="T39" fmla="*/ 5704 h 1206"/>
                  <a:gd name="T40" fmla="*/ 3533 w 1206"/>
                  <a:gd name="T41" fmla="*/ 5830 h 1206"/>
                  <a:gd name="T42" fmla="*/ 3096 w 1206"/>
                  <a:gd name="T43" fmla="*/ 5877 h 1206"/>
                  <a:gd name="T44" fmla="*/ 2790 w 1206"/>
                  <a:gd name="T45" fmla="*/ 5877 h 1206"/>
                  <a:gd name="T46" fmla="*/ 2344 w 1206"/>
                  <a:gd name="T47" fmla="*/ 5830 h 1206"/>
                  <a:gd name="T48" fmla="*/ 1935 w 1206"/>
                  <a:gd name="T49" fmla="*/ 5704 h 1206"/>
                  <a:gd name="T50" fmla="*/ 1532 w 1206"/>
                  <a:gd name="T51" fmla="*/ 5524 h 1206"/>
                  <a:gd name="T52" fmla="*/ 1181 w 1206"/>
                  <a:gd name="T53" fmla="*/ 5300 h 1206"/>
                  <a:gd name="T54" fmla="*/ 860 w 1206"/>
                  <a:gd name="T55" fmla="*/ 5022 h 1206"/>
                  <a:gd name="T56" fmla="*/ 588 w 1206"/>
                  <a:gd name="T57" fmla="*/ 4706 h 1206"/>
                  <a:gd name="T58" fmla="*/ 353 w 1206"/>
                  <a:gd name="T59" fmla="*/ 4345 h 1206"/>
                  <a:gd name="T60" fmla="*/ 173 w 1206"/>
                  <a:gd name="T61" fmla="*/ 3953 h 1206"/>
                  <a:gd name="T62" fmla="*/ 56 w 1206"/>
                  <a:gd name="T63" fmla="*/ 3533 h 1206"/>
                  <a:gd name="T64" fmla="*/ 0 w 1206"/>
                  <a:gd name="T65" fmla="*/ 3096 h 1206"/>
                  <a:gd name="T66" fmla="*/ 0 w 1206"/>
                  <a:gd name="T67" fmla="*/ 2790 h 1206"/>
                  <a:gd name="T68" fmla="*/ 56 w 1206"/>
                  <a:gd name="T69" fmla="*/ 2344 h 1206"/>
                  <a:gd name="T70" fmla="*/ 173 w 1206"/>
                  <a:gd name="T71" fmla="*/ 1935 h 1206"/>
                  <a:gd name="T72" fmla="*/ 353 w 1206"/>
                  <a:gd name="T73" fmla="*/ 1532 h 1206"/>
                  <a:gd name="T74" fmla="*/ 588 w 1206"/>
                  <a:gd name="T75" fmla="*/ 1181 h 1206"/>
                  <a:gd name="T76" fmla="*/ 860 w 1206"/>
                  <a:gd name="T77" fmla="*/ 860 h 1206"/>
                  <a:gd name="T78" fmla="*/ 1181 w 1206"/>
                  <a:gd name="T79" fmla="*/ 588 h 1206"/>
                  <a:gd name="T80" fmla="*/ 1532 w 1206"/>
                  <a:gd name="T81" fmla="*/ 353 h 1206"/>
                  <a:gd name="T82" fmla="*/ 1935 w 1206"/>
                  <a:gd name="T83" fmla="*/ 173 h 1206"/>
                  <a:gd name="T84" fmla="*/ 2344 w 1206"/>
                  <a:gd name="T85" fmla="*/ 56 h 1206"/>
                  <a:gd name="T86" fmla="*/ 2790 w 1206"/>
                  <a:gd name="T87" fmla="*/ 0 h 120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206"/>
                  <a:gd name="T133" fmla="*/ 0 h 1206"/>
                  <a:gd name="T134" fmla="*/ 1206 w 1206"/>
                  <a:gd name="T135" fmla="*/ 1206 h 120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206" h="1206">
                    <a:moveTo>
                      <a:pt x="602" y="0"/>
                    </a:moveTo>
                    <a:lnTo>
                      <a:pt x="602" y="0"/>
                    </a:lnTo>
                    <a:lnTo>
                      <a:pt x="634" y="0"/>
                    </a:lnTo>
                    <a:lnTo>
                      <a:pt x="664" y="2"/>
                    </a:lnTo>
                    <a:lnTo>
                      <a:pt x="694" y="6"/>
                    </a:lnTo>
                    <a:lnTo>
                      <a:pt x="724" y="12"/>
                    </a:lnTo>
                    <a:lnTo>
                      <a:pt x="754" y="18"/>
                    </a:lnTo>
                    <a:lnTo>
                      <a:pt x="782" y="26"/>
                    </a:lnTo>
                    <a:lnTo>
                      <a:pt x="810" y="36"/>
                    </a:lnTo>
                    <a:lnTo>
                      <a:pt x="838" y="46"/>
                    </a:lnTo>
                    <a:lnTo>
                      <a:pt x="864" y="58"/>
                    </a:lnTo>
                    <a:lnTo>
                      <a:pt x="890" y="72"/>
                    </a:lnTo>
                    <a:lnTo>
                      <a:pt x="916" y="86"/>
                    </a:lnTo>
                    <a:lnTo>
                      <a:pt x="940" y="102"/>
                    </a:lnTo>
                    <a:lnTo>
                      <a:pt x="964" y="120"/>
                    </a:lnTo>
                    <a:lnTo>
                      <a:pt x="986" y="138"/>
                    </a:lnTo>
                    <a:lnTo>
                      <a:pt x="1008" y="156"/>
                    </a:lnTo>
                    <a:lnTo>
                      <a:pt x="1028" y="176"/>
                    </a:lnTo>
                    <a:lnTo>
                      <a:pt x="1048" y="196"/>
                    </a:lnTo>
                    <a:lnTo>
                      <a:pt x="1068" y="218"/>
                    </a:lnTo>
                    <a:lnTo>
                      <a:pt x="1086" y="242"/>
                    </a:lnTo>
                    <a:lnTo>
                      <a:pt x="1102" y="266"/>
                    </a:lnTo>
                    <a:lnTo>
                      <a:pt x="1118" y="290"/>
                    </a:lnTo>
                    <a:lnTo>
                      <a:pt x="1132" y="314"/>
                    </a:lnTo>
                    <a:lnTo>
                      <a:pt x="1146" y="340"/>
                    </a:lnTo>
                    <a:lnTo>
                      <a:pt x="1158" y="368"/>
                    </a:lnTo>
                    <a:lnTo>
                      <a:pt x="1168" y="396"/>
                    </a:lnTo>
                    <a:lnTo>
                      <a:pt x="1178" y="424"/>
                    </a:lnTo>
                    <a:lnTo>
                      <a:pt x="1186" y="452"/>
                    </a:lnTo>
                    <a:lnTo>
                      <a:pt x="1194" y="480"/>
                    </a:lnTo>
                    <a:lnTo>
                      <a:pt x="1198" y="510"/>
                    </a:lnTo>
                    <a:lnTo>
                      <a:pt x="1202" y="540"/>
                    </a:lnTo>
                    <a:lnTo>
                      <a:pt x="1204" y="572"/>
                    </a:lnTo>
                    <a:lnTo>
                      <a:pt x="1206" y="602"/>
                    </a:lnTo>
                    <a:lnTo>
                      <a:pt x="1204" y="634"/>
                    </a:lnTo>
                    <a:lnTo>
                      <a:pt x="1202" y="664"/>
                    </a:lnTo>
                    <a:lnTo>
                      <a:pt x="1198" y="694"/>
                    </a:lnTo>
                    <a:lnTo>
                      <a:pt x="1194" y="724"/>
                    </a:lnTo>
                    <a:lnTo>
                      <a:pt x="1186" y="754"/>
                    </a:lnTo>
                    <a:lnTo>
                      <a:pt x="1178" y="782"/>
                    </a:lnTo>
                    <a:lnTo>
                      <a:pt x="1168" y="810"/>
                    </a:lnTo>
                    <a:lnTo>
                      <a:pt x="1158" y="838"/>
                    </a:lnTo>
                    <a:lnTo>
                      <a:pt x="1146" y="864"/>
                    </a:lnTo>
                    <a:lnTo>
                      <a:pt x="1132" y="890"/>
                    </a:lnTo>
                    <a:lnTo>
                      <a:pt x="1118" y="916"/>
                    </a:lnTo>
                    <a:lnTo>
                      <a:pt x="1102" y="940"/>
                    </a:lnTo>
                    <a:lnTo>
                      <a:pt x="1086" y="964"/>
                    </a:lnTo>
                    <a:lnTo>
                      <a:pt x="1068" y="986"/>
                    </a:lnTo>
                    <a:lnTo>
                      <a:pt x="1048" y="1008"/>
                    </a:lnTo>
                    <a:lnTo>
                      <a:pt x="1028" y="1028"/>
                    </a:lnTo>
                    <a:lnTo>
                      <a:pt x="1008" y="1048"/>
                    </a:lnTo>
                    <a:lnTo>
                      <a:pt x="986" y="1068"/>
                    </a:lnTo>
                    <a:lnTo>
                      <a:pt x="964" y="1086"/>
                    </a:lnTo>
                    <a:lnTo>
                      <a:pt x="940" y="1102"/>
                    </a:lnTo>
                    <a:lnTo>
                      <a:pt x="916" y="1118"/>
                    </a:lnTo>
                    <a:lnTo>
                      <a:pt x="890" y="1132"/>
                    </a:lnTo>
                    <a:lnTo>
                      <a:pt x="864" y="1146"/>
                    </a:lnTo>
                    <a:lnTo>
                      <a:pt x="838" y="1158"/>
                    </a:lnTo>
                    <a:lnTo>
                      <a:pt x="810" y="1168"/>
                    </a:lnTo>
                    <a:lnTo>
                      <a:pt x="782" y="1178"/>
                    </a:lnTo>
                    <a:lnTo>
                      <a:pt x="754" y="1186"/>
                    </a:lnTo>
                    <a:lnTo>
                      <a:pt x="724" y="1194"/>
                    </a:lnTo>
                    <a:lnTo>
                      <a:pt x="694" y="1198"/>
                    </a:lnTo>
                    <a:lnTo>
                      <a:pt x="664" y="1202"/>
                    </a:lnTo>
                    <a:lnTo>
                      <a:pt x="634" y="1204"/>
                    </a:lnTo>
                    <a:lnTo>
                      <a:pt x="602" y="1206"/>
                    </a:lnTo>
                    <a:lnTo>
                      <a:pt x="572" y="1204"/>
                    </a:lnTo>
                    <a:lnTo>
                      <a:pt x="540" y="1202"/>
                    </a:lnTo>
                    <a:lnTo>
                      <a:pt x="510" y="1198"/>
                    </a:lnTo>
                    <a:lnTo>
                      <a:pt x="480" y="1194"/>
                    </a:lnTo>
                    <a:lnTo>
                      <a:pt x="452" y="1186"/>
                    </a:lnTo>
                    <a:lnTo>
                      <a:pt x="424" y="1178"/>
                    </a:lnTo>
                    <a:lnTo>
                      <a:pt x="396" y="1168"/>
                    </a:lnTo>
                    <a:lnTo>
                      <a:pt x="368" y="1158"/>
                    </a:lnTo>
                    <a:lnTo>
                      <a:pt x="340" y="1146"/>
                    </a:lnTo>
                    <a:lnTo>
                      <a:pt x="314" y="1132"/>
                    </a:lnTo>
                    <a:lnTo>
                      <a:pt x="290" y="1118"/>
                    </a:lnTo>
                    <a:lnTo>
                      <a:pt x="266" y="1102"/>
                    </a:lnTo>
                    <a:lnTo>
                      <a:pt x="242" y="1086"/>
                    </a:lnTo>
                    <a:lnTo>
                      <a:pt x="218" y="1068"/>
                    </a:lnTo>
                    <a:lnTo>
                      <a:pt x="196" y="1048"/>
                    </a:lnTo>
                    <a:lnTo>
                      <a:pt x="176" y="1028"/>
                    </a:lnTo>
                    <a:lnTo>
                      <a:pt x="156" y="1008"/>
                    </a:lnTo>
                    <a:lnTo>
                      <a:pt x="138" y="986"/>
                    </a:lnTo>
                    <a:lnTo>
                      <a:pt x="120" y="964"/>
                    </a:lnTo>
                    <a:lnTo>
                      <a:pt x="102" y="940"/>
                    </a:lnTo>
                    <a:lnTo>
                      <a:pt x="86" y="916"/>
                    </a:lnTo>
                    <a:lnTo>
                      <a:pt x="72" y="890"/>
                    </a:lnTo>
                    <a:lnTo>
                      <a:pt x="58" y="864"/>
                    </a:lnTo>
                    <a:lnTo>
                      <a:pt x="46" y="838"/>
                    </a:lnTo>
                    <a:lnTo>
                      <a:pt x="36" y="810"/>
                    </a:lnTo>
                    <a:lnTo>
                      <a:pt x="26" y="782"/>
                    </a:lnTo>
                    <a:lnTo>
                      <a:pt x="18" y="754"/>
                    </a:lnTo>
                    <a:lnTo>
                      <a:pt x="12" y="724"/>
                    </a:lnTo>
                    <a:lnTo>
                      <a:pt x="6" y="694"/>
                    </a:lnTo>
                    <a:lnTo>
                      <a:pt x="2" y="664"/>
                    </a:lnTo>
                    <a:lnTo>
                      <a:pt x="0" y="634"/>
                    </a:lnTo>
                    <a:lnTo>
                      <a:pt x="0" y="602"/>
                    </a:lnTo>
                    <a:lnTo>
                      <a:pt x="0" y="572"/>
                    </a:lnTo>
                    <a:lnTo>
                      <a:pt x="2" y="540"/>
                    </a:lnTo>
                    <a:lnTo>
                      <a:pt x="6" y="510"/>
                    </a:lnTo>
                    <a:lnTo>
                      <a:pt x="12" y="480"/>
                    </a:lnTo>
                    <a:lnTo>
                      <a:pt x="18" y="452"/>
                    </a:lnTo>
                    <a:lnTo>
                      <a:pt x="26" y="424"/>
                    </a:lnTo>
                    <a:lnTo>
                      <a:pt x="36" y="396"/>
                    </a:lnTo>
                    <a:lnTo>
                      <a:pt x="46" y="368"/>
                    </a:lnTo>
                    <a:lnTo>
                      <a:pt x="58" y="340"/>
                    </a:lnTo>
                    <a:lnTo>
                      <a:pt x="72" y="314"/>
                    </a:lnTo>
                    <a:lnTo>
                      <a:pt x="86" y="290"/>
                    </a:lnTo>
                    <a:lnTo>
                      <a:pt x="102" y="266"/>
                    </a:lnTo>
                    <a:lnTo>
                      <a:pt x="120" y="242"/>
                    </a:lnTo>
                    <a:lnTo>
                      <a:pt x="138" y="218"/>
                    </a:lnTo>
                    <a:lnTo>
                      <a:pt x="156" y="196"/>
                    </a:lnTo>
                    <a:lnTo>
                      <a:pt x="176" y="176"/>
                    </a:lnTo>
                    <a:lnTo>
                      <a:pt x="196" y="156"/>
                    </a:lnTo>
                    <a:lnTo>
                      <a:pt x="218" y="138"/>
                    </a:lnTo>
                    <a:lnTo>
                      <a:pt x="242" y="120"/>
                    </a:lnTo>
                    <a:lnTo>
                      <a:pt x="266" y="102"/>
                    </a:lnTo>
                    <a:lnTo>
                      <a:pt x="290" y="86"/>
                    </a:lnTo>
                    <a:lnTo>
                      <a:pt x="314" y="72"/>
                    </a:lnTo>
                    <a:lnTo>
                      <a:pt x="340" y="58"/>
                    </a:lnTo>
                    <a:lnTo>
                      <a:pt x="368" y="46"/>
                    </a:lnTo>
                    <a:lnTo>
                      <a:pt x="396" y="36"/>
                    </a:lnTo>
                    <a:lnTo>
                      <a:pt x="424" y="26"/>
                    </a:lnTo>
                    <a:lnTo>
                      <a:pt x="452" y="18"/>
                    </a:lnTo>
                    <a:lnTo>
                      <a:pt x="480" y="12"/>
                    </a:lnTo>
                    <a:lnTo>
                      <a:pt x="510" y="6"/>
                    </a:lnTo>
                    <a:lnTo>
                      <a:pt x="540" y="2"/>
                    </a:lnTo>
                    <a:lnTo>
                      <a:pt x="572" y="0"/>
                    </a:lnTo>
                    <a:lnTo>
                      <a:pt x="60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CC00"/>
                  </a:gs>
                  <a:gs pos="100000">
                    <a:srgbClr val="93421D"/>
                  </a:gs>
                </a:gsLst>
                <a:lin ang="5400000" scaled="1"/>
              </a:gradFill>
              <a:ln w="1905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775646" name="Freeform 37"/>
              <p:cNvSpPr>
                <a:spLocks/>
              </p:cNvSpPr>
              <p:nvPr/>
            </p:nvSpPr>
            <p:spPr bwMode="auto">
              <a:xfrm>
                <a:off x="2179" y="3086"/>
                <a:ext cx="1363" cy="438"/>
              </a:xfrm>
              <a:custGeom>
                <a:avLst/>
                <a:gdLst>
                  <a:gd name="T0" fmla="*/ 1275 w 1166"/>
                  <a:gd name="T1" fmla="*/ 393 h 450"/>
                  <a:gd name="T2" fmla="*/ 1275 w 1166"/>
                  <a:gd name="T3" fmla="*/ 393 h 450"/>
                  <a:gd name="T4" fmla="*/ 1383 w 1166"/>
                  <a:gd name="T5" fmla="*/ 391 h 450"/>
                  <a:gd name="T6" fmla="*/ 1497 w 1166"/>
                  <a:gd name="T7" fmla="*/ 386 h 450"/>
                  <a:gd name="T8" fmla="*/ 1606 w 1166"/>
                  <a:gd name="T9" fmla="*/ 376 h 450"/>
                  <a:gd name="T10" fmla="*/ 1706 w 1166"/>
                  <a:gd name="T11" fmla="*/ 363 h 450"/>
                  <a:gd name="T12" fmla="*/ 1808 w 1166"/>
                  <a:gd name="T13" fmla="*/ 347 h 450"/>
                  <a:gd name="T14" fmla="*/ 1902 w 1166"/>
                  <a:gd name="T15" fmla="*/ 329 h 450"/>
                  <a:gd name="T16" fmla="*/ 1994 w 1166"/>
                  <a:gd name="T17" fmla="*/ 306 h 450"/>
                  <a:gd name="T18" fmla="*/ 2081 w 1166"/>
                  <a:gd name="T19" fmla="*/ 281 h 450"/>
                  <a:gd name="T20" fmla="*/ 2166 w 1166"/>
                  <a:gd name="T21" fmla="*/ 253 h 450"/>
                  <a:gd name="T22" fmla="*/ 2240 w 1166"/>
                  <a:gd name="T23" fmla="*/ 224 h 450"/>
                  <a:gd name="T24" fmla="*/ 2310 w 1166"/>
                  <a:gd name="T25" fmla="*/ 192 h 450"/>
                  <a:gd name="T26" fmla="*/ 2369 w 1166"/>
                  <a:gd name="T27" fmla="*/ 157 h 450"/>
                  <a:gd name="T28" fmla="*/ 2428 w 1166"/>
                  <a:gd name="T29" fmla="*/ 121 h 450"/>
                  <a:gd name="T30" fmla="*/ 2476 w 1166"/>
                  <a:gd name="T31" fmla="*/ 83 h 450"/>
                  <a:gd name="T32" fmla="*/ 2516 w 1166"/>
                  <a:gd name="T33" fmla="*/ 43 h 450"/>
                  <a:gd name="T34" fmla="*/ 2545 w 1166"/>
                  <a:gd name="T35" fmla="*/ 0 h 450"/>
                  <a:gd name="T36" fmla="*/ 0 w 1166"/>
                  <a:gd name="T37" fmla="*/ 0 h 450"/>
                  <a:gd name="T38" fmla="*/ 0 w 1166"/>
                  <a:gd name="T39" fmla="*/ 0 h 450"/>
                  <a:gd name="T40" fmla="*/ 30 w 1166"/>
                  <a:gd name="T41" fmla="*/ 43 h 450"/>
                  <a:gd name="T42" fmla="*/ 68 w 1166"/>
                  <a:gd name="T43" fmla="*/ 83 h 450"/>
                  <a:gd name="T44" fmla="*/ 119 w 1166"/>
                  <a:gd name="T45" fmla="*/ 121 h 450"/>
                  <a:gd name="T46" fmla="*/ 177 w 1166"/>
                  <a:gd name="T47" fmla="*/ 157 h 450"/>
                  <a:gd name="T48" fmla="*/ 235 w 1166"/>
                  <a:gd name="T49" fmla="*/ 192 h 450"/>
                  <a:gd name="T50" fmla="*/ 306 w 1166"/>
                  <a:gd name="T51" fmla="*/ 224 h 450"/>
                  <a:gd name="T52" fmla="*/ 379 w 1166"/>
                  <a:gd name="T53" fmla="*/ 253 h 450"/>
                  <a:gd name="T54" fmla="*/ 463 w 1166"/>
                  <a:gd name="T55" fmla="*/ 281 h 450"/>
                  <a:gd name="T56" fmla="*/ 551 w 1166"/>
                  <a:gd name="T57" fmla="*/ 306 h 450"/>
                  <a:gd name="T58" fmla="*/ 642 w 1166"/>
                  <a:gd name="T59" fmla="*/ 329 h 450"/>
                  <a:gd name="T60" fmla="*/ 738 w 1166"/>
                  <a:gd name="T61" fmla="*/ 347 h 450"/>
                  <a:gd name="T62" fmla="*/ 839 w 1166"/>
                  <a:gd name="T63" fmla="*/ 363 h 450"/>
                  <a:gd name="T64" fmla="*/ 943 w 1166"/>
                  <a:gd name="T65" fmla="*/ 376 h 450"/>
                  <a:gd name="T66" fmla="*/ 1049 w 1166"/>
                  <a:gd name="T67" fmla="*/ 386 h 450"/>
                  <a:gd name="T68" fmla="*/ 1162 w 1166"/>
                  <a:gd name="T69" fmla="*/ 391 h 450"/>
                  <a:gd name="T70" fmla="*/ 1275 w 1166"/>
                  <a:gd name="T71" fmla="*/ 393 h 450"/>
                  <a:gd name="T72" fmla="*/ 1275 w 1166"/>
                  <a:gd name="T73" fmla="*/ 393 h 45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166"/>
                  <a:gd name="T112" fmla="*/ 0 h 450"/>
                  <a:gd name="T113" fmla="*/ 1166 w 1166"/>
                  <a:gd name="T114" fmla="*/ 450 h 45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166" h="450">
                    <a:moveTo>
                      <a:pt x="584" y="450"/>
                    </a:moveTo>
                    <a:lnTo>
                      <a:pt x="584" y="450"/>
                    </a:lnTo>
                    <a:lnTo>
                      <a:pt x="634" y="448"/>
                    </a:lnTo>
                    <a:lnTo>
                      <a:pt x="686" y="442"/>
                    </a:lnTo>
                    <a:lnTo>
                      <a:pt x="736" y="430"/>
                    </a:lnTo>
                    <a:lnTo>
                      <a:pt x="782" y="416"/>
                    </a:lnTo>
                    <a:lnTo>
                      <a:pt x="828" y="398"/>
                    </a:lnTo>
                    <a:lnTo>
                      <a:pt x="872" y="376"/>
                    </a:lnTo>
                    <a:lnTo>
                      <a:pt x="914" y="350"/>
                    </a:lnTo>
                    <a:lnTo>
                      <a:pt x="954" y="322"/>
                    </a:lnTo>
                    <a:lnTo>
                      <a:pt x="992" y="290"/>
                    </a:lnTo>
                    <a:lnTo>
                      <a:pt x="1026" y="256"/>
                    </a:lnTo>
                    <a:lnTo>
                      <a:pt x="1058" y="220"/>
                    </a:lnTo>
                    <a:lnTo>
                      <a:pt x="1086" y="180"/>
                    </a:lnTo>
                    <a:lnTo>
                      <a:pt x="1112" y="138"/>
                    </a:lnTo>
                    <a:lnTo>
                      <a:pt x="1134" y="94"/>
                    </a:lnTo>
                    <a:lnTo>
                      <a:pt x="1152" y="48"/>
                    </a:lnTo>
                    <a:lnTo>
                      <a:pt x="1166" y="0"/>
                    </a:lnTo>
                    <a:lnTo>
                      <a:pt x="0" y="0"/>
                    </a:lnTo>
                    <a:lnTo>
                      <a:pt x="14" y="48"/>
                    </a:lnTo>
                    <a:lnTo>
                      <a:pt x="32" y="94"/>
                    </a:lnTo>
                    <a:lnTo>
                      <a:pt x="54" y="138"/>
                    </a:lnTo>
                    <a:lnTo>
                      <a:pt x="80" y="180"/>
                    </a:lnTo>
                    <a:lnTo>
                      <a:pt x="108" y="220"/>
                    </a:lnTo>
                    <a:lnTo>
                      <a:pt x="140" y="256"/>
                    </a:lnTo>
                    <a:lnTo>
                      <a:pt x="174" y="290"/>
                    </a:lnTo>
                    <a:lnTo>
                      <a:pt x="212" y="322"/>
                    </a:lnTo>
                    <a:lnTo>
                      <a:pt x="252" y="350"/>
                    </a:lnTo>
                    <a:lnTo>
                      <a:pt x="294" y="376"/>
                    </a:lnTo>
                    <a:lnTo>
                      <a:pt x="338" y="398"/>
                    </a:lnTo>
                    <a:lnTo>
                      <a:pt x="384" y="416"/>
                    </a:lnTo>
                    <a:lnTo>
                      <a:pt x="432" y="430"/>
                    </a:lnTo>
                    <a:lnTo>
                      <a:pt x="480" y="442"/>
                    </a:lnTo>
                    <a:lnTo>
                      <a:pt x="532" y="448"/>
                    </a:lnTo>
                    <a:lnTo>
                      <a:pt x="584" y="45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3421D">
                      <a:alpha val="0"/>
                    </a:srgbClr>
                  </a:gs>
                  <a:gs pos="100000">
                    <a:srgbClr val="833B1A">
                      <a:alpha val="51999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85446" name="Freeform 38"/>
              <p:cNvSpPr>
                <a:spLocks/>
              </p:cNvSpPr>
              <p:nvPr/>
            </p:nvSpPr>
            <p:spPr bwMode="auto">
              <a:xfrm flipV="1">
                <a:off x="2200" y="1898"/>
                <a:ext cx="1335" cy="410"/>
              </a:xfrm>
              <a:custGeom>
                <a:avLst/>
                <a:gdLst/>
                <a:ahLst/>
                <a:cxnLst>
                  <a:cxn ang="0">
                    <a:pos x="584" y="450"/>
                  </a:cxn>
                  <a:cxn ang="0">
                    <a:pos x="584" y="450"/>
                  </a:cxn>
                  <a:cxn ang="0">
                    <a:pos x="634" y="448"/>
                  </a:cxn>
                  <a:cxn ang="0">
                    <a:pos x="686" y="442"/>
                  </a:cxn>
                  <a:cxn ang="0">
                    <a:pos x="736" y="430"/>
                  </a:cxn>
                  <a:cxn ang="0">
                    <a:pos x="782" y="416"/>
                  </a:cxn>
                  <a:cxn ang="0">
                    <a:pos x="828" y="398"/>
                  </a:cxn>
                  <a:cxn ang="0">
                    <a:pos x="872" y="376"/>
                  </a:cxn>
                  <a:cxn ang="0">
                    <a:pos x="914" y="350"/>
                  </a:cxn>
                  <a:cxn ang="0">
                    <a:pos x="954" y="322"/>
                  </a:cxn>
                  <a:cxn ang="0">
                    <a:pos x="992" y="290"/>
                  </a:cxn>
                  <a:cxn ang="0">
                    <a:pos x="1026" y="256"/>
                  </a:cxn>
                  <a:cxn ang="0">
                    <a:pos x="1058" y="220"/>
                  </a:cxn>
                  <a:cxn ang="0">
                    <a:pos x="1086" y="180"/>
                  </a:cxn>
                  <a:cxn ang="0">
                    <a:pos x="1112" y="138"/>
                  </a:cxn>
                  <a:cxn ang="0">
                    <a:pos x="1134" y="94"/>
                  </a:cxn>
                  <a:cxn ang="0">
                    <a:pos x="1152" y="48"/>
                  </a:cxn>
                  <a:cxn ang="0">
                    <a:pos x="116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4" y="48"/>
                  </a:cxn>
                  <a:cxn ang="0">
                    <a:pos x="32" y="94"/>
                  </a:cxn>
                  <a:cxn ang="0">
                    <a:pos x="54" y="138"/>
                  </a:cxn>
                  <a:cxn ang="0">
                    <a:pos x="80" y="180"/>
                  </a:cxn>
                  <a:cxn ang="0">
                    <a:pos x="108" y="220"/>
                  </a:cxn>
                  <a:cxn ang="0">
                    <a:pos x="140" y="256"/>
                  </a:cxn>
                  <a:cxn ang="0">
                    <a:pos x="174" y="290"/>
                  </a:cxn>
                  <a:cxn ang="0">
                    <a:pos x="212" y="322"/>
                  </a:cxn>
                  <a:cxn ang="0">
                    <a:pos x="252" y="350"/>
                  </a:cxn>
                  <a:cxn ang="0">
                    <a:pos x="294" y="376"/>
                  </a:cxn>
                  <a:cxn ang="0">
                    <a:pos x="338" y="398"/>
                  </a:cxn>
                  <a:cxn ang="0">
                    <a:pos x="384" y="416"/>
                  </a:cxn>
                  <a:cxn ang="0">
                    <a:pos x="432" y="430"/>
                  </a:cxn>
                  <a:cxn ang="0">
                    <a:pos x="480" y="442"/>
                  </a:cxn>
                  <a:cxn ang="0">
                    <a:pos x="532" y="448"/>
                  </a:cxn>
                  <a:cxn ang="0">
                    <a:pos x="584" y="450"/>
                  </a:cxn>
                  <a:cxn ang="0">
                    <a:pos x="584" y="450"/>
                  </a:cxn>
                </a:cxnLst>
                <a:rect l="0" t="0" r="r" b="b"/>
                <a:pathLst>
                  <a:path w="1166" h="450">
                    <a:moveTo>
                      <a:pt x="584" y="450"/>
                    </a:moveTo>
                    <a:lnTo>
                      <a:pt x="584" y="450"/>
                    </a:lnTo>
                    <a:lnTo>
                      <a:pt x="634" y="448"/>
                    </a:lnTo>
                    <a:lnTo>
                      <a:pt x="686" y="442"/>
                    </a:lnTo>
                    <a:lnTo>
                      <a:pt x="736" y="430"/>
                    </a:lnTo>
                    <a:lnTo>
                      <a:pt x="782" y="416"/>
                    </a:lnTo>
                    <a:lnTo>
                      <a:pt x="828" y="398"/>
                    </a:lnTo>
                    <a:lnTo>
                      <a:pt x="872" y="376"/>
                    </a:lnTo>
                    <a:lnTo>
                      <a:pt x="914" y="350"/>
                    </a:lnTo>
                    <a:lnTo>
                      <a:pt x="954" y="322"/>
                    </a:lnTo>
                    <a:lnTo>
                      <a:pt x="992" y="290"/>
                    </a:lnTo>
                    <a:lnTo>
                      <a:pt x="1026" y="256"/>
                    </a:lnTo>
                    <a:lnTo>
                      <a:pt x="1058" y="220"/>
                    </a:lnTo>
                    <a:lnTo>
                      <a:pt x="1086" y="180"/>
                    </a:lnTo>
                    <a:lnTo>
                      <a:pt x="1112" y="138"/>
                    </a:lnTo>
                    <a:lnTo>
                      <a:pt x="1134" y="94"/>
                    </a:lnTo>
                    <a:lnTo>
                      <a:pt x="1152" y="48"/>
                    </a:lnTo>
                    <a:lnTo>
                      <a:pt x="116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" y="48"/>
                    </a:lnTo>
                    <a:lnTo>
                      <a:pt x="32" y="94"/>
                    </a:lnTo>
                    <a:lnTo>
                      <a:pt x="54" y="138"/>
                    </a:lnTo>
                    <a:lnTo>
                      <a:pt x="80" y="180"/>
                    </a:lnTo>
                    <a:lnTo>
                      <a:pt x="108" y="220"/>
                    </a:lnTo>
                    <a:lnTo>
                      <a:pt x="140" y="256"/>
                    </a:lnTo>
                    <a:lnTo>
                      <a:pt x="174" y="290"/>
                    </a:lnTo>
                    <a:lnTo>
                      <a:pt x="212" y="322"/>
                    </a:lnTo>
                    <a:lnTo>
                      <a:pt x="252" y="350"/>
                    </a:lnTo>
                    <a:lnTo>
                      <a:pt x="294" y="376"/>
                    </a:lnTo>
                    <a:lnTo>
                      <a:pt x="338" y="398"/>
                    </a:lnTo>
                    <a:lnTo>
                      <a:pt x="384" y="416"/>
                    </a:lnTo>
                    <a:lnTo>
                      <a:pt x="432" y="430"/>
                    </a:lnTo>
                    <a:lnTo>
                      <a:pt x="480" y="442"/>
                    </a:lnTo>
                    <a:lnTo>
                      <a:pt x="532" y="448"/>
                    </a:lnTo>
                    <a:lnTo>
                      <a:pt x="584" y="450"/>
                    </a:lnTo>
                    <a:lnTo>
                      <a:pt x="584" y="45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gamma/>
                      <a:tint val="8235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ko-KR" altLang="en-US" sz="1800"/>
              </a:p>
            </p:txBody>
          </p:sp>
          <p:sp>
            <p:nvSpPr>
              <p:cNvPr id="1775648" name="Freeform 39"/>
              <p:cNvSpPr>
                <a:spLocks/>
              </p:cNvSpPr>
              <p:nvPr/>
            </p:nvSpPr>
            <p:spPr bwMode="auto">
              <a:xfrm>
                <a:off x="2378" y="1933"/>
                <a:ext cx="996" cy="742"/>
              </a:xfrm>
              <a:custGeom>
                <a:avLst/>
                <a:gdLst>
                  <a:gd name="T0" fmla="*/ 4213 w 584"/>
                  <a:gd name="T1" fmla="*/ 0 h 378"/>
                  <a:gd name="T2" fmla="*/ 5050 w 584"/>
                  <a:gd name="T3" fmla="*/ 120 h 378"/>
                  <a:gd name="T4" fmla="*/ 5851 w 584"/>
                  <a:gd name="T5" fmla="*/ 400 h 378"/>
                  <a:gd name="T6" fmla="*/ 6547 w 584"/>
                  <a:gd name="T7" fmla="*/ 936 h 378"/>
                  <a:gd name="T8" fmla="*/ 7185 w 584"/>
                  <a:gd name="T9" fmla="*/ 1633 h 378"/>
                  <a:gd name="T10" fmla="*/ 7709 w 584"/>
                  <a:gd name="T11" fmla="*/ 2450 h 378"/>
                  <a:gd name="T12" fmla="*/ 8081 w 584"/>
                  <a:gd name="T13" fmla="*/ 3386 h 378"/>
                  <a:gd name="T14" fmla="*/ 8345 w 584"/>
                  <a:gd name="T15" fmla="*/ 4366 h 378"/>
                  <a:gd name="T16" fmla="*/ 8428 w 584"/>
                  <a:gd name="T17" fmla="*/ 5538 h 378"/>
                  <a:gd name="T18" fmla="*/ 8403 w 584"/>
                  <a:gd name="T19" fmla="*/ 6058 h 378"/>
                  <a:gd name="T20" fmla="*/ 8226 w 584"/>
                  <a:gd name="T21" fmla="*/ 7171 h 378"/>
                  <a:gd name="T22" fmla="*/ 7912 w 584"/>
                  <a:gd name="T23" fmla="*/ 8168 h 378"/>
                  <a:gd name="T24" fmla="*/ 7446 w 584"/>
                  <a:gd name="T25" fmla="*/ 9039 h 378"/>
                  <a:gd name="T26" fmla="*/ 6897 w 584"/>
                  <a:gd name="T27" fmla="*/ 9740 h 378"/>
                  <a:gd name="T28" fmla="*/ 6201 w 584"/>
                  <a:gd name="T29" fmla="*/ 10376 h 378"/>
                  <a:gd name="T30" fmla="*/ 5456 w 584"/>
                  <a:gd name="T31" fmla="*/ 10777 h 378"/>
                  <a:gd name="T32" fmla="*/ 4642 w 584"/>
                  <a:gd name="T33" fmla="*/ 11020 h 378"/>
                  <a:gd name="T34" fmla="*/ 4213 w 584"/>
                  <a:gd name="T35" fmla="*/ 11020 h 378"/>
                  <a:gd name="T36" fmla="*/ 3348 w 584"/>
                  <a:gd name="T37" fmla="*/ 10900 h 378"/>
                  <a:gd name="T38" fmla="*/ 2568 w 584"/>
                  <a:gd name="T39" fmla="*/ 10620 h 378"/>
                  <a:gd name="T40" fmla="*/ 1844 w 584"/>
                  <a:gd name="T41" fmla="*/ 10084 h 378"/>
                  <a:gd name="T42" fmla="*/ 1245 w 584"/>
                  <a:gd name="T43" fmla="*/ 9387 h 378"/>
                  <a:gd name="T44" fmla="*/ 718 w 584"/>
                  <a:gd name="T45" fmla="*/ 8570 h 378"/>
                  <a:gd name="T46" fmla="*/ 322 w 584"/>
                  <a:gd name="T47" fmla="*/ 7634 h 378"/>
                  <a:gd name="T48" fmla="*/ 84 w 584"/>
                  <a:gd name="T49" fmla="*/ 6647 h 378"/>
                  <a:gd name="T50" fmla="*/ 0 w 584"/>
                  <a:gd name="T51" fmla="*/ 5538 h 378"/>
                  <a:gd name="T52" fmla="*/ 0 w 584"/>
                  <a:gd name="T53" fmla="*/ 4962 h 378"/>
                  <a:gd name="T54" fmla="*/ 169 w 584"/>
                  <a:gd name="T55" fmla="*/ 3842 h 378"/>
                  <a:gd name="T56" fmla="*/ 491 w 584"/>
                  <a:gd name="T57" fmla="*/ 2852 h 378"/>
                  <a:gd name="T58" fmla="*/ 957 w 584"/>
                  <a:gd name="T59" fmla="*/ 1973 h 378"/>
                  <a:gd name="T60" fmla="*/ 1533 w 584"/>
                  <a:gd name="T61" fmla="*/ 1280 h 378"/>
                  <a:gd name="T62" fmla="*/ 2193 w 584"/>
                  <a:gd name="T63" fmla="*/ 636 h 378"/>
                  <a:gd name="T64" fmla="*/ 2947 w 584"/>
                  <a:gd name="T65" fmla="*/ 236 h 378"/>
                  <a:gd name="T66" fmla="*/ 3781 w 584"/>
                  <a:gd name="T67" fmla="*/ 0 h 378"/>
                  <a:gd name="T68" fmla="*/ 4213 w 584"/>
                  <a:gd name="T69" fmla="*/ 0 h 37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84"/>
                  <a:gd name="T106" fmla="*/ 0 h 378"/>
                  <a:gd name="T107" fmla="*/ 584 w 584"/>
                  <a:gd name="T108" fmla="*/ 378 h 37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84" h="378">
                    <a:moveTo>
                      <a:pt x="292" y="0"/>
                    </a:moveTo>
                    <a:lnTo>
                      <a:pt x="292" y="0"/>
                    </a:lnTo>
                    <a:lnTo>
                      <a:pt x="322" y="0"/>
                    </a:lnTo>
                    <a:lnTo>
                      <a:pt x="350" y="4"/>
                    </a:lnTo>
                    <a:lnTo>
                      <a:pt x="378" y="8"/>
                    </a:lnTo>
                    <a:lnTo>
                      <a:pt x="406" y="14"/>
                    </a:lnTo>
                    <a:lnTo>
                      <a:pt x="430" y="22"/>
                    </a:lnTo>
                    <a:lnTo>
                      <a:pt x="454" y="32"/>
                    </a:lnTo>
                    <a:lnTo>
                      <a:pt x="478" y="44"/>
                    </a:lnTo>
                    <a:lnTo>
                      <a:pt x="498" y="56"/>
                    </a:lnTo>
                    <a:lnTo>
                      <a:pt x="516" y="68"/>
                    </a:lnTo>
                    <a:lnTo>
                      <a:pt x="534" y="84"/>
                    </a:lnTo>
                    <a:lnTo>
                      <a:pt x="548" y="98"/>
                    </a:lnTo>
                    <a:lnTo>
                      <a:pt x="560" y="116"/>
                    </a:lnTo>
                    <a:lnTo>
                      <a:pt x="570" y="132"/>
                    </a:lnTo>
                    <a:lnTo>
                      <a:pt x="578" y="150"/>
                    </a:lnTo>
                    <a:lnTo>
                      <a:pt x="582" y="170"/>
                    </a:lnTo>
                    <a:lnTo>
                      <a:pt x="584" y="190"/>
                    </a:lnTo>
                    <a:lnTo>
                      <a:pt x="582" y="208"/>
                    </a:lnTo>
                    <a:lnTo>
                      <a:pt x="578" y="228"/>
                    </a:lnTo>
                    <a:lnTo>
                      <a:pt x="570" y="246"/>
                    </a:lnTo>
                    <a:lnTo>
                      <a:pt x="560" y="262"/>
                    </a:lnTo>
                    <a:lnTo>
                      <a:pt x="548" y="280"/>
                    </a:lnTo>
                    <a:lnTo>
                      <a:pt x="534" y="294"/>
                    </a:lnTo>
                    <a:lnTo>
                      <a:pt x="516" y="310"/>
                    </a:lnTo>
                    <a:lnTo>
                      <a:pt x="498" y="322"/>
                    </a:lnTo>
                    <a:lnTo>
                      <a:pt x="478" y="334"/>
                    </a:lnTo>
                    <a:lnTo>
                      <a:pt x="454" y="346"/>
                    </a:lnTo>
                    <a:lnTo>
                      <a:pt x="430" y="356"/>
                    </a:lnTo>
                    <a:lnTo>
                      <a:pt x="406" y="364"/>
                    </a:lnTo>
                    <a:lnTo>
                      <a:pt x="378" y="370"/>
                    </a:lnTo>
                    <a:lnTo>
                      <a:pt x="350" y="374"/>
                    </a:lnTo>
                    <a:lnTo>
                      <a:pt x="322" y="378"/>
                    </a:lnTo>
                    <a:lnTo>
                      <a:pt x="292" y="378"/>
                    </a:lnTo>
                    <a:lnTo>
                      <a:pt x="262" y="378"/>
                    </a:lnTo>
                    <a:lnTo>
                      <a:pt x="232" y="374"/>
                    </a:lnTo>
                    <a:lnTo>
                      <a:pt x="204" y="370"/>
                    </a:lnTo>
                    <a:lnTo>
                      <a:pt x="178" y="364"/>
                    </a:lnTo>
                    <a:lnTo>
                      <a:pt x="152" y="356"/>
                    </a:lnTo>
                    <a:lnTo>
                      <a:pt x="128" y="346"/>
                    </a:lnTo>
                    <a:lnTo>
                      <a:pt x="106" y="334"/>
                    </a:lnTo>
                    <a:lnTo>
                      <a:pt x="86" y="322"/>
                    </a:lnTo>
                    <a:lnTo>
                      <a:pt x="66" y="310"/>
                    </a:lnTo>
                    <a:lnTo>
                      <a:pt x="50" y="294"/>
                    </a:lnTo>
                    <a:lnTo>
                      <a:pt x="34" y="280"/>
                    </a:lnTo>
                    <a:lnTo>
                      <a:pt x="22" y="262"/>
                    </a:lnTo>
                    <a:lnTo>
                      <a:pt x="12" y="246"/>
                    </a:lnTo>
                    <a:lnTo>
                      <a:pt x="6" y="228"/>
                    </a:lnTo>
                    <a:lnTo>
                      <a:pt x="0" y="208"/>
                    </a:lnTo>
                    <a:lnTo>
                      <a:pt x="0" y="190"/>
                    </a:lnTo>
                    <a:lnTo>
                      <a:pt x="0" y="170"/>
                    </a:lnTo>
                    <a:lnTo>
                      <a:pt x="6" y="150"/>
                    </a:lnTo>
                    <a:lnTo>
                      <a:pt x="12" y="132"/>
                    </a:lnTo>
                    <a:lnTo>
                      <a:pt x="22" y="116"/>
                    </a:lnTo>
                    <a:lnTo>
                      <a:pt x="34" y="98"/>
                    </a:lnTo>
                    <a:lnTo>
                      <a:pt x="50" y="84"/>
                    </a:lnTo>
                    <a:lnTo>
                      <a:pt x="66" y="68"/>
                    </a:lnTo>
                    <a:lnTo>
                      <a:pt x="86" y="56"/>
                    </a:lnTo>
                    <a:lnTo>
                      <a:pt x="106" y="44"/>
                    </a:lnTo>
                    <a:lnTo>
                      <a:pt x="128" y="32"/>
                    </a:lnTo>
                    <a:lnTo>
                      <a:pt x="152" y="22"/>
                    </a:lnTo>
                    <a:lnTo>
                      <a:pt x="178" y="14"/>
                    </a:lnTo>
                    <a:lnTo>
                      <a:pt x="204" y="8"/>
                    </a:lnTo>
                    <a:lnTo>
                      <a:pt x="232" y="4"/>
                    </a:lnTo>
                    <a:lnTo>
                      <a:pt x="262" y="0"/>
                    </a:lnTo>
                    <a:lnTo>
                      <a:pt x="29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81000"/>
                    </a:scheme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785448" name="WordArt 40"/>
          <p:cNvSpPr>
            <a:spLocks noChangeArrowheads="1" noChangeShapeType="1" noTextEdit="1"/>
          </p:cNvSpPr>
          <p:nvPr/>
        </p:nvSpPr>
        <p:spPr bwMode="auto">
          <a:xfrm>
            <a:off x="6438498" y="1431047"/>
            <a:ext cx="1415922" cy="409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altLang="ko-KR" sz="800" b="1" kern="10" spc="-4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2050</a:t>
            </a:r>
            <a:r>
              <a:rPr lang="ko-KR" altLang="en-US" sz="800" b="1" kern="10" spc="-40" dirty="0">
                <a:ln w="9525">
                  <a:noFill/>
                  <a:round/>
                  <a:headEnd/>
                  <a:tailEnd/>
                </a:ln>
                <a:latin typeface="Arial"/>
                <a:cs typeface="Arial"/>
              </a:rPr>
              <a:t>년</a:t>
            </a:r>
          </a:p>
        </p:txBody>
      </p:sp>
      <p:grpSp>
        <p:nvGrpSpPr>
          <p:cNvPr id="1775626" name="Group 41"/>
          <p:cNvGrpSpPr>
            <a:grpSpLocks/>
          </p:cNvGrpSpPr>
          <p:nvPr/>
        </p:nvGrpSpPr>
        <p:grpSpPr bwMode="auto">
          <a:xfrm>
            <a:off x="984250" y="2543175"/>
            <a:ext cx="1816100" cy="1804988"/>
            <a:chOff x="1811" y="2031"/>
            <a:chExt cx="930" cy="982"/>
          </a:xfrm>
        </p:grpSpPr>
        <p:grpSp>
          <p:nvGrpSpPr>
            <p:cNvPr id="1775635" name="Group 42"/>
            <p:cNvGrpSpPr>
              <a:grpSpLocks/>
            </p:cNvGrpSpPr>
            <p:nvPr/>
          </p:nvGrpSpPr>
          <p:grpSpPr bwMode="auto">
            <a:xfrm>
              <a:off x="1811" y="2031"/>
              <a:ext cx="930" cy="982"/>
              <a:chOff x="421" y="2464"/>
              <a:chExt cx="1005" cy="1060"/>
            </a:xfrm>
          </p:grpSpPr>
          <p:grpSp>
            <p:nvGrpSpPr>
              <p:cNvPr id="1775637" name="Group 43"/>
              <p:cNvGrpSpPr>
                <a:grpSpLocks/>
              </p:cNvGrpSpPr>
              <p:nvPr/>
            </p:nvGrpSpPr>
            <p:grpSpPr bwMode="auto">
              <a:xfrm>
                <a:off x="421" y="2464"/>
                <a:ext cx="1005" cy="1060"/>
                <a:chOff x="3176" y="2723"/>
                <a:chExt cx="1336" cy="1411"/>
              </a:xfrm>
            </p:grpSpPr>
            <p:pic>
              <p:nvPicPr>
                <p:cNvPr id="1775639" name="Picture 44" descr="원_그림자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3176" y="3790"/>
                  <a:ext cx="1336" cy="3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775640" name="Freeform 45"/>
                <p:cNvSpPr>
                  <a:spLocks/>
                </p:cNvSpPr>
                <p:nvPr/>
              </p:nvSpPr>
              <p:spPr bwMode="auto">
                <a:xfrm>
                  <a:off x="3226" y="2723"/>
                  <a:ext cx="1206" cy="1206"/>
                </a:xfrm>
                <a:custGeom>
                  <a:avLst/>
                  <a:gdLst>
                    <a:gd name="T0" fmla="*/ 634 w 1206"/>
                    <a:gd name="T1" fmla="*/ 0 h 1206"/>
                    <a:gd name="T2" fmla="*/ 724 w 1206"/>
                    <a:gd name="T3" fmla="*/ 12 h 1206"/>
                    <a:gd name="T4" fmla="*/ 810 w 1206"/>
                    <a:gd name="T5" fmla="*/ 36 h 1206"/>
                    <a:gd name="T6" fmla="*/ 890 w 1206"/>
                    <a:gd name="T7" fmla="*/ 72 h 1206"/>
                    <a:gd name="T8" fmla="*/ 964 w 1206"/>
                    <a:gd name="T9" fmla="*/ 120 h 1206"/>
                    <a:gd name="T10" fmla="*/ 1028 w 1206"/>
                    <a:gd name="T11" fmla="*/ 176 h 1206"/>
                    <a:gd name="T12" fmla="*/ 1086 w 1206"/>
                    <a:gd name="T13" fmla="*/ 242 h 1206"/>
                    <a:gd name="T14" fmla="*/ 1132 w 1206"/>
                    <a:gd name="T15" fmla="*/ 314 h 1206"/>
                    <a:gd name="T16" fmla="*/ 1168 w 1206"/>
                    <a:gd name="T17" fmla="*/ 396 h 1206"/>
                    <a:gd name="T18" fmla="*/ 1194 w 1206"/>
                    <a:gd name="T19" fmla="*/ 480 h 1206"/>
                    <a:gd name="T20" fmla="*/ 1204 w 1206"/>
                    <a:gd name="T21" fmla="*/ 572 h 1206"/>
                    <a:gd name="T22" fmla="*/ 1204 w 1206"/>
                    <a:gd name="T23" fmla="*/ 634 h 1206"/>
                    <a:gd name="T24" fmla="*/ 1194 w 1206"/>
                    <a:gd name="T25" fmla="*/ 724 h 1206"/>
                    <a:gd name="T26" fmla="*/ 1168 w 1206"/>
                    <a:gd name="T27" fmla="*/ 810 h 1206"/>
                    <a:gd name="T28" fmla="*/ 1132 w 1206"/>
                    <a:gd name="T29" fmla="*/ 890 h 1206"/>
                    <a:gd name="T30" fmla="*/ 1086 w 1206"/>
                    <a:gd name="T31" fmla="*/ 964 h 1206"/>
                    <a:gd name="T32" fmla="*/ 1028 w 1206"/>
                    <a:gd name="T33" fmla="*/ 1028 h 1206"/>
                    <a:gd name="T34" fmla="*/ 964 w 1206"/>
                    <a:gd name="T35" fmla="*/ 1086 h 1206"/>
                    <a:gd name="T36" fmla="*/ 890 w 1206"/>
                    <a:gd name="T37" fmla="*/ 1132 h 1206"/>
                    <a:gd name="T38" fmla="*/ 810 w 1206"/>
                    <a:gd name="T39" fmla="*/ 1168 h 1206"/>
                    <a:gd name="T40" fmla="*/ 724 w 1206"/>
                    <a:gd name="T41" fmla="*/ 1194 h 1206"/>
                    <a:gd name="T42" fmla="*/ 634 w 1206"/>
                    <a:gd name="T43" fmla="*/ 1204 h 1206"/>
                    <a:gd name="T44" fmla="*/ 572 w 1206"/>
                    <a:gd name="T45" fmla="*/ 1204 h 1206"/>
                    <a:gd name="T46" fmla="*/ 480 w 1206"/>
                    <a:gd name="T47" fmla="*/ 1194 h 1206"/>
                    <a:gd name="T48" fmla="*/ 396 w 1206"/>
                    <a:gd name="T49" fmla="*/ 1168 h 1206"/>
                    <a:gd name="T50" fmla="*/ 314 w 1206"/>
                    <a:gd name="T51" fmla="*/ 1132 h 1206"/>
                    <a:gd name="T52" fmla="*/ 242 w 1206"/>
                    <a:gd name="T53" fmla="*/ 1086 h 1206"/>
                    <a:gd name="T54" fmla="*/ 176 w 1206"/>
                    <a:gd name="T55" fmla="*/ 1028 h 1206"/>
                    <a:gd name="T56" fmla="*/ 120 w 1206"/>
                    <a:gd name="T57" fmla="*/ 964 h 1206"/>
                    <a:gd name="T58" fmla="*/ 72 w 1206"/>
                    <a:gd name="T59" fmla="*/ 890 h 1206"/>
                    <a:gd name="T60" fmla="*/ 36 w 1206"/>
                    <a:gd name="T61" fmla="*/ 810 h 1206"/>
                    <a:gd name="T62" fmla="*/ 12 w 1206"/>
                    <a:gd name="T63" fmla="*/ 724 h 1206"/>
                    <a:gd name="T64" fmla="*/ 0 w 1206"/>
                    <a:gd name="T65" fmla="*/ 634 h 1206"/>
                    <a:gd name="T66" fmla="*/ 0 w 1206"/>
                    <a:gd name="T67" fmla="*/ 572 h 1206"/>
                    <a:gd name="T68" fmla="*/ 12 w 1206"/>
                    <a:gd name="T69" fmla="*/ 480 h 1206"/>
                    <a:gd name="T70" fmla="*/ 36 w 1206"/>
                    <a:gd name="T71" fmla="*/ 396 h 1206"/>
                    <a:gd name="T72" fmla="*/ 72 w 1206"/>
                    <a:gd name="T73" fmla="*/ 314 h 1206"/>
                    <a:gd name="T74" fmla="*/ 120 w 1206"/>
                    <a:gd name="T75" fmla="*/ 242 h 1206"/>
                    <a:gd name="T76" fmla="*/ 176 w 1206"/>
                    <a:gd name="T77" fmla="*/ 176 h 1206"/>
                    <a:gd name="T78" fmla="*/ 242 w 1206"/>
                    <a:gd name="T79" fmla="*/ 120 h 1206"/>
                    <a:gd name="T80" fmla="*/ 314 w 1206"/>
                    <a:gd name="T81" fmla="*/ 72 h 1206"/>
                    <a:gd name="T82" fmla="*/ 396 w 1206"/>
                    <a:gd name="T83" fmla="*/ 36 h 1206"/>
                    <a:gd name="T84" fmla="*/ 480 w 1206"/>
                    <a:gd name="T85" fmla="*/ 12 h 1206"/>
                    <a:gd name="T86" fmla="*/ 572 w 1206"/>
                    <a:gd name="T87" fmla="*/ 0 h 120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206"/>
                    <a:gd name="T133" fmla="*/ 0 h 1206"/>
                    <a:gd name="T134" fmla="*/ 1206 w 1206"/>
                    <a:gd name="T135" fmla="*/ 1206 h 120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206" h="1206">
                      <a:moveTo>
                        <a:pt x="602" y="0"/>
                      </a:moveTo>
                      <a:lnTo>
                        <a:pt x="602" y="0"/>
                      </a:lnTo>
                      <a:lnTo>
                        <a:pt x="634" y="0"/>
                      </a:lnTo>
                      <a:lnTo>
                        <a:pt x="664" y="2"/>
                      </a:lnTo>
                      <a:lnTo>
                        <a:pt x="694" y="6"/>
                      </a:lnTo>
                      <a:lnTo>
                        <a:pt x="724" y="12"/>
                      </a:lnTo>
                      <a:lnTo>
                        <a:pt x="754" y="18"/>
                      </a:lnTo>
                      <a:lnTo>
                        <a:pt x="782" y="26"/>
                      </a:lnTo>
                      <a:lnTo>
                        <a:pt x="810" y="36"/>
                      </a:lnTo>
                      <a:lnTo>
                        <a:pt x="838" y="46"/>
                      </a:lnTo>
                      <a:lnTo>
                        <a:pt x="864" y="58"/>
                      </a:lnTo>
                      <a:lnTo>
                        <a:pt x="890" y="72"/>
                      </a:lnTo>
                      <a:lnTo>
                        <a:pt x="916" y="86"/>
                      </a:lnTo>
                      <a:lnTo>
                        <a:pt x="940" y="102"/>
                      </a:lnTo>
                      <a:lnTo>
                        <a:pt x="964" y="120"/>
                      </a:lnTo>
                      <a:lnTo>
                        <a:pt x="986" y="138"/>
                      </a:lnTo>
                      <a:lnTo>
                        <a:pt x="1008" y="156"/>
                      </a:lnTo>
                      <a:lnTo>
                        <a:pt x="1028" y="176"/>
                      </a:lnTo>
                      <a:lnTo>
                        <a:pt x="1048" y="196"/>
                      </a:lnTo>
                      <a:lnTo>
                        <a:pt x="1068" y="218"/>
                      </a:lnTo>
                      <a:lnTo>
                        <a:pt x="1086" y="242"/>
                      </a:lnTo>
                      <a:lnTo>
                        <a:pt x="1102" y="266"/>
                      </a:lnTo>
                      <a:lnTo>
                        <a:pt x="1118" y="290"/>
                      </a:lnTo>
                      <a:lnTo>
                        <a:pt x="1132" y="314"/>
                      </a:lnTo>
                      <a:lnTo>
                        <a:pt x="1146" y="340"/>
                      </a:lnTo>
                      <a:lnTo>
                        <a:pt x="1158" y="368"/>
                      </a:lnTo>
                      <a:lnTo>
                        <a:pt x="1168" y="396"/>
                      </a:lnTo>
                      <a:lnTo>
                        <a:pt x="1178" y="424"/>
                      </a:lnTo>
                      <a:lnTo>
                        <a:pt x="1186" y="452"/>
                      </a:lnTo>
                      <a:lnTo>
                        <a:pt x="1194" y="480"/>
                      </a:lnTo>
                      <a:lnTo>
                        <a:pt x="1198" y="510"/>
                      </a:lnTo>
                      <a:lnTo>
                        <a:pt x="1202" y="540"/>
                      </a:lnTo>
                      <a:lnTo>
                        <a:pt x="1204" y="572"/>
                      </a:lnTo>
                      <a:lnTo>
                        <a:pt x="1206" y="602"/>
                      </a:lnTo>
                      <a:lnTo>
                        <a:pt x="1204" y="634"/>
                      </a:lnTo>
                      <a:lnTo>
                        <a:pt x="1202" y="664"/>
                      </a:lnTo>
                      <a:lnTo>
                        <a:pt x="1198" y="694"/>
                      </a:lnTo>
                      <a:lnTo>
                        <a:pt x="1194" y="724"/>
                      </a:lnTo>
                      <a:lnTo>
                        <a:pt x="1186" y="754"/>
                      </a:lnTo>
                      <a:lnTo>
                        <a:pt x="1178" y="782"/>
                      </a:lnTo>
                      <a:lnTo>
                        <a:pt x="1168" y="810"/>
                      </a:lnTo>
                      <a:lnTo>
                        <a:pt x="1158" y="838"/>
                      </a:lnTo>
                      <a:lnTo>
                        <a:pt x="1146" y="864"/>
                      </a:lnTo>
                      <a:lnTo>
                        <a:pt x="1132" y="890"/>
                      </a:lnTo>
                      <a:lnTo>
                        <a:pt x="1118" y="916"/>
                      </a:lnTo>
                      <a:lnTo>
                        <a:pt x="1102" y="940"/>
                      </a:lnTo>
                      <a:lnTo>
                        <a:pt x="1086" y="964"/>
                      </a:lnTo>
                      <a:lnTo>
                        <a:pt x="1068" y="986"/>
                      </a:lnTo>
                      <a:lnTo>
                        <a:pt x="1048" y="1008"/>
                      </a:lnTo>
                      <a:lnTo>
                        <a:pt x="1028" y="1028"/>
                      </a:lnTo>
                      <a:lnTo>
                        <a:pt x="1008" y="1048"/>
                      </a:lnTo>
                      <a:lnTo>
                        <a:pt x="986" y="1068"/>
                      </a:lnTo>
                      <a:lnTo>
                        <a:pt x="964" y="1086"/>
                      </a:lnTo>
                      <a:lnTo>
                        <a:pt x="940" y="1102"/>
                      </a:lnTo>
                      <a:lnTo>
                        <a:pt x="916" y="1118"/>
                      </a:lnTo>
                      <a:lnTo>
                        <a:pt x="890" y="1132"/>
                      </a:lnTo>
                      <a:lnTo>
                        <a:pt x="864" y="1146"/>
                      </a:lnTo>
                      <a:lnTo>
                        <a:pt x="838" y="1158"/>
                      </a:lnTo>
                      <a:lnTo>
                        <a:pt x="810" y="1168"/>
                      </a:lnTo>
                      <a:lnTo>
                        <a:pt x="782" y="1178"/>
                      </a:lnTo>
                      <a:lnTo>
                        <a:pt x="754" y="1186"/>
                      </a:lnTo>
                      <a:lnTo>
                        <a:pt x="724" y="1194"/>
                      </a:lnTo>
                      <a:lnTo>
                        <a:pt x="694" y="1198"/>
                      </a:lnTo>
                      <a:lnTo>
                        <a:pt x="664" y="1202"/>
                      </a:lnTo>
                      <a:lnTo>
                        <a:pt x="634" y="1204"/>
                      </a:lnTo>
                      <a:lnTo>
                        <a:pt x="602" y="1206"/>
                      </a:lnTo>
                      <a:lnTo>
                        <a:pt x="572" y="1204"/>
                      </a:lnTo>
                      <a:lnTo>
                        <a:pt x="540" y="1202"/>
                      </a:lnTo>
                      <a:lnTo>
                        <a:pt x="510" y="1198"/>
                      </a:lnTo>
                      <a:lnTo>
                        <a:pt x="480" y="1194"/>
                      </a:lnTo>
                      <a:lnTo>
                        <a:pt x="452" y="1186"/>
                      </a:lnTo>
                      <a:lnTo>
                        <a:pt x="424" y="1178"/>
                      </a:lnTo>
                      <a:lnTo>
                        <a:pt x="396" y="1168"/>
                      </a:lnTo>
                      <a:lnTo>
                        <a:pt x="368" y="1158"/>
                      </a:lnTo>
                      <a:lnTo>
                        <a:pt x="340" y="1146"/>
                      </a:lnTo>
                      <a:lnTo>
                        <a:pt x="314" y="1132"/>
                      </a:lnTo>
                      <a:lnTo>
                        <a:pt x="290" y="1118"/>
                      </a:lnTo>
                      <a:lnTo>
                        <a:pt x="266" y="1102"/>
                      </a:lnTo>
                      <a:lnTo>
                        <a:pt x="242" y="1086"/>
                      </a:lnTo>
                      <a:lnTo>
                        <a:pt x="218" y="1068"/>
                      </a:lnTo>
                      <a:lnTo>
                        <a:pt x="196" y="1048"/>
                      </a:lnTo>
                      <a:lnTo>
                        <a:pt x="176" y="1028"/>
                      </a:lnTo>
                      <a:lnTo>
                        <a:pt x="156" y="1008"/>
                      </a:lnTo>
                      <a:lnTo>
                        <a:pt x="138" y="986"/>
                      </a:lnTo>
                      <a:lnTo>
                        <a:pt x="120" y="964"/>
                      </a:lnTo>
                      <a:lnTo>
                        <a:pt x="102" y="940"/>
                      </a:lnTo>
                      <a:lnTo>
                        <a:pt x="86" y="916"/>
                      </a:lnTo>
                      <a:lnTo>
                        <a:pt x="72" y="890"/>
                      </a:lnTo>
                      <a:lnTo>
                        <a:pt x="58" y="864"/>
                      </a:lnTo>
                      <a:lnTo>
                        <a:pt x="46" y="838"/>
                      </a:lnTo>
                      <a:lnTo>
                        <a:pt x="36" y="810"/>
                      </a:lnTo>
                      <a:lnTo>
                        <a:pt x="26" y="782"/>
                      </a:lnTo>
                      <a:lnTo>
                        <a:pt x="18" y="754"/>
                      </a:lnTo>
                      <a:lnTo>
                        <a:pt x="12" y="724"/>
                      </a:lnTo>
                      <a:lnTo>
                        <a:pt x="6" y="694"/>
                      </a:lnTo>
                      <a:lnTo>
                        <a:pt x="2" y="664"/>
                      </a:lnTo>
                      <a:lnTo>
                        <a:pt x="0" y="634"/>
                      </a:lnTo>
                      <a:lnTo>
                        <a:pt x="0" y="602"/>
                      </a:lnTo>
                      <a:lnTo>
                        <a:pt x="0" y="572"/>
                      </a:lnTo>
                      <a:lnTo>
                        <a:pt x="2" y="540"/>
                      </a:lnTo>
                      <a:lnTo>
                        <a:pt x="6" y="510"/>
                      </a:lnTo>
                      <a:lnTo>
                        <a:pt x="12" y="480"/>
                      </a:lnTo>
                      <a:lnTo>
                        <a:pt x="18" y="452"/>
                      </a:lnTo>
                      <a:lnTo>
                        <a:pt x="26" y="424"/>
                      </a:lnTo>
                      <a:lnTo>
                        <a:pt x="36" y="396"/>
                      </a:lnTo>
                      <a:lnTo>
                        <a:pt x="46" y="368"/>
                      </a:lnTo>
                      <a:lnTo>
                        <a:pt x="58" y="340"/>
                      </a:lnTo>
                      <a:lnTo>
                        <a:pt x="72" y="314"/>
                      </a:lnTo>
                      <a:lnTo>
                        <a:pt x="86" y="290"/>
                      </a:lnTo>
                      <a:lnTo>
                        <a:pt x="102" y="266"/>
                      </a:lnTo>
                      <a:lnTo>
                        <a:pt x="120" y="242"/>
                      </a:lnTo>
                      <a:lnTo>
                        <a:pt x="138" y="218"/>
                      </a:lnTo>
                      <a:lnTo>
                        <a:pt x="156" y="196"/>
                      </a:lnTo>
                      <a:lnTo>
                        <a:pt x="176" y="176"/>
                      </a:lnTo>
                      <a:lnTo>
                        <a:pt x="196" y="156"/>
                      </a:lnTo>
                      <a:lnTo>
                        <a:pt x="218" y="138"/>
                      </a:lnTo>
                      <a:lnTo>
                        <a:pt x="242" y="120"/>
                      </a:lnTo>
                      <a:lnTo>
                        <a:pt x="266" y="102"/>
                      </a:lnTo>
                      <a:lnTo>
                        <a:pt x="290" y="86"/>
                      </a:lnTo>
                      <a:lnTo>
                        <a:pt x="314" y="72"/>
                      </a:lnTo>
                      <a:lnTo>
                        <a:pt x="340" y="58"/>
                      </a:lnTo>
                      <a:lnTo>
                        <a:pt x="368" y="46"/>
                      </a:lnTo>
                      <a:lnTo>
                        <a:pt x="396" y="36"/>
                      </a:lnTo>
                      <a:lnTo>
                        <a:pt x="424" y="26"/>
                      </a:lnTo>
                      <a:lnTo>
                        <a:pt x="452" y="18"/>
                      </a:lnTo>
                      <a:lnTo>
                        <a:pt x="480" y="12"/>
                      </a:lnTo>
                      <a:lnTo>
                        <a:pt x="510" y="6"/>
                      </a:lnTo>
                      <a:lnTo>
                        <a:pt x="540" y="2"/>
                      </a:lnTo>
                      <a:lnTo>
                        <a:pt x="572" y="0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solidFill>
                  <a:srgbClr val="D1D5E1"/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775641" name="Freeform 46"/>
                <p:cNvSpPr>
                  <a:spLocks/>
                </p:cNvSpPr>
                <p:nvPr/>
              </p:nvSpPr>
              <p:spPr bwMode="auto">
                <a:xfrm>
                  <a:off x="3521" y="2800"/>
                  <a:ext cx="628" cy="470"/>
                </a:xfrm>
                <a:custGeom>
                  <a:avLst/>
                  <a:gdLst>
                    <a:gd name="T0" fmla="*/ 419 w 584"/>
                    <a:gd name="T1" fmla="*/ 0 h 378"/>
                    <a:gd name="T2" fmla="*/ 502 w 584"/>
                    <a:gd name="T3" fmla="*/ 11 h 378"/>
                    <a:gd name="T4" fmla="*/ 584 w 584"/>
                    <a:gd name="T5" fmla="*/ 40 h 378"/>
                    <a:gd name="T6" fmla="*/ 654 w 584"/>
                    <a:gd name="T7" fmla="*/ 96 h 378"/>
                    <a:gd name="T8" fmla="*/ 716 w 584"/>
                    <a:gd name="T9" fmla="*/ 167 h 378"/>
                    <a:gd name="T10" fmla="*/ 767 w 584"/>
                    <a:gd name="T11" fmla="*/ 247 h 378"/>
                    <a:gd name="T12" fmla="*/ 804 w 584"/>
                    <a:gd name="T13" fmla="*/ 344 h 378"/>
                    <a:gd name="T14" fmla="*/ 831 w 584"/>
                    <a:gd name="T15" fmla="*/ 449 h 378"/>
                    <a:gd name="T16" fmla="*/ 840 w 584"/>
                    <a:gd name="T17" fmla="*/ 563 h 378"/>
                    <a:gd name="T18" fmla="*/ 838 w 584"/>
                    <a:gd name="T19" fmla="*/ 618 h 378"/>
                    <a:gd name="T20" fmla="*/ 819 w 584"/>
                    <a:gd name="T21" fmla="*/ 730 h 378"/>
                    <a:gd name="T22" fmla="*/ 787 w 584"/>
                    <a:gd name="T23" fmla="*/ 832 h 378"/>
                    <a:gd name="T24" fmla="*/ 742 w 584"/>
                    <a:gd name="T25" fmla="*/ 921 h 378"/>
                    <a:gd name="T26" fmla="*/ 688 w 584"/>
                    <a:gd name="T27" fmla="*/ 992 h 378"/>
                    <a:gd name="T28" fmla="*/ 617 w 584"/>
                    <a:gd name="T29" fmla="*/ 1059 h 378"/>
                    <a:gd name="T30" fmla="*/ 543 w 584"/>
                    <a:gd name="T31" fmla="*/ 1099 h 378"/>
                    <a:gd name="T32" fmla="*/ 462 w 584"/>
                    <a:gd name="T33" fmla="*/ 1123 h 378"/>
                    <a:gd name="T34" fmla="*/ 419 w 584"/>
                    <a:gd name="T35" fmla="*/ 1123 h 378"/>
                    <a:gd name="T36" fmla="*/ 333 w 584"/>
                    <a:gd name="T37" fmla="*/ 1112 h 378"/>
                    <a:gd name="T38" fmla="*/ 255 w 584"/>
                    <a:gd name="T39" fmla="*/ 1082 h 378"/>
                    <a:gd name="T40" fmla="*/ 184 w 584"/>
                    <a:gd name="T41" fmla="*/ 1028 h 378"/>
                    <a:gd name="T42" fmla="*/ 123 w 584"/>
                    <a:gd name="T43" fmla="*/ 955 h 378"/>
                    <a:gd name="T44" fmla="*/ 72 w 584"/>
                    <a:gd name="T45" fmla="*/ 875 h 378"/>
                    <a:gd name="T46" fmla="*/ 32 w 584"/>
                    <a:gd name="T47" fmla="*/ 780 h 378"/>
                    <a:gd name="T48" fmla="*/ 6 w 584"/>
                    <a:gd name="T49" fmla="*/ 678 h 378"/>
                    <a:gd name="T50" fmla="*/ 0 w 584"/>
                    <a:gd name="T51" fmla="*/ 563 h 378"/>
                    <a:gd name="T52" fmla="*/ 0 w 584"/>
                    <a:gd name="T53" fmla="*/ 504 h 378"/>
                    <a:gd name="T54" fmla="*/ 17 w 584"/>
                    <a:gd name="T55" fmla="*/ 393 h 378"/>
                    <a:gd name="T56" fmla="*/ 49 w 584"/>
                    <a:gd name="T57" fmla="*/ 292 h 378"/>
                    <a:gd name="T58" fmla="*/ 95 w 584"/>
                    <a:gd name="T59" fmla="*/ 204 h 378"/>
                    <a:gd name="T60" fmla="*/ 153 w 584"/>
                    <a:gd name="T61" fmla="*/ 132 h 378"/>
                    <a:gd name="T62" fmla="*/ 217 w 584"/>
                    <a:gd name="T63" fmla="*/ 65 h 378"/>
                    <a:gd name="T64" fmla="*/ 292 w 584"/>
                    <a:gd name="T65" fmla="*/ 24 h 378"/>
                    <a:gd name="T66" fmla="*/ 377 w 584"/>
                    <a:gd name="T67" fmla="*/ 0 h 378"/>
                    <a:gd name="T68" fmla="*/ 419 w 584"/>
                    <a:gd name="T69" fmla="*/ 0 h 37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84"/>
                    <a:gd name="T106" fmla="*/ 0 h 378"/>
                    <a:gd name="T107" fmla="*/ 584 w 584"/>
                    <a:gd name="T108" fmla="*/ 378 h 37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84" h="378">
                      <a:moveTo>
                        <a:pt x="292" y="0"/>
                      </a:moveTo>
                      <a:lnTo>
                        <a:pt x="292" y="0"/>
                      </a:lnTo>
                      <a:lnTo>
                        <a:pt x="322" y="0"/>
                      </a:lnTo>
                      <a:lnTo>
                        <a:pt x="350" y="4"/>
                      </a:lnTo>
                      <a:lnTo>
                        <a:pt x="378" y="8"/>
                      </a:lnTo>
                      <a:lnTo>
                        <a:pt x="406" y="14"/>
                      </a:lnTo>
                      <a:lnTo>
                        <a:pt x="430" y="22"/>
                      </a:lnTo>
                      <a:lnTo>
                        <a:pt x="454" y="32"/>
                      </a:lnTo>
                      <a:lnTo>
                        <a:pt x="478" y="44"/>
                      </a:lnTo>
                      <a:lnTo>
                        <a:pt x="498" y="56"/>
                      </a:lnTo>
                      <a:lnTo>
                        <a:pt x="516" y="68"/>
                      </a:lnTo>
                      <a:lnTo>
                        <a:pt x="534" y="84"/>
                      </a:lnTo>
                      <a:lnTo>
                        <a:pt x="548" y="98"/>
                      </a:lnTo>
                      <a:lnTo>
                        <a:pt x="560" y="116"/>
                      </a:lnTo>
                      <a:lnTo>
                        <a:pt x="570" y="132"/>
                      </a:lnTo>
                      <a:lnTo>
                        <a:pt x="578" y="150"/>
                      </a:lnTo>
                      <a:lnTo>
                        <a:pt x="582" y="170"/>
                      </a:lnTo>
                      <a:lnTo>
                        <a:pt x="584" y="190"/>
                      </a:lnTo>
                      <a:lnTo>
                        <a:pt x="582" y="208"/>
                      </a:lnTo>
                      <a:lnTo>
                        <a:pt x="578" y="228"/>
                      </a:lnTo>
                      <a:lnTo>
                        <a:pt x="570" y="246"/>
                      </a:lnTo>
                      <a:lnTo>
                        <a:pt x="560" y="262"/>
                      </a:lnTo>
                      <a:lnTo>
                        <a:pt x="548" y="280"/>
                      </a:lnTo>
                      <a:lnTo>
                        <a:pt x="534" y="294"/>
                      </a:lnTo>
                      <a:lnTo>
                        <a:pt x="516" y="310"/>
                      </a:lnTo>
                      <a:lnTo>
                        <a:pt x="498" y="322"/>
                      </a:lnTo>
                      <a:lnTo>
                        <a:pt x="478" y="334"/>
                      </a:lnTo>
                      <a:lnTo>
                        <a:pt x="454" y="346"/>
                      </a:lnTo>
                      <a:lnTo>
                        <a:pt x="430" y="356"/>
                      </a:lnTo>
                      <a:lnTo>
                        <a:pt x="406" y="364"/>
                      </a:lnTo>
                      <a:lnTo>
                        <a:pt x="378" y="370"/>
                      </a:lnTo>
                      <a:lnTo>
                        <a:pt x="350" y="374"/>
                      </a:lnTo>
                      <a:lnTo>
                        <a:pt x="322" y="378"/>
                      </a:lnTo>
                      <a:lnTo>
                        <a:pt x="292" y="378"/>
                      </a:lnTo>
                      <a:lnTo>
                        <a:pt x="262" y="378"/>
                      </a:lnTo>
                      <a:lnTo>
                        <a:pt x="232" y="374"/>
                      </a:lnTo>
                      <a:lnTo>
                        <a:pt x="204" y="370"/>
                      </a:lnTo>
                      <a:lnTo>
                        <a:pt x="178" y="364"/>
                      </a:lnTo>
                      <a:lnTo>
                        <a:pt x="152" y="356"/>
                      </a:lnTo>
                      <a:lnTo>
                        <a:pt x="128" y="346"/>
                      </a:lnTo>
                      <a:lnTo>
                        <a:pt x="106" y="334"/>
                      </a:lnTo>
                      <a:lnTo>
                        <a:pt x="86" y="322"/>
                      </a:lnTo>
                      <a:lnTo>
                        <a:pt x="66" y="310"/>
                      </a:lnTo>
                      <a:lnTo>
                        <a:pt x="50" y="294"/>
                      </a:lnTo>
                      <a:lnTo>
                        <a:pt x="34" y="280"/>
                      </a:lnTo>
                      <a:lnTo>
                        <a:pt x="22" y="262"/>
                      </a:lnTo>
                      <a:lnTo>
                        <a:pt x="12" y="246"/>
                      </a:lnTo>
                      <a:lnTo>
                        <a:pt x="6" y="228"/>
                      </a:lnTo>
                      <a:lnTo>
                        <a:pt x="0" y="208"/>
                      </a:lnTo>
                      <a:lnTo>
                        <a:pt x="0" y="190"/>
                      </a:lnTo>
                      <a:lnTo>
                        <a:pt x="0" y="170"/>
                      </a:lnTo>
                      <a:lnTo>
                        <a:pt x="6" y="150"/>
                      </a:lnTo>
                      <a:lnTo>
                        <a:pt x="12" y="132"/>
                      </a:lnTo>
                      <a:lnTo>
                        <a:pt x="22" y="116"/>
                      </a:lnTo>
                      <a:lnTo>
                        <a:pt x="34" y="98"/>
                      </a:lnTo>
                      <a:lnTo>
                        <a:pt x="50" y="84"/>
                      </a:lnTo>
                      <a:lnTo>
                        <a:pt x="66" y="68"/>
                      </a:lnTo>
                      <a:lnTo>
                        <a:pt x="86" y="56"/>
                      </a:lnTo>
                      <a:lnTo>
                        <a:pt x="106" y="44"/>
                      </a:lnTo>
                      <a:lnTo>
                        <a:pt x="128" y="32"/>
                      </a:lnTo>
                      <a:lnTo>
                        <a:pt x="152" y="22"/>
                      </a:lnTo>
                      <a:lnTo>
                        <a:pt x="178" y="14"/>
                      </a:lnTo>
                      <a:lnTo>
                        <a:pt x="204" y="8"/>
                      </a:lnTo>
                      <a:lnTo>
                        <a:pt x="232" y="4"/>
                      </a:lnTo>
                      <a:lnTo>
                        <a:pt x="262" y="0"/>
                      </a:lnTo>
                      <a:lnTo>
                        <a:pt x="29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100000">
                      <a:srgbClr val="FFFFFF">
                        <a:alpha val="0"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775642" name="Freeform 47"/>
                <p:cNvSpPr>
                  <a:spLocks/>
                </p:cNvSpPr>
                <p:nvPr/>
              </p:nvSpPr>
              <p:spPr bwMode="auto">
                <a:xfrm>
                  <a:off x="3243" y="3475"/>
                  <a:ext cx="1166" cy="450"/>
                </a:xfrm>
                <a:custGeom>
                  <a:avLst/>
                  <a:gdLst>
                    <a:gd name="T0" fmla="*/ 584 w 1166"/>
                    <a:gd name="T1" fmla="*/ 450 h 450"/>
                    <a:gd name="T2" fmla="*/ 584 w 1166"/>
                    <a:gd name="T3" fmla="*/ 450 h 450"/>
                    <a:gd name="T4" fmla="*/ 634 w 1166"/>
                    <a:gd name="T5" fmla="*/ 448 h 450"/>
                    <a:gd name="T6" fmla="*/ 686 w 1166"/>
                    <a:gd name="T7" fmla="*/ 442 h 450"/>
                    <a:gd name="T8" fmla="*/ 736 w 1166"/>
                    <a:gd name="T9" fmla="*/ 430 h 450"/>
                    <a:gd name="T10" fmla="*/ 782 w 1166"/>
                    <a:gd name="T11" fmla="*/ 416 h 450"/>
                    <a:gd name="T12" fmla="*/ 828 w 1166"/>
                    <a:gd name="T13" fmla="*/ 398 h 450"/>
                    <a:gd name="T14" fmla="*/ 872 w 1166"/>
                    <a:gd name="T15" fmla="*/ 376 h 450"/>
                    <a:gd name="T16" fmla="*/ 914 w 1166"/>
                    <a:gd name="T17" fmla="*/ 350 h 450"/>
                    <a:gd name="T18" fmla="*/ 954 w 1166"/>
                    <a:gd name="T19" fmla="*/ 322 h 450"/>
                    <a:gd name="T20" fmla="*/ 992 w 1166"/>
                    <a:gd name="T21" fmla="*/ 290 h 450"/>
                    <a:gd name="T22" fmla="*/ 1026 w 1166"/>
                    <a:gd name="T23" fmla="*/ 256 h 450"/>
                    <a:gd name="T24" fmla="*/ 1058 w 1166"/>
                    <a:gd name="T25" fmla="*/ 220 h 450"/>
                    <a:gd name="T26" fmla="*/ 1086 w 1166"/>
                    <a:gd name="T27" fmla="*/ 180 h 450"/>
                    <a:gd name="T28" fmla="*/ 1112 w 1166"/>
                    <a:gd name="T29" fmla="*/ 138 h 450"/>
                    <a:gd name="T30" fmla="*/ 1134 w 1166"/>
                    <a:gd name="T31" fmla="*/ 94 h 450"/>
                    <a:gd name="T32" fmla="*/ 1152 w 1166"/>
                    <a:gd name="T33" fmla="*/ 48 h 450"/>
                    <a:gd name="T34" fmla="*/ 1166 w 1166"/>
                    <a:gd name="T35" fmla="*/ 0 h 450"/>
                    <a:gd name="T36" fmla="*/ 0 w 1166"/>
                    <a:gd name="T37" fmla="*/ 0 h 450"/>
                    <a:gd name="T38" fmla="*/ 0 w 1166"/>
                    <a:gd name="T39" fmla="*/ 0 h 450"/>
                    <a:gd name="T40" fmla="*/ 14 w 1166"/>
                    <a:gd name="T41" fmla="*/ 48 h 450"/>
                    <a:gd name="T42" fmla="*/ 32 w 1166"/>
                    <a:gd name="T43" fmla="*/ 94 h 450"/>
                    <a:gd name="T44" fmla="*/ 54 w 1166"/>
                    <a:gd name="T45" fmla="*/ 138 h 450"/>
                    <a:gd name="T46" fmla="*/ 80 w 1166"/>
                    <a:gd name="T47" fmla="*/ 180 h 450"/>
                    <a:gd name="T48" fmla="*/ 108 w 1166"/>
                    <a:gd name="T49" fmla="*/ 220 h 450"/>
                    <a:gd name="T50" fmla="*/ 140 w 1166"/>
                    <a:gd name="T51" fmla="*/ 256 h 450"/>
                    <a:gd name="T52" fmla="*/ 174 w 1166"/>
                    <a:gd name="T53" fmla="*/ 290 h 450"/>
                    <a:gd name="T54" fmla="*/ 212 w 1166"/>
                    <a:gd name="T55" fmla="*/ 322 h 450"/>
                    <a:gd name="T56" fmla="*/ 252 w 1166"/>
                    <a:gd name="T57" fmla="*/ 350 h 450"/>
                    <a:gd name="T58" fmla="*/ 294 w 1166"/>
                    <a:gd name="T59" fmla="*/ 376 h 450"/>
                    <a:gd name="T60" fmla="*/ 338 w 1166"/>
                    <a:gd name="T61" fmla="*/ 398 h 450"/>
                    <a:gd name="T62" fmla="*/ 384 w 1166"/>
                    <a:gd name="T63" fmla="*/ 416 h 450"/>
                    <a:gd name="T64" fmla="*/ 432 w 1166"/>
                    <a:gd name="T65" fmla="*/ 430 h 450"/>
                    <a:gd name="T66" fmla="*/ 480 w 1166"/>
                    <a:gd name="T67" fmla="*/ 442 h 450"/>
                    <a:gd name="T68" fmla="*/ 532 w 1166"/>
                    <a:gd name="T69" fmla="*/ 448 h 450"/>
                    <a:gd name="T70" fmla="*/ 584 w 1166"/>
                    <a:gd name="T71" fmla="*/ 450 h 450"/>
                    <a:gd name="T72" fmla="*/ 584 w 1166"/>
                    <a:gd name="T73" fmla="*/ 450 h 45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166"/>
                    <a:gd name="T112" fmla="*/ 0 h 450"/>
                    <a:gd name="T113" fmla="*/ 1166 w 1166"/>
                    <a:gd name="T114" fmla="*/ 450 h 45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166" h="450">
                      <a:moveTo>
                        <a:pt x="584" y="450"/>
                      </a:moveTo>
                      <a:lnTo>
                        <a:pt x="584" y="450"/>
                      </a:lnTo>
                      <a:lnTo>
                        <a:pt x="634" y="448"/>
                      </a:lnTo>
                      <a:lnTo>
                        <a:pt x="686" y="442"/>
                      </a:lnTo>
                      <a:lnTo>
                        <a:pt x="736" y="430"/>
                      </a:lnTo>
                      <a:lnTo>
                        <a:pt x="782" y="416"/>
                      </a:lnTo>
                      <a:lnTo>
                        <a:pt x="828" y="398"/>
                      </a:lnTo>
                      <a:lnTo>
                        <a:pt x="872" y="376"/>
                      </a:lnTo>
                      <a:lnTo>
                        <a:pt x="914" y="350"/>
                      </a:lnTo>
                      <a:lnTo>
                        <a:pt x="954" y="322"/>
                      </a:lnTo>
                      <a:lnTo>
                        <a:pt x="992" y="290"/>
                      </a:lnTo>
                      <a:lnTo>
                        <a:pt x="1026" y="256"/>
                      </a:lnTo>
                      <a:lnTo>
                        <a:pt x="1058" y="220"/>
                      </a:lnTo>
                      <a:lnTo>
                        <a:pt x="1086" y="180"/>
                      </a:lnTo>
                      <a:lnTo>
                        <a:pt x="1112" y="138"/>
                      </a:lnTo>
                      <a:lnTo>
                        <a:pt x="1134" y="94"/>
                      </a:lnTo>
                      <a:lnTo>
                        <a:pt x="1152" y="48"/>
                      </a:lnTo>
                      <a:lnTo>
                        <a:pt x="1166" y="0"/>
                      </a:lnTo>
                      <a:lnTo>
                        <a:pt x="0" y="0"/>
                      </a:lnTo>
                      <a:lnTo>
                        <a:pt x="14" y="48"/>
                      </a:lnTo>
                      <a:lnTo>
                        <a:pt x="32" y="94"/>
                      </a:lnTo>
                      <a:lnTo>
                        <a:pt x="54" y="138"/>
                      </a:lnTo>
                      <a:lnTo>
                        <a:pt x="80" y="180"/>
                      </a:lnTo>
                      <a:lnTo>
                        <a:pt x="108" y="220"/>
                      </a:lnTo>
                      <a:lnTo>
                        <a:pt x="140" y="256"/>
                      </a:lnTo>
                      <a:lnTo>
                        <a:pt x="174" y="290"/>
                      </a:lnTo>
                      <a:lnTo>
                        <a:pt x="212" y="322"/>
                      </a:lnTo>
                      <a:lnTo>
                        <a:pt x="252" y="350"/>
                      </a:lnTo>
                      <a:lnTo>
                        <a:pt x="294" y="376"/>
                      </a:lnTo>
                      <a:lnTo>
                        <a:pt x="338" y="398"/>
                      </a:lnTo>
                      <a:lnTo>
                        <a:pt x="384" y="416"/>
                      </a:lnTo>
                      <a:lnTo>
                        <a:pt x="432" y="430"/>
                      </a:lnTo>
                      <a:lnTo>
                        <a:pt x="480" y="442"/>
                      </a:lnTo>
                      <a:lnTo>
                        <a:pt x="532" y="448"/>
                      </a:lnTo>
                      <a:lnTo>
                        <a:pt x="584" y="45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B9C2D6">
                        <a:alpha val="0"/>
                      </a:srgbClr>
                    </a:gs>
                    <a:gs pos="100000">
                      <a:srgbClr val="A5ACBB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sp>
            <p:nvSpPr>
              <p:cNvPr id="785456" name="WordArt 48"/>
              <p:cNvSpPr>
                <a:spLocks noChangeArrowheads="1" noChangeShapeType="1" noTextEdit="1"/>
              </p:cNvSpPr>
              <p:nvPr/>
            </p:nvSpPr>
            <p:spPr bwMode="auto">
              <a:xfrm>
                <a:off x="516" y="2785"/>
                <a:ext cx="784" cy="215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>
                  <a:defRPr/>
                </a:pPr>
                <a:r>
                  <a:rPr lang="en-US" altLang="ko-KR" sz="800" b="1" kern="10" spc="-40" dirty="0">
                    <a:ln w="9525">
                      <a:noFill/>
                      <a:round/>
                      <a:headEnd/>
                      <a:tailEnd/>
                    </a:ln>
                    <a:latin typeface="Arial"/>
                    <a:cs typeface="Arial"/>
                  </a:rPr>
                  <a:t>2026</a:t>
                </a:r>
                <a:r>
                  <a:rPr lang="ko-KR" altLang="en-US" sz="800" b="1" kern="10" spc="-40" dirty="0">
                    <a:ln w="9525">
                      <a:noFill/>
                      <a:round/>
                      <a:headEnd/>
                      <a:tailEnd/>
                    </a:ln>
                    <a:latin typeface="Arial"/>
                    <a:cs typeface="Arial"/>
                  </a:rPr>
                  <a:t>년</a:t>
                </a:r>
              </a:p>
            </p:txBody>
          </p:sp>
        </p:grpSp>
        <p:sp>
          <p:nvSpPr>
            <p:cNvPr id="785457" name="Freeform 49"/>
            <p:cNvSpPr>
              <a:spLocks/>
            </p:cNvSpPr>
            <p:nvPr/>
          </p:nvSpPr>
          <p:spPr bwMode="auto">
            <a:xfrm flipV="1">
              <a:off x="1940" y="2050"/>
              <a:ext cx="647" cy="200"/>
            </a:xfrm>
            <a:custGeom>
              <a:avLst/>
              <a:gdLst/>
              <a:ahLst/>
              <a:cxnLst>
                <a:cxn ang="0">
                  <a:pos x="584" y="450"/>
                </a:cxn>
                <a:cxn ang="0">
                  <a:pos x="584" y="450"/>
                </a:cxn>
                <a:cxn ang="0">
                  <a:pos x="634" y="448"/>
                </a:cxn>
                <a:cxn ang="0">
                  <a:pos x="686" y="442"/>
                </a:cxn>
                <a:cxn ang="0">
                  <a:pos x="736" y="430"/>
                </a:cxn>
                <a:cxn ang="0">
                  <a:pos x="782" y="416"/>
                </a:cxn>
                <a:cxn ang="0">
                  <a:pos x="828" y="398"/>
                </a:cxn>
                <a:cxn ang="0">
                  <a:pos x="872" y="376"/>
                </a:cxn>
                <a:cxn ang="0">
                  <a:pos x="914" y="350"/>
                </a:cxn>
                <a:cxn ang="0">
                  <a:pos x="954" y="322"/>
                </a:cxn>
                <a:cxn ang="0">
                  <a:pos x="992" y="290"/>
                </a:cxn>
                <a:cxn ang="0">
                  <a:pos x="1026" y="256"/>
                </a:cxn>
                <a:cxn ang="0">
                  <a:pos x="1058" y="220"/>
                </a:cxn>
                <a:cxn ang="0">
                  <a:pos x="1086" y="180"/>
                </a:cxn>
                <a:cxn ang="0">
                  <a:pos x="1112" y="138"/>
                </a:cxn>
                <a:cxn ang="0">
                  <a:pos x="1134" y="94"/>
                </a:cxn>
                <a:cxn ang="0">
                  <a:pos x="1152" y="48"/>
                </a:cxn>
                <a:cxn ang="0">
                  <a:pos x="1166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4" y="48"/>
                </a:cxn>
                <a:cxn ang="0">
                  <a:pos x="32" y="94"/>
                </a:cxn>
                <a:cxn ang="0">
                  <a:pos x="54" y="138"/>
                </a:cxn>
                <a:cxn ang="0">
                  <a:pos x="80" y="180"/>
                </a:cxn>
                <a:cxn ang="0">
                  <a:pos x="108" y="220"/>
                </a:cxn>
                <a:cxn ang="0">
                  <a:pos x="140" y="256"/>
                </a:cxn>
                <a:cxn ang="0">
                  <a:pos x="174" y="290"/>
                </a:cxn>
                <a:cxn ang="0">
                  <a:pos x="212" y="322"/>
                </a:cxn>
                <a:cxn ang="0">
                  <a:pos x="252" y="350"/>
                </a:cxn>
                <a:cxn ang="0">
                  <a:pos x="294" y="376"/>
                </a:cxn>
                <a:cxn ang="0">
                  <a:pos x="338" y="398"/>
                </a:cxn>
                <a:cxn ang="0">
                  <a:pos x="384" y="416"/>
                </a:cxn>
                <a:cxn ang="0">
                  <a:pos x="432" y="430"/>
                </a:cxn>
                <a:cxn ang="0">
                  <a:pos x="480" y="442"/>
                </a:cxn>
                <a:cxn ang="0">
                  <a:pos x="532" y="448"/>
                </a:cxn>
                <a:cxn ang="0">
                  <a:pos x="584" y="450"/>
                </a:cxn>
                <a:cxn ang="0">
                  <a:pos x="584" y="450"/>
                </a:cxn>
              </a:cxnLst>
              <a:rect l="0" t="0" r="r" b="b"/>
              <a:pathLst>
                <a:path w="1166" h="450">
                  <a:moveTo>
                    <a:pt x="584" y="450"/>
                  </a:moveTo>
                  <a:lnTo>
                    <a:pt x="584" y="450"/>
                  </a:lnTo>
                  <a:lnTo>
                    <a:pt x="634" y="448"/>
                  </a:lnTo>
                  <a:lnTo>
                    <a:pt x="686" y="442"/>
                  </a:lnTo>
                  <a:lnTo>
                    <a:pt x="736" y="430"/>
                  </a:lnTo>
                  <a:lnTo>
                    <a:pt x="782" y="416"/>
                  </a:lnTo>
                  <a:lnTo>
                    <a:pt x="828" y="398"/>
                  </a:lnTo>
                  <a:lnTo>
                    <a:pt x="872" y="376"/>
                  </a:lnTo>
                  <a:lnTo>
                    <a:pt x="914" y="350"/>
                  </a:lnTo>
                  <a:lnTo>
                    <a:pt x="954" y="322"/>
                  </a:lnTo>
                  <a:lnTo>
                    <a:pt x="992" y="290"/>
                  </a:lnTo>
                  <a:lnTo>
                    <a:pt x="1026" y="256"/>
                  </a:lnTo>
                  <a:lnTo>
                    <a:pt x="1058" y="220"/>
                  </a:lnTo>
                  <a:lnTo>
                    <a:pt x="1086" y="180"/>
                  </a:lnTo>
                  <a:lnTo>
                    <a:pt x="1112" y="138"/>
                  </a:lnTo>
                  <a:lnTo>
                    <a:pt x="1134" y="94"/>
                  </a:lnTo>
                  <a:lnTo>
                    <a:pt x="1152" y="48"/>
                  </a:lnTo>
                  <a:lnTo>
                    <a:pt x="116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" y="48"/>
                  </a:lnTo>
                  <a:lnTo>
                    <a:pt x="32" y="94"/>
                  </a:lnTo>
                  <a:lnTo>
                    <a:pt x="54" y="138"/>
                  </a:lnTo>
                  <a:lnTo>
                    <a:pt x="80" y="180"/>
                  </a:lnTo>
                  <a:lnTo>
                    <a:pt x="108" y="220"/>
                  </a:lnTo>
                  <a:lnTo>
                    <a:pt x="140" y="256"/>
                  </a:lnTo>
                  <a:lnTo>
                    <a:pt x="174" y="290"/>
                  </a:lnTo>
                  <a:lnTo>
                    <a:pt x="212" y="322"/>
                  </a:lnTo>
                  <a:lnTo>
                    <a:pt x="252" y="350"/>
                  </a:lnTo>
                  <a:lnTo>
                    <a:pt x="294" y="376"/>
                  </a:lnTo>
                  <a:lnTo>
                    <a:pt x="338" y="398"/>
                  </a:lnTo>
                  <a:lnTo>
                    <a:pt x="384" y="416"/>
                  </a:lnTo>
                  <a:lnTo>
                    <a:pt x="432" y="430"/>
                  </a:lnTo>
                  <a:lnTo>
                    <a:pt x="480" y="442"/>
                  </a:lnTo>
                  <a:lnTo>
                    <a:pt x="532" y="448"/>
                  </a:lnTo>
                  <a:lnTo>
                    <a:pt x="584" y="450"/>
                  </a:lnTo>
                  <a:lnTo>
                    <a:pt x="584" y="45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ko-KR" altLang="en-US" sz="180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786188" y="5286375"/>
            <a:ext cx="5643562" cy="2000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Ø"/>
              <a:defRPr/>
            </a:pPr>
            <a:endParaRPr lang="en-US" altLang="ko-KR" b="1" dirty="0">
              <a:latin typeface="돋움" pitchFamily="50" charset="-127"/>
              <a:ea typeface="돋움" pitchFamily="50" charset="-127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ko-KR" altLang="ko-KR" b="1" dirty="0">
                <a:latin typeface="돋움" pitchFamily="50" charset="-127"/>
                <a:ea typeface="돋움" pitchFamily="50" charset="-127"/>
              </a:rPr>
              <a:t>영국 </a:t>
            </a:r>
            <a:r>
              <a:rPr lang="ko-KR" altLang="ko-KR" b="1" dirty="0" err="1">
                <a:latin typeface="돋움" pitchFamily="50" charset="-127"/>
                <a:ea typeface="돋움" pitchFamily="50" charset="-127"/>
              </a:rPr>
              <a:t>옥스퍼드대</a:t>
            </a:r>
            <a:r>
              <a:rPr lang="en-US" altLang="ko-KR" b="1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ko-KR" b="1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ko-KR" b="1" dirty="0" err="1">
                <a:latin typeface="돋움" pitchFamily="50" charset="-127"/>
                <a:ea typeface="돋움" pitchFamily="50" charset="-127"/>
              </a:rPr>
              <a:t>데이비드</a:t>
            </a:r>
            <a:r>
              <a:rPr lang="ko-KR" altLang="ko-KR" b="1" dirty="0">
                <a:latin typeface="돋움" pitchFamily="50" charset="-127"/>
                <a:ea typeface="돋움" pitchFamily="50" charset="-127"/>
              </a:rPr>
              <a:t> 교수</a:t>
            </a:r>
            <a:r>
              <a:rPr lang="en-US" altLang="ko-KR" b="1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342900" indent="-342900">
              <a:defRPr/>
            </a:pPr>
            <a:r>
              <a:rPr lang="en-US" altLang="ko-KR" b="1" dirty="0">
                <a:latin typeface="돋움" pitchFamily="50" charset="-127"/>
                <a:ea typeface="돋움" pitchFamily="50" charset="-127"/>
              </a:rPr>
              <a:t>     2006</a:t>
            </a:r>
            <a:r>
              <a:rPr lang="ko-KR" altLang="ko-KR" b="1" dirty="0">
                <a:latin typeface="돋움" pitchFamily="50" charset="-127"/>
                <a:ea typeface="돋움" pitchFamily="50" charset="-127"/>
              </a:rPr>
              <a:t>년</a:t>
            </a:r>
            <a:r>
              <a:rPr lang="en-US" altLang="ko-KR" b="1" dirty="0">
                <a:latin typeface="돋움" pitchFamily="50" charset="-127"/>
                <a:ea typeface="돋움" pitchFamily="50" charset="-127"/>
              </a:rPr>
              <a:t> '</a:t>
            </a:r>
            <a:r>
              <a:rPr lang="ko-KR" altLang="ko-KR" b="1" dirty="0">
                <a:latin typeface="돋움" pitchFamily="50" charset="-127"/>
                <a:ea typeface="돋움" pitchFamily="50" charset="-127"/>
              </a:rPr>
              <a:t>세계인구포럼‘에서  </a:t>
            </a:r>
            <a:endParaRPr lang="en-US" altLang="ko-KR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altLang="ko-KR" b="1" dirty="0">
                <a:latin typeface="돋움" pitchFamily="50" charset="-127"/>
                <a:ea typeface="돋움" pitchFamily="50" charset="-127"/>
              </a:rPr>
              <a:t>    “</a:t>
            </a:r>
            <a:r>
              <a:rPr lang="ko-KR" altLang="ko-KR" b="1" dirty="0">
                <a:latin typeface="돋움" pitchFamily="50" charset="-127"/>
                <a:ea typeface="돋움" pitchFamily="50" charset="-127"/>
              </a:rPr>
              <a:t>이대로라면 한국은</a:t>
            </a:r>
            <a:r>
              <a:rPr lang="en-US" altLang="ko-KR" b="1" dirty="0">
                <a:latin typeface="돋움" pitchFamily="50" charset="-127"/>
                <a:ea typeface="돋움" pitchFamily="50" charset="-127"/>
              </a:rPr>
              <a:t> 300</a:t>
            </a:r>
            <a:r>
              <a:rPr lang="ko-KR" altLang="ko-KR" b="1" dirty="0">
                <a:latin typeface="돋움" pitchFamily="50" charset="-127"/>
                <a:ea typeface="돋움" pitchFamily="50" charset="-127"/>
              </a:rPr>
              <a:t>년 뒤에는 </a:t>
            </a:r>
            <a:endParaRPr lang="en-US" altLang="ko-KR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altLang="ko-KR" b="1" dirty="0">
                <a:latin typeface="돋움" pitchFamily="50" charset="-127"/>
                <a:ea typeface="돋움" pitchFamily="50" charset="-127"/>
              </a:rPr>
              <a:t>    </a:t>
            </a:r>
            <a:r>
              <a:rPr lang="ko-KR" altLang="ko-KR" b="1" dirty="0">
                <a:latin typeface="돋움" pitchFamily="50" charset="-127"/>
                <a:ea typeface="돋움" pitchFamily="50" charset="-127"/>
              </a:rPr>
              <a:t>역사</a:t>
            </a:r>
            <a:r>
              <a:rPr lang="en-US" altLang="ko-KR" b="1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b="1" dirty="0">
                <a:latin typeface="돋움" pitchFamily="50" charset="-127"/>
                <a:ea typeface="돋움" pitchFamily="50" charset="-127"/>
              </a:rPr>
              <a:t>뒤편으로</a:t>
            </a:r>
            <a:r>
              <a:rPr lang="en-US" altLang="ko-KR" b="1" dirty="0">
                <a:latin typeface="돋움" pitchFamily="50" charset="-127"/>
                <a:ea typeface="돋움" pitchFamily="50" charset="-127"/>
              </a:rPr>
              <a:t>  </a:t>
            </a:r>
            <a:r>
              <a:rPr lang="ko-KR" altLang="ko-KR" b="1" dirty="0">
                <a:latin typeface="돋움" pitchFamily="50" charset="-127"/>
                <a:ea typeface="돋움" pitchFamily="50" charset="-127"/>
              </a:rPr>
              <a:t>사라지는 국가</a:t>
            </a:r>
            <a:r>
              <a:rPr lang="en-US" altLang="ko-KR" b="1" dirty="0">
                <a:latin typeface="돋움" pitchFamily="50" charset="-127"/>
                <a:ea typeface="돋움" pitchFamily="50" charset="-127"/>
              </a:rPr>
              <a:t> 1</a:t>
            </a:r>
            <a:r>
              <a:rPr lang="ko-KR" altLang="ko-KR" b="1" dirty="0">
                <a:latin typeface="돋움" pitchFamily="50" charset="-127"/>
                <a:ea typeface="돋움" pitchFamily="50" charset="-127"/>
              </a:rPr>
              <a:t>호가 될 것</a:t>
            </a:r>
            <a:r>
              <a:rPr lang="en-US" altLang="ko-KR" b="1" dirty="0">
                <a:latin typeface="돋움" pitchFamily="50" charset="-127"/>
                <a:ea typeface="돋움" pitchFamily="50" charset="-127"/>
              </a:rPr>
              <a:t>” </a:t>
            </a:r>
          </a:p>
          <a:p>
            <a:pPr algn="ctr">
              <a:defRPr/>
            </a:pPr>
            <a:endParaRPr lang="ko-KR" altLang="en-US" sz="2400" dirty="0"/>
          </a:p>
        </p:txBody>
      </p:sp>
      <p:grpSp>
        <p:nvGrpSpPr>
          <p:cNvPr id="1775628" name="Group 6"/>
          <p:cNvGrpSpPr>
            <a:grpSpLocks/>
          </p:cNvGrpSpPr>
          <p:nvPr/>
        </p:nvGrpSpPr>
        <p:grpSpPr bwMode="auto">
          <a:xfrm>
            <a:off x="3287713" y="3643313"/>
            <a:ext cx="2857500" cy="1784350"/>
            <a:chOff x="4333" y="2153"/>
            <a:chExt cx="1423" cy="417"/>
          </a:xfrm>
        </p:grpSpPr>
        <p:grpSp>
          <p:nvGrpSpPr>
            <p:cNvPr id="1775629" name="Group 7"/>
            <p:cNvGrpSpPr>
              <a:grpSpLocks/>
            </p:cNvGrpSpPr>
            <p:nvPr/>
          </p:nvGrpSpPr>
          <p:grpSpPr bwMode="auto">
            <a:xfrm>
              <a:off x="4333" y="2153"/>
              <a:ext cx="1309" cy="417"/>
              <a:chOff x="3923" y="935"/>
              <a:chExt cx="2187" cy="617"/>
            </a:xfrm>
          </p:grpSpPr>
          <p:sp>
            <p:nvSpPr>
              <p:cNvPr id="1775632" name="AutoShape 8"/>
              <p:cNvSpPr>
                <a:spLocks noChangeArrowheads="1"/>
              </p:cNvSpPr>
              <p:nvPr/>
            </p:nvSpPr>
            <p:spPr bwMode="auto">
              <a:xfrm>
                <a:off x="3923" y="935"/>
                <a:ext cx="2063" cy="59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>
                      <a:alpha val="50000"/>
                    </a:schemeClr>
                  </a:gs>
                  <a:gs pos="100000">
                    <a:srgbClr val="848E98"/>
                  </a:gs>
                </a:gsLst>
                <a:lin ang="2700000" scaled="1"/>
              </a:gradFill>
              <a:ln w="9525">
                <a:round/>
                <a:headEnd/>
                <a:tailEnd/>
              </a:ln>
              <a:scene3d>
                <a:camera prst="legacyPerspectiveBottomRight">
                  <a:rot lat="21299989" lon="0" rev="0"/>
                </a:camera>
                <a:lightRig rig="legacyFlat2" dir="t"/>
              </a:scene3d>
              <a:sp3d extrusionH="227000" prstMaterial="legacyMetal">
                <a:bevelT w="13500" h="13500" prst="angle"/>
                <a:bevelB w="13500" h="13500" prst="angle"/>
                <a:extrusionClr>
                  <a:srgbClr val="E3E5E9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46" name="AutoShape 9"/>
              <p:cNvSpPr>
                <a:spLocks noChangeArrowheads="1"/>
              </p:cNvSpPr>
              <p:nvPr/>
            </p:nvSpPr>
            <p:spPr bwMode="auto">
              <a:xfrm>
                <a:off x="4159" y="935"/>
                <a:ext cx="1951" cy="568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>
                      <a:gamma/>
                      <a:tint val="0"/>
                      <a:invGamma/>
                      <a:alpha val="28999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  <a:scene3d>
                <a:camera prst="legacyPerspectiveBottomRight">
                  <a:rot lat="21299999" lon="0" rev="0"/>
                </a:camera>
                <a:lightRig rig="legacyFlat2" dir="t"/>
              </a:scene3d>
              <a:sp3d prstMaterial="legacyMetal">
                <a:bevelT w="13500" h="13500" prst="angle"/>
                <a:bevelB w="13500" h="13500" prst="angle"/>
                <a:extrusionClr>
                  <a:srgbClr val="E3E5E9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>
                  <a:defRPr/>
                </a:pPr>
                <a:endParaRPr lang="ko-KR" altLang="en-US" sz="1800" dirty="0"/>
              </a:p>
            </p:txBody>
          </p:sp>
          <p:sp>
            <p:nvSpPr>
              <p:cNvPr id="48" name="AutoShape 9"/>
              <p:cNvSpPr>
                <a:spLocks noChangeArrowheads="1"/>
              </p:cNvSpPr>
              <p:nvPr/>
            </p:nvSpPr>
            <p:spPr bwMode="auto">
              <a:xfrm>
                <a:off x="4041" y="984"/>
                <a:ext cx="1891" cy="568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>
                      <a:gamma/>
                      <a:tint val="0"/>
                      <a:invGamma/>
                      <a:alpha val="28999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  <a:scene3d>
                <a:camera prst="legacyPerspectiveBottomRight">
                  <a:rot lat="21299999" lon="0" rev="0"/>
                </a:camera>
                <a:lightRig rig="legacyFlat2" dir="t"/>
              </a:scene3d>
              <a:sp3d prstMaterial="legacyMetal">
                <a:bevelT w="13500" h="13500" prst="angle"/>
                <a:bevelB w="13500" h="13500" prst="angle"/>
                <a:extrusionClr>
                  <a:srgbClr val="E3E5E9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>
                  <a:buFont typeface="Wingdings" pitchFamily="2" charset="2"/>
                  <a:buChar char="v"/>
                  <a:defRPr/>
                </a:pPr>
                <a:r>
                  <a:rPr lang="ko-KR" altLang="en-US" sz="1800" b="1" dirty="0"/>
                  <a:t>제</a:t>
                </a:r>
                <a:r>
                  <a:rPr lang="en-US" altLang="ko-KR" sz="1800" b="1" dirty="0"/>
                  <a:t>2</a:t>
                </a:r>
                <a:r>
                  <a:rPr lang="ko-KR" altLang="en-US" sz="1800" b="1" dirty="0"/>
                  <a:t>차 </a:t>
                </a:r>
                <a:r>
                  <a:rPr lang="ko-KR" altLang="en-US" sz="1800" b="1" dirty="0" err="1"/>
                  <a:t>베이비부머세대</a:t>
                </a:r>
                <a:endParaRPr lang="en-US" altLang="ko-KR" sz="1800" b="1" dirty="0"/>
              </a:p>
              <a:p>
                <a:pPr>
                  <a:defRPr/>
                </a:pPr>
                <a:r>
                  <a:rPr lang="ko-KR" altLang="en-US" sz="1800" b="1" dirty="0" err="1"/>
                  <a:t>쓰나미처럼</a:t>
                </a:r>
                <a:r>
                  <a:rPr lang="ko-KR" altLang="en-US" sz="1800" b="1" dirty="0"/>
                  <a:t> 몰려와</a:t>
                </a:r>
                <a:endParaRPr lang="en-US" altLang="ko-KR" sz="1800" b="1" dirty="0"/>
              </a:p>
              <a:p>
                <a:pPr>
                  <a:defRPr/>
                </a:pPr>
                <a:r>
                  <a:rPr lang="ko-KR" altLang="en-US" sz="1800" b="1" dirty="0"/>
                  <a:t> </a:t>
                </a:r>
                <a:r>
                  <a:rPr lang="en-US" altLang="ko-KR" sz="1800" b="1" dirty="0"/>
                  <a:t>OECD </a:t>
                </a:r>
                <a:r>
                  <a:rPr lang="ko-KR" altLang="en-US" sz="1800" b="1" dirty="0"/>
                  <a:t>평균을 초과</a:t>
                </a:r>
              </a:p>
            </p:txBody>
          </p:sp>
        </p:grpSp>
        <p:sp>
          <p:nvSpPr>
            <p:cNvPr id="1775630" name="Text Box 10"/>
            <p:cNvSpPr txBox="1">
              <a:spLocks noChangeArrowheads="1"/>
            </p:cNvSpPr>
            <p:nvPr/>
          </p:nvSpPr>
          <p:spPr bwMode="auto">
            <a:xfrm>
              <a:off x="4368" y="2186"/>
              <a:ext cx="1352" cy="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altLang="ko-KR" b="1">
                <a:solidFill>
                  <a:srgbClr val="333333"/>
                </a:solidFill>
                <a:latin typeface="Arial" charset="0"/>
              </a:endParaRPr>
            </a:p>
          </p:txBody>
        </p:sp>
        <p:sp>
          <p:nvSpPr>
            <p:cNvPr id="1775631" name="Text Box 10"/>
            <p:cNvSpPr txBox="1">
              <a:spLocks noChangeArrowheads="1"/>
            </p:cNvSpPr>
            <p:nvPr/>
          </p:nvSpPr>
          <p:spPr bwMode="auto">
            <a:xfrm>
              <a:off x="4404" y="2186"/>
              <a:ext cx="1352" cy="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altLang="ko-KR" b="1">
                <a:solidFill>
                  <a:srgbClr val="333333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69" name="Rectangle 9"/>
          <p:cNvSpPr>
            <a:spLocks noGrp="1" noChangeArrowheads="1"/>
          </p:cNvSpPr>
          <p:nvPr>
            <p:ph type="ctrTitle"/>
          </p:nvPr>
        </p:nvSpPr>
        <p:spPr>
          <a:xfrm>
            <a:off x="0" y="1643050"/>
            <a:ext cx="9099550" cy="4104456"/>
          </a:xfrm>
          <a:effectLst>
            <a:outerShdw dist="35921" dir="2700000" algn="ctr" rotWithShape="0">
              <a:srgbClr val="000000">
                <a:alpha val="47000"/>
              </a:srgb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en-US" altLang="ko-KR" sz="3200" kern="1200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  <a:t>“</a:t>
            </a:r>
            <a:r>
              <a:rPr lang="ko-KR" altLang="ko-KR" sz="3200" kern="1200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  <a:t>복지는 </a:t>
            </a:r>
            <a:r>
              <a:rPr lang="ko-KR" altLang="ko-KR" sz="3200" kern="120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  <a:t>우리의 작은 사랑과 관심에서 </a:t>
            </a:r>
            <a:r>
              <a:rPr lang="en-US" altLang="ko-KR" sz="3200" kern="120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  <a:t/>
            </a:r>
            <a:br>
              <a:rPr lang="en-US" altLang="ko-KR" sz="3200" kern="120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</a:br>
            <a:r>
              <a:rPr lang="ko-KR" altLang="ko-KR" sz="3200" kern="120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  <a:t>시작 됩니다</a:t>
            </a:r>
            <a:r>
              <a:rPr lang="en-US" altLang="ko-KR" sz="3200" kern="1200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  <a:t>.</a:t>
            </a:r>
            <a:br>
              <a:rPr lang="en-US" altLang="ko-KR" sz="3200" kern="1200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</a:br>
            <a:r>
              <a:rPr lang="en-US" altLang="ko-KR" sz="3200" kern="120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  <a:t/>
            </a:r>
            <a:br>
              <a:rPr lang="en-US" altLang="ko-KR" sz="3200" kern="120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</a:br>
            <a:r>
              <a:rPr lang="ko-KR" altLang="ko-KR" sz="3200" kern="1200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  <a:t>우리의 </a:t>
            </a:r>
            <a:r>
              <a:rPr lang="ko-KR" altLang="ko-KR" sz="3200" kern="120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  <a:t>관심과 참여가 대한민국을 </a:t>
            </a:r>
            <a:r>
              <a:rPr lang="en-US" altLang="ko-KR" sz="3200" kern="1200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  <a:t/>
            </a:r>
            <a:br>
              <a:rPr lang="en-US" altLang="ko-KR" sz="3200" kern="1200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</a:br>
            <a:r>
              <a:rPr lang="ko-KR" altLang="ko-KR" sz="3200" kern="1200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  <a:t>선진복지국가로 </a:t>
            </a:r>
            <a:r>
              <a:rPr lang="ko-KR" altLang="ko-KR" sz="3200" kern="1200" dirty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  <a:t>만듭니다</a:t>
            </a:r>
            <a:r>
              <a:rPr lang="en-US" altLang="ko-KR" sz="3200" kern="1200" dirty="0" smtClean="0">
                <a:ln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HY울릉도B" pitchFamily="18" charset="-127"/>
                <a:ea typeface="HY울릉도B" pitchFamily="18" charset="-127"/>
                <a:cs typeface="+mn-cs"/>
              </a:rPr>
              <a:t>.”</a:t>
            </a:r>
            <a:r>
              <a:rPr lang="en-US" altLang="ko-KR" sz="3200" kern="12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굴림" charset="-127"/>
                <a:cs typeface="+mn-cs"/>
              </a:rPr>
              <a:t/>
            </a:r>
            <a:br>
              <a:rPr lang="en-US" altLang="ko-KR" sz="3200" kern="12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굴림" charset="-127"/>
                <a:cs typeface="+mn-cs"/>
              </a:rPr>
            </a:br>
            <a:r>
              <a:rPr lang="ko-KR" altLang="ko-KR" sz="2800" b="0" kern="1200" dirty="0">
                <a:ln>
                  <a:solidFill>
                    <a:sysClr val="windowText" lastClr="000000"/>
                  </a:solidFill>
                </a:ln>
                <a:latin typeface="굴림" charset="-127"/>
                <a:cs typeface="+mn-cs"/>
              </a:rPr>
              <a:t/>
            </a:r>
            <a:br>
              <a:rPr lang="ko-KR" altLang="ko-KR" sz="2800" b="0" kern="1200" dirty="0">
                <a:ln>
                  <a:solidFill>
                    <a:sysClr val="windowText" lastClr="000000"/>
                  </a:solidFill>
                </a:ln>
                <a:latin typeface="굴림" charset="-127"/>
                <a:cs typeface="+mn-cs"/>
              </a:rPr>
            </a:br>
            <a:r>
              <a:rPr lang="en-US" altLang="ko-KR" sz="3200" b="0" kern="1200" dirty="0">
                <a:ln>
                  <a:solidFill>
                    <a:sysClr val="windowText" lastClr="000000"/>
                  </a:solidFill>
                </a:ln>
                <a:latin typeface="굴림" charset="-127"/>
                <a:cs typeface="+mn-cs"/>
              </a:rPr>
              <a:t> </a:t>
            </a:r>
            <a:r>
              <a:rPr lang="ko-KR" altLang="ko-KR" sz="3200" b="0" kern="1200" dirty="0">
                <a:ln>
                  <a:solidFill>
                    <a:sysClr val="windowText" lastClr="000000"/>
                  </a:solidFill>
                </a:ln>
                <a:latin typeface="굴림" charset="-127"/>
                <a:cs typeface="+mn-cs"/>
              </a:rPr>
              <a:t>선진사회복지연구회 </a:t>
            </a:r>
            <a:r>
              <a:rPr lang="en-US" altLang="ko-KR" sz="2400" b="0" kern="1200" dirty="0">
                <a:ln>
                  <a:solidFill>
                    <a:sysClr val="windowText" lastClr="000000"/>
                  </a:solidFill>
                </a:ln>
                <a:latin typeface="굴림" charset="-127"/>
                <a:cs typeface="+mn-cs"/>
              </a:rPr>
              <a:t/>
            </a:r>
            <a:br>
              <a:rPr lang="en-US" altLang="ko-KR" sz="2400" b="0" kern="1200" dirty="0">
                <a:ln>
                  <a:solidFill>
                    <a:sysClr val="windowText" lastClr="000000"/>
                  </a:solidFill>
                </a:ln>
                <a:latin typeface="굴림" charset="-127"/>
                <a:cs typeface="+mn-cs"/>
              </a:rPr>
            </a:br>
            <a:r>
              <a:rPr lang="en-US" altLang="ko-KR" sz="2400" b="0" kern="1200" dirty="0">
                <a:ln>
                  <a:solidFill>
                    <a:sysClr val="windowText" lastClr="000000"/>
                  </a:solidFill>
                </a:ln>
                <a:latin typeface="굴림" charset="-127"/>
                <a:cs typeface="+mn-cs"/>
              </a:rPr>
              <a:t>www.sswkorea.org</a:t>
            </a:r>
            <a:endParaRPr lang="ko-KR" altLang="ko-KR" sz="2400" b="0" kern="1200" dirty="0">
              <a:ln>
                <a:solidFill>
                  <a:sysClr val="windowText" lastClr="000000"/>
                </a:solidFill>
              </a:ln>
              <a:latin typeface="굴림" charset="-127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31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mtClean="0"/>
              <a:t>참고문헌</a:t>
            </a:r>
          </a:p>
        </p:txBody>
      </p:sp>
      <p:sp>
        <p:nvSpPr>
          <p:cNvPr id="180531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ko-KR" altLang="en-US" sz="1000" smtClean="0"/>
              <a:t>이삼식 외</a:t>
            </a:r>
            <a:r>
              <a:rPr lang="en-US" altLang="ko-KR" sz="1000" smtClean="0"/>
              <a:t>(2009).『2008</a:t>
            </a:r>
            <a:r>
              <a:rPr lang="ko-KR" altLang="en-US" sz="1000" smtClean="0"/>
              <a:t>년 저출산</a:t>
            </a:r>
            <a:r>
              <a:rPr lang="en-US" altLang="ko-KR" sz="1000" smtClean="0"/>
              <a:t>․</a:t>
            </a:r>
            <a:r>
              <a:rPr lang="ko-KR" altLang="en-US" sz="1000" smtClean="0"/>
              <a:t>고령사회정책 성과평가</a:t>
            </a:r>
            <a:r>
              <a:rPr lang="en-US" altLang="ko-KR" sz="1000" smtClean="0"/>
              <a:t>』, </a:t>
            </a:r>
            <a:r>
              <a:rPr lang="ko-KR" altLang="en-US" sz="1000" smtClean="0"/>
              <a:t>보건복지부</a:t>
            </a:r>
            <a:r>
              <a:rPr lang="en-US" altLang="ko-KR" sz="1000" smtClean="0"/>
              <a:t>․</a:t>
            </a:r>
            <a:r>
              <a:rPr lang="ko-KR" altLang="en-US" sz="1000" smtClean="0"/>
              <a:t>한국보건사회연구원</a:t>
            </a:r>
            <a:r>
              <a:rPr lang="en-US" altLang="ko-KR" sz="1000" smtClean="0"/>
              <a:t>. </a:t>
            </a:r>
            <a:endParaRPr lang="ko-KR" altLang="en-US" sz="1000" smtClean="0"/>
          </a:p>
          <a:p>
            <a:pPr eaLnBrk="1" hangingPunct="1"/>
            <a:r>
              <a:rPr lang="ko-KR" altLang="en-US" sz="1000" smtClean="0"/>
              <a:t>이삼식 외</a:t>
            </a:r>
            <a:r>
              <a:rPr lang="en-US" altLang="ko-KR" sz="1000" smtClean="0"/>
              <a:t>.2010 </a:t>
            </a:r>
            <a:r>
              <a:rPr lang="ko-KR" altLang="en-US" sz="1000" smtClean="0"/>
              <a:t>향후 </a:t>
            </a:r>
            <a:r>
              <a:rPr lang="en-US" altLang="ko-KR" sz="1000" smtClean="0"/>
              <a:t>5</a:t>
            </a:r>
            <a:r>
              <a:rPr lang="ko-KR" altLang="en-US" sz="1000" smtClean="0"/>
              <a:t>년간 추진할 저출산고령사회 핵심연구과제</a:t>
            </a:r>
            <a:r>
              <a:rPr lang="en-US" altLang="ko-KR" sz="1000" smtClean="0"/>
              <a:t>, </a:t>
            </a:r>
            <a:r>
              <a:rPr lang="ko-KR" altLang="en-US" sz="1000" smtClean="0"/>
              <a:t>보건복지부</a:t>
            </a:r>
            <a:r>
              <a:rPr lang="en-US" altLang="ko-KR" sz="1000" smtClean="0"/>
              <a:t>,</a:t>
            </a:r>
            <a:r>
              <a:rPr lang="ko-KR" altLang="en-US" sz="1000" smtClean="0"/>
              <a:t>한국보건사회연구원</a:t>
            </a:r>
          </a:p>
          <a:p>
            <a:pPr eaLnBrk="1" hangingPunct="1"/>
            <a:r>
              <a:rPr lang="ko-KR" altLang="en-US" sz="1000" smtClean="0"/>
              <a:t>이삼식 ‘저출산 대책변화의 함의와 향후 과제’ 선진사회복지연구회 주제발표문</a:t>
            </a:r>
            <a:r>
              <a:rPr lang="en-US" altLang="ko-KR" sz="1000" smtClean="0"/>
              <a:t>(2011.2)</a:t>
            </a:r>
            <a:endParaRPr lang="ko-KR" altLang="en-US" sz="1000" smtClean="0"/>
          </a:p>
          <a:p>
            <a:pPr eaLnBrk="1" hangingPunct="1"/>
            <a:r>
              <a:rPr lang="ko-KR" altLang="en-US" sz="1000" b="1" smtClean="0"/>
              <a:t>최성재 ‘고령화사회에서 경제성장의 뒤안길에 선 노인세대’ 선진사회복지연구회 주제발표문</a:t>
            </a:r>
            <a:r>
              <a:rPr lang="en-US" altLang="ko-KR" sz="1000" b="1" smtClean="0"/>
              <a:t>(2010.10)</a:t>
            </a:r>
            <a:endParaRPr lang="ko-KR" altLang="en-US" sz="1000" smtClean="0"/>
          </a:p>
          <a:p>
            <a:pPr eaLnBrk="1" hangingPunct="1"/>
            <a:r>
              <a:rPr lang="ko-KR" altLang="en-US" sz="1000" b="1" smtClean="0"/>
              <a:t>안명옥의 무재개나라 </a:t>
            </a:r>
            <a:r>
              <a:rPr lang="en-US" altLang="ko-KR" sz="1000" b="1" smtClean="0"/>
              <a:t>http ://blog.naver.com/dramo23</a:t>
            </a:r>
            <a:endParaRPr lang="ko-KR" altLang="en-US" sz="1000" smtClean="0"/>
          </a:p>
          <a:p>
            <a:pPr eaLnBrk="1" hangingPunct="1"/>
            <a:r>
              <a:rPr lang="ko-KR" altLang="en-US" sz="1000" b="1" smtClean="0"/>
              <a:t>대통령 직속 미래기회위원회 </a:t>
            </a:r>
            <a:r>
              <a:rPr lang="en-US" altLang="ko-KR" sz="1000" b="1" smtClean="0"/>
              <a:t>(2009.22)</a:t>
            </a:r>
            <a:r>
              <a:rPr lang="ko-KR" altLang="en-US" sz="1000" b="1" smtClean="0"/>
              <a:t>제</a:t>
            </a:r>
            <a:r>
              <a:rPr lang="en-US" altLang="ko-KR" sz="1000" b="1" smtClean="0"/>
              <a:t>1</a:t>
            </a:r>
            <a:r>
              <a:rPr lang="ko-KR" altLang="en-US" sz="1000" b="1" smtClean="0"/>
              <a:t>차저출산대응 전략회의</a:t>
            </a:r>
            <a:r>
              <a:rPr lang="en-US" altLang="ko-KR" sz="1000" b="1" smtClean="0"/>
              <a:t>:</a:t>
            </a:r>
            <a:r>
              <a:rPr lang="ko-KR" altLang="en-US" sz="1000" b="1" smtClean="0"/>
              <a:t>저출산 현황 및 정책방향</a:t>
            </a:r>
            <a:endParaRPr lang="ko-KR" altLang="en-US" sz="1000" smtClean="0"/>
          </a:p>
          <a:p>
            <a:pPr eaLnBrk="1" hangingPunct="1"/>
            <a:r>
              <a:rPr lang="ko-KR" altLang="en-US" sz="1000" b="1" smtClean="0"/>
              <a:t>보건복지포럼</a:t>
            </a:r>
            <a:r>
              <a:rPr lang="en-US" altLang="ko-KR" sz="1000" b="1" smtClean="0"/>
              <a:t>(2011.1) 2011</a:t>
            </a:r>
            <a:r>
              <a:rPr lang="ko-KR" altLang="en-US" sz="1000" b="1" smtClean="0"/>
              <a:t>년도 저출화 대응 정책의 변화와 전망</a:t>
            </a:r>
            <a:r>
              <a:rPr lang="en-US" altLang="ko-KR" sz="1000" b="1" smtClean="0"/>
              <a:t>(</a:t>
            </a:r>
            <a:r>
              <a:rPr lang="ko-KR" altLang="en-US" sz="1000" b="1" smtClean="0"/>
              <a:t>이삼식</a:t>
            </a:r>
            <a:r>
              <a:rPr lang="en-US" altLang="ko-KR" sz="1000" b="1" smtClean="0"/>
              <a:t>, </a:t>
            </a:r>
            <a:r>
              <a:rPr lang="ko-KR" altLang="en-US" sz="1000" b="1" smtClean="0"/>
              <a:t>이소정</a:t>
            </a:r>
            <a:r>
              <a:rPr lang="en-US" altLang="ko-KR" sz="1000" b="1" smtClean="0"/>
              <a:t>)</a:t>
            </a:r>
            <a:endParaRPr lang="ko-KR" altLang="en-US" sz="1000" smtClean="0"/>
          </a:p>
          <a:p>
            <a:pPr eaLnBrk="1" hangingPunct="1"/>
            <a:r>
              <a:rPr lang="ko-KR" altLang="en-US" sz="1000" b="1" smtClean="0"/>
              <a:t>김승권 ‘저출산 사히경제적 문제점’ 학술대회 발표자료</a:t>
            </a:r>
            <a:endParaRPr lang="ko-KR" altLang="en-US" sz="1000" smtClean="0"/>
          </a:p>
          <a:p>
            <a:pPr eaLnBrk="1" hangingPunct="1"/>
            <a:r>
              <a:rPr lang="ko-KR" altLang="en-US" sz="1000" b="1" smtClean="0"/>
              <a:t>최낙관</a:t>
            </a:r>
            <a:r>
              <a:rPr lang="en-US" altLang="ko-KR" sz="1000" b="1" smtClean="0"/>
              <a:t>,</a:t>
            </a:r>
            <a:r>
              <a:rPr lang="ko-KR" altLang="en-US" sz="1000" b="1" smtClean="0"/>
              <a:t>윤옥화‘한국저출산 문제의 구조적 원인과 대응방안’</a:t>
            </a:r>
            <a:r>
              <a:rPr lang="en-US" altLang="ko-KR" sz="1000" b="1" smtClean="0"/>
              <a:t>(2006)</a:t>
            </a:r>
            <a:endParaRPr lang="ko-KR" altLang="en-US" sz="1000" smtClean="0"/>
          </a:p>
          <a:p>
            <a:pPr eaLnBrk="1" hangingPunct="1"/>
            <a:r>
              <a:rPr lang="ko-KR" altLang="en-US" sz="1000" b="1" smtClean="0"/>
              <a:t>황정미 한국여성정책연구원 연구위원‘성장주의에 갇힌 저출산 대책 </a:t>
            </a:r>
            <a:r>
              <a:rPr lang="en-US" altLang="ko-KR" sz="1000" b="1" smtClean="0"/>
              <a:t>,</a:t>
            </a:r>
            <a:r>
              <a:rPr lang="ko-KR" altLang="en-US" sz="1000" b="1" smtClean="0"/>
              <a:t>패러다임을 바꿔라’</a:t>
            </a:r>
            <a:endParaRPr lang="ko-KR" altLang="en-US" sz="1000" smtClean="0"/>
          </a:p>
          <a:p>
            <a:pPr eaLnBrk="1" hangingPunct="1"/>
            <a:r>
              <a:rPr lang="en-US" altLang="ko-KR" sz="1000" b="1" smtClean="0"/>
              <a:t>KDI, </a:t>
            </a:r>
            <a:r>
              <a:rPr lang="ko-KR" altLang="en-US" sz="1000" b="1" smtClean="0"/>
              <a:t>고령사회의 장기 거시경제변수 전망</a:t>
            </a:r>
            <a:r>
              <a:rPr lang="en-US" altLang="ko-KR" sz="1000" b="1" smtClean="0"/>
              <a:t>, '07.10</a:t>
            </a:r>
            <a:endParaRPr lang="ko-KR" altLang="en-US" sz="1000" smtClean="0"/>
          </a:p>
          <a:p>
            <a:pPr eaLnBrk="1" hangingPunct="1"/>
            <a:r>
              <a:rPr lang="ko-KR" altLang="en-US" sz="1000" b="1" smtClean="0"/>
              <a:t>김영철 </a:t>
            </a:r>
            <a:r>
              <a:rPr lang="en-US" altLang="ko-KR" sz="1000" b="1" smtClean="0"/>
              <a:t>kdi '</a:t>
            </a:r>
            <a:r>
              <a:rPr lang="ko-KR" altLang="en-US" sz="1000" b="1" smtClean="0"/>
              <a:t>미혼율 상승과 초저출산에 대한 대응방향</a:t>
            </a:r>
            <a:r>
              <a:rPr lang="en-US" altLang="ko-KR" sz="1000" b="1" smtClean="0"/>
              <a:t>' </a:t>
            </a:r>
            <a:r>
              <a:rPr lang="ko-KR" altLang="en-US" sz="1000" b="1" smtClean="0"/>
              <a:t>보고서</a:t>
            </a:r>
            <a:endParaRPr lang="ko-KR" altLang="en-US" sz="1000" smtClean="0"/>
          </a:p>
          <a:p>
            <a:pPr eaLnBrk="1" hangingPunct="1"/>
            <a:r>
              <a:rPr lang="ko-KR" altLang="en-US" sz="1000" smtClean="0"/>
              <a:t>이미화 </a:t>
            </a:r>
            <a:r>
              <a:rPr lang="en-US" altLang="ko-KR" sz="1000" smtClean="0"/>
              <a:t>(</a:t>
            </a:r>
            <a:r>
              <a:rPr lang="ko-KR" altLang="en-US" sz="1000" smtClean="0"/>
              <a:t>한국여성정책연구원연구위원</a:t>
            </a:r>
          </a:p>
          <a:p>
            <a:pPr eaLnBrk="1" hangingPunct="1"/>
            <a:r>
              <a:rPr lang="ko-KR" altLang="en-US" sz="1000" smtClean="0"/>
              <a:t>도미향 남서울대학교 사회복지학과</a:t>
            </a:r>
            <a:r>
              <a:rPr lang="en-US" altLang="ko-KR" sz="1000" smtClean="0"/>
              <a:t>/ </a:t>
            </a:r>
            <a:r>
              <a:rPr lang="ko-KR" altLang="en-US" sz="1000" smtClean="0"/>
              <a:t>본 연구회 이사</a:t>
            </a:r>
          </a:p>
          <a:p>
            <a:pPr eaLnBrk="1" hangingPunct="1"/>
            <a:r>
              <a:rPr lang="ko-KR" altLang="en-US" sz="1000" smtClean="0"/>
              <a:t>나임순 백석대학교 사회복지하과</a:t>
            </a:r>
            <a:r>
              <a:rPr lang="en-US" altLang="ko-KR" sz="1000" smtClean="0"/>
              <a:t>/ </a:t>
            </a:r>
            <a:r>
              <a:rPr lang="ko-KR" altLang="en-US" sz="1000" smtClean="0"/>
              <a:t>본 연구회 이사</a:t>
            </a:r>
          </a:p>
          <a:p>
            <a:pPr eaLnBrk="1" hangingPunct="1"/>
            <a:r>
              <a:rPr lang="ko-KR" altLang="en-US" sz="1000" b="1" smtClean="0"/>
              <a:t>통계청 </a:t>
            </a:r>
            <a:r>
              <a:rPr lang="en-US" altLang="ko-KR" sz="1000" b="1" smtClean="0"/>
              <a:t>2008</a:t>
            </a:r>
            <a:endParaRPr lang="ko-KR" altLang="en-US" sz="1000" smtClean="0"/>
          </a:p>
          <a:p>
            <a:pPr eaLnBrk="1" hangingPunct="1"/>
            <a:r>
              <a:rPr lang="ko-KR" altLang="en-US" sz="1000" b="1" smtClean="0"/>
              <a:t>삼성경제연구소</a:t>
            </a:r>
            <a:r>
              <a:rPr lang="en-US" altLang="ko-KR" sz="1000" b="1" smtClean="0"/>
              <a:t>(2011.8.)</a:t>
            </a:r>
            <a:endParaRPr lang="ko-KR" altLang="en-US" sz="1000" smtClean="0"/>
          </a:p>
          <a:p>
            <a:pPr eaLnBrk="1" hangingPunct="1"/>
            <a:r>
              <a:rPr lang="ko-KR" altLang="en-US" sz="1000" b="1" smtClean="0"/>
              <a:t>중앙일보</a:t>
            </a:r>
            <a:r>
              <a:rPr lang="en-US" altLang="ko-KR" sz="1000" b="1" smtClean="0"/>
              <a:t>, </a:t>
            </a:r>
            <a:r>
              <a:rPr lang="ko-KR" altLang="en-US" sz="1000" b="1" smtClean="0"/>
              <a:t>조선일보 </a:t>
            </a:r>
            <a:r>
              <a:rPr lang="en-US" altLang="ko-KR" sz="1000" b="1" smtClean="0"/>
              <a:t>, </a:t>
            </a:r>
            <a:r>
              <a:rPr lang="ko-KR" altLang="en-US" sz="1000" b="1" smtClean="0"/>
              <a:t>문화일보</a:t>
            </a:r>
            <a:r>
              <a:rPr lang="en-US" altLang="ko-KR" sz="1000" b="1" smtClean="0"/>
              <a:t>,</a:t>
            </a:r>
            <a:r>
              <a:rPr lang="ko-KR" altLang="en-US" sz="1000" b="1" smtClean="0"/>
              <a:t>셰계일보</a:t>
            </a:r>
            <a:r>
              <a:rPr lang="en-US" altLang="ko-KR" sz="1000" b="1" smtClean="0"/>
              <a:t>, </a:t>
            </a:r>
            <a:r>
              <a:rPr lang="ko-KR" altLang="en-US" sz="1000" b="1" smtClean="0"/>
              <a:t>노컷뉴스</a:t>
            </a:r>
            <a:r>
              <a:rPr lang="en-US" altLang="ko-KR" sz="1000" b="1" smtClean="0"/>
              <a:t>, </a:t>
            </a:r>
            <a:endParaRPr lang="ko-KR" altLang="en-US" sz="1000" smtClean="0"/>
          </a:p>
          <a:p>
            <a:pPr eaLnBrk="1" hangingPunct="1"/>
            <a:r>
              <a:rPr lang="ko-KR" altLang="en-US" sz="1000" b="1" smtClean="0"/>
              <a:t>보건복지부‘ 제</a:t>
            </a:r>
            <a:r>
              <a:rPr lang="en-US" altLang="ko-KR" sz="1000" b="1" smtClean="0"/>
              <a:t>1</a:t>
            </a:r>
            <a:r>
              <a:rPr lang="ko-KR" altLang="en-US" sz="1000" b="1" smtClean="0"/>
              <a:t>차</a:t>
            </a:r>
            <a:r>
              <a:rPr lang="en-US" altLang="ko-KR" sz="1000" b="1" smtClean="0"/>
              <a:t>, 2</a:t>
            </a:r>
            <a:r>
              <a:rPr lang="ko-KR" altLang="en-US" sz="1000" b="1" smtClean="0"/>
              <a:t>차 저출산고령기본계획‘ 시안</a:t>
            </a:r>
            <a:endParaRPr lang="ko-KR" altLang="en-US" sz="1000" smtClean="0"/>
          </a:p>
          <a:p>
            <a:pPr eaLnBrk="1" hangingPunct="1"/>
            <a:r>
              <a:rPr lang="ko-KR" altLang="en-US" sz="1000" b="1" smtClean="0"/>
              <a:t>여성정책연구원 </a:t>
            </a:r>
            <a:endParaRPr lang="ko-KR" altLang="en-US" sz="1000" smtClean="0"/>
          </a:p>
          <a:p>
            <a:pPr eaLnBrk="1" hangingPunct="1"/>
            <a:endParaRPr lang="ko-KR" altLang="en-US" sz="10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6641" name="제목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036050" cy="836613"/>
          </a:xfrm>
        </p:spPr>
        <p:txBody>
          <a:bodyPr/>
          <a:lstStyle/>
          <a:p>
            <a:pPr algn="ctr" eaLnBrk="1" hangingPunct="1"/>
            <a:r>
              <a:rPr lang="ko-KR" altLang="en-US" sz="4000" smtClean="0">
                <a:latin typeface="돋움" pitchFamily="50" charset="-127"/>
                <a:ea typeface="돋움" pitchFamily="50" charset="-127"/>
              </a:rPr>
              <a:t>고령화에 따른 노동시작 </a:t>
            </a:r>
            <a:r>
              <a:rPr lang="en-US" altLang="ko-KR" sz="4000" smtClean="0">
                <a:latin typeface="돋움" pitchFamily="50" charset="-127"/>
                <a:ea typeface="돋움" pitchFamily="50" charset="-127"/>
              </a:rPr>
              <a:t>‘3S’ </a:t>
            </a:r>
            <a:r>
              <a:rPr lang="ko-KR" altLang="en-US" sz="4000" smtClean="0">
                <a:latin typeface="돋움" pitchFamily="50" charset="-127"/>
                <a:ea typeface="돋움" pitchFamily="50" charset="-127"/>
              </a:rPr>
              <a:t>현상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0" y="3071813"/>
            <a:ext cx="9144000" cy="4143375"/>
          </a:xfrm>
          <a:prstGeom prst="rect">
            <a:avLst/>
          </a:prstGeom>
          <a:solidFill>
            <a:schemeClr val="bg1">
              <a:alpha val="37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Wingdings" pitchFamily="2" charset="2"/>
              <a:buChar char="Ø"/>
              <a:defRPr/>
            </a:pPr>
            <a:r>
              <a:rPr lang="ko-KR" altLang="en-US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노동인구 </a:t>
            </a:r>
            <a:r>
              <a:rPr lang="en-US" altLang="ko-KR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15</a:t>
            </a:r>
            <a:r>
              <a:rPr lang="ko-KR" altLang="en-US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63</a:t>
            </a:r>
            <a:r>
              <a:rPr lang="ko-KR" altLang="en-US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만 명</a:t>
            </a:r>
            <a:r>
              <a:rPr lang="en-US" altLang="ko-KR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, ’20</a:t>
            </a:r>
            <a:r>
              <a:rPr lang="ko-KR" altLang="en-US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년 </a:t>
            </a:r>
            <a:r>
              <a:rPr lang="en-US" altLang="ko-KR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152</a:t>
            </a:r>
            <a:r>
              <a:rPr lang="ko-KR" altLang="en-US" b="1" dirty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만 명 부족 전망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grpSp>
        <p:nvGrpSpPr>
          <p:cNvPr id="1776643" name="그룹 22"/>
          <p:cNvGrpSpPr>
            <a:grpSpLocks/>
          </p:cNvGrpSpPr>
          <p:nvPr/>
        </p:nvGrpSpPr>
        <p:grpSpPr bwMode="auto">
          <a:xfrm>
            <a:off x="179388" y="1349375"/>
            <a:ext cx="3367087" cy="1671638"/>
            <a:chOff x="472289" y="1348769"/>
            <a:chExt cx="3074157" cy="1672185"/>
          </a:xfrm>
        </p:grpSpPr>
        <p:sp>
          <p:nvSpPr>
            <p:cNvPr id="5" name="갈매기형 수장 4"/>
            <p:cNvSpPr/>
            <p:nvPr/>
          </p:nvSpPr>
          <p:spPr>
            <a:xfrm>
              <a:off x="472289" y="1424994"/>
              <a:ext cx="2781380" cy="1595960"/>
            </a:xfrm>
            <a:prstGeom prst="chevron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6" name="갈매기형 수장 5"/>
            <p:cNvSpPr/>
            <p:nvPr/>
          </p:nvSpPr>
          <p:spPr>
            <a:xfrm>
              <a:off x="618677" y="1424994"/>
              <a:ext cx="2781381" cy="1595960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7" name="갈매기형 수장 6"/>
            <p:cNvSpPr/>
            <p:nvPr/>
          </p:nvSpPr>
          <p:spPr>
            <a:xfrm>
              <a:off x="765066" y="1348769"/>
              <a:ext cx="2781380" cy="1595960"/>
            </a:xfrm>
            <a:prstGeom prst="chevron">
              <a:avLst/>
            </a:prstGeom>
            <a:solidFill>
              <a:srgbClr val="EE82CF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79599" y="1653669"/>
              <a:ext cx="2114661" cy="113702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3600" b="1" dirty="0">
                  <a:latin typeface="돋움" pitchFamily="50" charset="-127"/>
                  <a:ea typeface="돋움" pitchFamily="50" charset="-127"/>
                  <a:cs typeface="+mj-cs"/>
                </a:rPr>
                <a:t>Shortage</a:t>
              </a:r>
            </a:p>
            <a:p>
              <a:pPr algn="ctr">
                <a:defRPr/>
              </a:pPr>
              <a:r>
                <a:rPr lang="ko-KR" altLang="en-US" sz="2800" b="1" dirty="0">
                  <a:latin typeface="돋움" pitchFamily="50" charset="-127"/>
                  <a:ea typeface="돋움" pitchFamily="50" charset="-127"/>
                  <a:cs typeface="+mj-cs"/>
                </a:rPr>
                <a:t>노동력부족</a:t>
              </a:r>
            </a:p>
          </p:txBody>
        </p:sp>
      </p:grpSp>
      <p:grpSp>
        <p:nvGrpSpPr>
          <p:cNvPr id="1776644" name="그룹 23"/>
          <p:cNvGrpSpPr>
            <a:grpSpLocks/>
          </p:cNvGrpSpPr>
          <p:nvPr/>
        </p:nvGrpSpPr>
        <p:grpSpPr bwMode="auto">
          <a:xfrm>
            <a:off x="2960688" y="1273175"/>
            <a:ext cx="3267075" cy="1671638"/>
            <a:chOff x="2960892" y="1272760"/>
            <a:chExt cx="3074157" cy="1672186"/>
          </a:xfrm>
        </p:grpSpPr>
        <p:sp>
          <p:nvSpPr>
            <p:cNvPr id="9" name="갈매기형 수장 8"/>
            <p:cNvSpPr/>
            <p:nvPr/>
          </p:nvSpPr>
          <p:spPr>
            <a:xfrm>
              <a:off x="2960892" y="1348985"/>
              <a:ext cx="2781380" cy="1595961"/>
            </a:xfrm>
            <a:prstGeom prst="chevron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0" name="갈매기형 수장 9"/>
            <p:cNvSpPr/>
            <p:nvPr/>
          </p:nvSpPr>
          <p:spPr>
            <a:xfrm>
              <a:off x="3107280" y="1348985"/>
              <a:ext cx="2781380" cy="1595961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1" name="갈매기형 수장 10"/>
            <p:cNvSpPr/>
            <p:nvPr/>
          </p:nvSpPr>
          <p:spPr>
            <a:xfrm>
              <a:off x="3253669" y="1272760"/>
              <a:ext cx="2781380" cy="1595961"/>
            </a:xfrm>
            <a:prstGeom prst="chevron">
              <a:avLst/>
            </a:prstGeom>
            <a:solidFill>
              <a:srgbClr val="EE82CF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594246" y="1577660"/>
              <a:ext cx="2294415" cy="113702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3600" b="1" dirty="0">
                  <a:latin typeface="돋움" pitchFamily="50" charset="-127"/>
                  <a:ea typeface="돋움" pitchFamily="50" charset="-127"/>
                  <a:cs typeface="+mj-cs"/>
                </a:rPr>
                <a:t>Shrinkage</a:t>
              </a:r>
            </a:p>
            <a:p>
              <a:pPr algn="ctr">
                <a:defRPr/>
              </a:pPr>
              <a:r>
                <a:rPr lang="ko-KR" altLang="en-US" sz="2800" b="1" dirty="0">
                  <a:latin typeface="돋움" pitchFamily="50" charset="-127"/>
                  <a:ea typeface="돋움" pitchFamily="50" charset="-127"/>
                  <a:cs typeface="+mj-cs"/>
                </a:rPr>
                <a:t>생산성 저하</a:t>
              </a:r>
            </a:p>
          </p:txBody>
        </p:sp>
      </p:grpSp>
      <p:grpSp>
        <p:nvGrpSpPr>
          <p:cNvPr id="1776645" name="그룹 24"/>
          <p:cNvGrpSpPr>
            <a:grpSpLocks/>
          </p:cNvGrpSpPr>
          <p:nvPr/>
        </p:nvGrpSpPr>
        <p:grpSpPr bwMode="auto">
          <a:xfrm>
            <a:off x="5584825" y="1235075"/>
            <a:ext cx="3806825" cy="1671638"/>
            <a:chOff x="5522690" y="1196752"/>
            <a:chExt cx="3547635" cy="1672185"/>
          </a:xfrm>
        </p:grpSpPr>
        <p:sp>
          <p:nvSpPr>
            <p:cNvPr id="13" name="갈매기형 수장 12"/>
            <p:cNvSpPr/>
            <p:nvPr/>
          </p:nvSpPr>
          <p:spPr>
            <a:xfrm>
              <a:off x="5522690" y="1272977"/>
              <a:ext cx="2781298" cy="1595960"/>
            </a:xfrm>
            <a:prstGeom prst="chevron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" name="갈매기형 수장 13"/>
            <p:cNvSpPr/>
            <p:nvPr/>
          </p:nvSpPr>
          <p:spPr>
            <a:xfrm>
              <a:off x="5669152" y="1272977"/>
              <a:ext cx="2781298" cy="1595960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5" name="갈매기형 수장 14"/>
            <p:cNvSpPr/>
            <p:nvPr/>
          </p:nvSpPr>
          <p:spPr>
            <a:xfrm>
              <a:off x="5815614" y="1196752"/>
              <a:ext cx="2781298" cy="1595960"/>
            </a:xfrm>
            <a:prstGeom prst="chevron">
              <a:avLst/>
            </a:prstGeom>
            <a:solidFill>
              <a:srgbClr val="EE82CF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774190" y="1558820"/>
              <a:ext cx="3296135" cy="113702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3600" b="1" dirty="0">
                  <a:latin typeface="돋움" pitchFamily="50" charset="-127"/>
                  <a:ea typeface="돋움" pitchFamily="50" charset="-127"/>
                  <a:cs typeface="+mj-cs"/>
                </a:rPr>
                <a:t>Struggle</a:t>
              </a:r>
            </a:p>
            <a:p>
              <a:pPr algn="ctr">
                <a:defRPr/>
              </a:pPr>
              <a:r>
                <a:rPr lang="ko-KR" altLang="en-US" sz="2800" b="1" dirty="0">
                  <a:latin typeface="돋움" pitchFamily="50" charset="-127"/>
                  <a:ea typeface="돋움" pitchFamily="50" charset="-127"/>
                  <a:cs typeface="+mj-cs"/>
                </a:rPr>
                <a:t>세대간 일자리 경합</a:t>
              </a:r>
            </a:p>
          </p:txBody>
        </p:sp>
      </p:grpSp>
      <p:sp>
        <p:nvSpPr>
          <p:cNvPr id="1776646" name="직사각형 16"/>
          <p:cNvSpPr>
            <a:spLocks noChangeArrowheads="1"/>
          </p:cNvSpPr>
          <p:nvPr/>
        </p:nvSpPr>
        <p:spPr bwMode="auto">
          <a:xfrm>
            <a:off x="357188" y="3214688"/>
            <a:ext cx="80724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b="1"/>
              <a:t>삼성경제연구소</a:t>
            </a:r>
            <a:r>
              <a:rPr lang="en-US" altLang="ko-KR" b="1"/>
              <a:t>(2011.8.4) </a:t>
            </a:r>
            <a:r>
              <a:rPr lang="ko-KR" altLang="en-US" b="1"/>
              <a:t>자료 고령화에 따른 노동시장 ‘</a:t>
            </a:r>
            <a:r>
              <a:rPr lang="en-US" altLang="ko-KR" b="1"/>
              <a:t>3S’</a:t>
            </a:r>
            <a:r>
              <a:rPr lang="ko-KR" altLang="en-US" b="1"/>
              <a:t>현상</a:t>
            </a:r>
          </a:p>
          <a:p>
            <a:pPr>
              <a:buFont typeface="Wingdings" pitchFamily="2" charset="2"/>
              <a:buChar char="Ø"/>
            </a:pPr>
            <a:endParaRPr lang="en-US" altLang="ko-KR" sz="2800" b="1"/>
          </a:p>
        </p:txBody>
      </p:sp>
      <p:sp>
        <p:nvSpPr>
          <p:cNvPr id="1776647" name="직사각형 18"/>
          <p:cNvSpPr>
            <a:spLocks noChangeArrowheads="1"/>
          </p:cNvSpPr>
          <p:nvPr/>
        </p:nvSpPr>
        <p:spPr bwMode="auto">
          <a:xfrm>
            <a:off x="0" y="4500563"/>
            <a:ext cx="9501188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ko-KR" sz="2400"/>
          </a:p>
          <a:p>
            <a:endParaRPr lang="en-US" altLang="ko-KR" sz="2400"/>
          </a:p>
          <a:p>
            <a:endParaRPr lang="en-US" altLang="ko-KR" sz="2400"/>
          </a:p>
          <a:p>
            <a:pPr>
              <a:buFont typeface="Wingdings" pitchFamily="2" charset="2"/>
              <a:buChar char="Ø"/>
            </a:pPr>
            <a:r>
              <a:rPr lang="ko-KR" altLang="en-US" b="1"/>
              <a:t> 특히</a:t>
            </a:r>
            <a:r>
              <a:rPr lang="en-US" altLang="ko-KR" b="1"/>
              <a:t>, </a:t>
            </a:r>
            <a:r>
              <a:rPr lang="ko-KR" altLang="en-US" b="1"/>
              <a:t>세대 간   일자리 경합으로  우리나라의  미풍양속인  孝 문화가 </a:t>
            </a:r>
            <a:r>
              <a:rPr lang="en-US" altLang="ko-KR" b="1"/>
              <a:t> </a:t>
            </a:r>
            <a:r>
              <a:rPr lang="ko-KR" altLang="en-US" b="1"/>
              <a:t>무너짐</a:t>
            </a:r>
            <a:endParaRPr lang="en-US" altLang="ko-KR" b="1"/>
          </a:p>
          <a:p>
            <a:endParaRPr lang="ko-KR" altLang="en-US" sz="2800"/>
          </a:p>
        </p:txBody>
      </p:sp>
      <p:sp>
        <p:nvSpPr>
          <p:cNvPr id="1776648" name="직사각형 20"/>
          <p:cNvSpPr>
            <a:spLocks noChangeArrowheads="1"/>
          </p:cNvSpPr>
          <p:nvPr/>
        </p:nvSpPr>
        <p:spPr bwMode="auto">
          <a:xfrm>
            <a:off x="0" y="4000500"/>
            <a:ext cx="885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b="1">
                <a:latin typeface="돋움" pitchFamily="50" charset="-127"/>
                <a:ea typeface="돋움" pitchFamily="50" charset="-127"/>
              </a:rPr>
              <a:t> 전체인구의 중위연령</a:t>
            </a:r>
            <a:r>
              <a:rPr lang="en-US" altLang="ko-KR" b="1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b="1">
                <a:latin typeface="돋움" pitchFamily="50" charset="-127"/>
                <a:ea typeface="돋움" pitchFamily="50" charset="-127"/>
              </a:rPr>
              <a:t>세</a:t>
            </a:r>
            <a:r>
              <a:rPr lang="en-US" altLang="ko-KR" b="1">
                <a:latin typeface="돋움" pitchFamily="50" charset="-127"/>
                <a:ea typeface="돋움" pitchFamily="50" charset="-127"/>
              </a:rPr>
              <a:t>) : (‘10) 38.0 → (’20) 43.8 → (’50) 56.7</a:t>
            </a:r>
            <a:endParaRPr lang="ko-KR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665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150"/>
          </a:xfrm>
        </p:spPr>
        <p:txBody>
          <a:bodyPr/>
          <a:lstStyle/>
          <a:p>
            <a:pPr algn="ctr" eaLnBrk="1" hangingPunct="1"/>
            <a:r>
              <a:rPr lang="en-US" altLang="ko-KR" sz="4000" smtClean="0">
                <a:latin typeface="돋움" pitchFamily="50" charset="-127"/>
                <a:ea typeface="돋움" pitchFamily="50" charset="-127"/>
              </a:rPr>
              <a:t>&lt;</a:t>
            </a:r>
            <a:r>
              <a:rPr lang="ko-KR" altLang="en-US" sz="4000" smtClean="0">
                <a:latin typeface="돋움" pitchFamily="50" charset="-127"/>
                <a:ea typeface="돋움" pitchFamily="50" charset="-127"/>
              </a:rPr>
              <a:t>잠재성장률 전망</a:t>
            </a:r>
            <a:r>
              <a:rPr lang="en-US" altLang="ko-KR" sz="4000" smtClean="0">
                <a:latin typeface="돋움" pitchFamily="50" charset="-127"/>
                <a:ea typeface="돋움" pitchFamily="50" charset="-127"/>
              </a:rPr>
              <a:t>&gt;</a:t>
            </a:r>
            <a:endParaRPr lang="ko-KR" altLang="en-US" sz="4000" smtClean="0"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777666" name="_x100680576" descr="EMB000008ec23df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50"/>
            <a:ext cx="91440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7667" name="TextBox 3"/>
          <p:cNvSpPr txBox="1">
            <a:spLocks noChangeArrowheads="1"/>
          </p:cNvSpPr>
          <p:nvPr/>
        </p:nvSpPr>
        <p:spPr bwMode="auto">
          <a:xfrm>
            <a:off x="214313" y="5143500"/>
            <a:ext cx="8715375" cy="646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b="1">
                <a:solidFill>
                  <a:srgbClr val="FF0000"/>
                </a:solidFill>
              </a:rPr>
              <a:t>잠재성장률은 ’</a:t>
            </a:r>
            <a:r>
              <a:rPr lang="en-US" altLang="ko-KR" b="1">
                <a:solidFill>
                  <a:srgbClr val="FF0000"/>
                </a:solidFill>
              </a:rPr>
              <a:t>00</a:t>
            </a:r>
            <a:r>
              <a:rPr lang="ko-KR" altLang="en-US" b="1">
                <a:solidFill>
                  <a:srgbClr val="FF0000"/>
                </a:solidFill>
              </a:rPr>
              <a:t>년대 </a:t>
            </a:r>
            <a:r>
              <a:rPr lang="en-US" altLang="ko-KR" b="1">
                <a:solidFill>
                  <a:srgbClr val="FF0000"/>
                </a:solidFill>
              </a:rPr>
              <a:t>4.6%</a:t>
            </a:r>
            <a:r>
              <a:rPr lang="ko-KR" altLang="en-US" b="1">
                <a:solidFill>
                  <a:srgbClr val="FF0000"/>
                </a:solidFill>
              </a:rPr>
              <a:t>에서 ’</a:t>
            </a:r>
            <a:r>
              <a:rPr lang="en-US" altLang="ko-KR" b="1">
                <a:solidFill>
                  <a:srgbClr val="FF0000"/>
                </a:solidFill>
              </a:rPr>
              <a:t>20</a:t>
            </a:r>
            <a:r>
              <a:rPr lang="ko-KR" altLang="en-US" b="1">
                <a:solidFill>
                  <a:srgbClr val="FF0000"/>
                </a:solidFill>
              </a:rPr>
              <a:t>년대 </a:t>
            </a:r>
            <a:r>
              <a:rPr lang="en-US" altLang="ko-KR" b="1">
                <a:solidFill>
                  <a:srgbClr val="FF0000"/>
                </a:solidFill>
              </a:rPr>
              <a:t>3.7, ’40</a:t>
            </a:r>
            <a:r>
              <a:rPr lang="ko-KR" altLang="en-US" b="1">
                <a:solidFill>
                  <a:srgbClr val="FF0000"/>
                </a:solidFill>
              </a:rPr>
              <a:t>년대 </a:t>
            </a:r>
            <a:r>
              <a:rPr lang="en-US" altLang="ko-KR" b="1">
                <a:solidFill>
                  <a:srgbClr val="FF0000"/>
                </a:solidFill>
              </a:rPr>
              <a:t>1.4%</a:t>
            </a:r>
            <a:r>
              <a:rPr lang="ko-KR" altLang="en-US" b="1">
                <a:solidFill>
                  <a:srgbClr val="FF0000"/>
                </a:solidFill>
              </a:rPr>
              <a:t>로  하락  전망</a:t>
            </a:r>
            <a:endParaRPr lang="en-US" altLang="ko-KR" b="1">
              <a:solidFill>
                <a:srgbClr val="FF0000"/>
              </a:solidFill>
            </a:endParaRPr>
          </a:p>
          <a:p>
            <a:pPr algn="ctr"/>
            <a:r>
              <a:rPr lang="en-US" altLang="ko-KR" sz="1600" b="1">
                <a:latin typeface="바탕" pitchFamily="18" charset="-127"/>
                <a:ea typeface="바탕" pitchFamily="18" charset="-127"/>
                <a:cs typeface="굴림" charset="-127"/>
              </a:rPr>
              <a:t>KDI, </a:t>
            </a:r>
            <a:r>
              <a:rPr lang="ko-KR" altLang="en-US" sz="1600" b="1">
                <a:latin typeface="바탕" pitchFamily="18" charset="-127"/>
                <a:ea typeface="바탕" pitchFamily="18" charset="-127"/>
                <a:cs typeface="굴림" charset="-127"/>
              </a:rPr>
              <a:t>고령사회의 장기 거시경제변수 전망</a:t>
            </a:r>
            <a:r>
              <a:rPr lang="en-US" altLang="ko-KR" sz="1600" b="1">
                <a:latin typeface="바탕" pitchFamily="18" charset="-127"/>
                <a:ea typeface="바탕" pitchFamily="18" charset="-127"/>
                <a:cs typeface="굴림" charset="-127"/>
              </a:rPr>
              <a:t>, '07.10</a:t>
            </a:r>
            <a:endParaRPr lang="en-US" altLang="ko-KR" sz="1600" b="1">
              <a:ea typeface="바탕" pitchFamily="18" charset="-127"/>
              <a:cs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8689" name="_x101092728" descr="EMB000008ec23e0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50"/>
            <a:ext cx="9144000" cy="6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8690" name="Rectangle 1"/>
          <p:cNvSpPr>
            <a:spLocks noChangeArrowheads="1"/>
          </p:cNvSpPr>
          <p:nvPr/>
        </p:nvSpPr>
        <p:spPr bwMode="auto">
          <a:xfrm>
            <a:off x="971550" y="5965825"/>
            <a:ext cx="7200900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altLang="ko-KR" b="1">
                <a:latin typeface="맑은 고딕"/>
                <a:ea typeface="맑은 고딕"/>
                <a:cs typeface="굴림" charset="-127"/>
              </a:rPr>
              <a:t>*</a:t>
            </a:r>
            <a:r>
              <a:rPr lang="ko-KR" altLang="en-US" b="1">
                <a:latin typeface="맑은 고딕"/>
                <a:ea typeface="맑은 고딕"/>
                <a:cs typeface="굴림" charset="-127"/>
              </a:rPr>
              <a:t>보사연 ‘</a:t>
            </a:r>
            <a:r>
              <a:rPr lang="en-US" altLang="ko-KR" b="1">
                <a:latin typeface="맑은 고딕"/>
                <a:ea typeface="맑은 고딕"/>
                <a:cs typeface="굴림" charset="-127"/>
              </a:rPr>
              <a:t>2009</a:t>
            </a:r>
            <a:r>
              <a:rPr lang="ko-KR" altLang="en-US" b="1">
                <a:latin typeface="맑은 고딕"/>
                <a:ea typeface="맑은 고딕"/>
                <a:cs typeface="굴림" charset="-127"/>
              </a:rPr>
              <a:t>년도 전국 결혼 및 출산 동향조사’</a:t>
            </a:r>
            <a:endParaRPr lang="ko-KR" altLang="en-US">
              <a:ea typeface="맑은 고딕"/>
              <a:cs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713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150"/>
          </a:xfrm>
        </p:spPr>
        <p:txBody>
          <a:bodyPr/>
          <a:lstStyle/>
          <a:p>
            <a:pPr eaLnBrk="1" hangingPunct="1"/>
            <a:r>
              <a:rPr lang="en-US" altLang="ko-KR" sz="2800" smtClean="0"/>
              <a:t>GDP </a:t>
            </a:r>
            <a:r>
              <a:rPr lang="ko-KR" altLang="ko-KR" sz="2800" smtClean="0"/>
              <a:t>대비 가족관련 지출비용과 출산율 간의 관계</a:t>
            </a:r>
            <a:r>
              <a:rPr lang="en-US" altLang="ko-KR" sz="2800" smtClean="0"/>
              <a:t> </a:t>
            </a:r>
            <a:r>
              <a:rPr lang="en-US" altLang="ko-KR" sz="1400" smtClean="0"/>
              <a:t>2005</a:t>
            </a:r>
            <a:endParaRPr lang="ko-KR" altLang="en-US" smtClean="0"/>
          </a:p>
        </p:txBody>
      </p:sp>
      <p:pic>
        <p:nvPicPr>
          <p:cNvPr id="1779714" name="_x101106568" descr="EMB000008ec23e1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813"/>
            <a:ext cx="9144000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79715" name="직사각형 4"/>
          <p:cNvSpPr>
            <a:spLocks noChangeArrowheads="1"/>
          </p:cNvSpPr>
          <p:nvPr/>
        </p:nvSpPr>
        <p:spPr bwMode="auto">
          <a:xfrm rot="10800000" flipV="1">
            <a:off x="2714625" y="5894388"/>
            <a:ext cx="6429375" cy="276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ko-KR" sz="1200" b="1"/>
              <a:t>OECD, Family Database, 2010.10</a:t>
            </a:r>
            <a:r>
              <a:rPr lang="ko-KR" altLang="ko-KR" sz="1200" b="1"/>
              <a:t>월 검색</a:t>
            </a:r>
            <a:r>
              <a:rPr lang="en-US" altLang="ko-KR" sz="1200" b="1"/>
              <a:t>(</a:t>
            </a:r>
            <a:r>
              <a:rPr lang="ko-KR" altLang="ko-KR" sz="1200" b="1"/>
              <a:t>이삼식 외</a:t>
            </a:r>
            <a:r>
              <a:rPr lang="en-US" altLang="ko-KR" sz="1200" b="1"/>
              <a:t>, 2010</a:t>
            </a:r>
            <a:r>
              <a:rPr lang="ko-KR" altLang="ko-KR" sz="1200" b="1"/>
              <a:t>에서 재인용</a:t>
            </a:r>
            <a:r>
              <a:rPr lang="en-US" altLang="ko-KR" sz="1200" b="1"/>
              <a:t>)</a:t>
            </a:r>
            <a:endParaRPr lang="ko-KR" altLang="en-US" sz="1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73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 </a:t>
            </a:r>
            <a:r>
              <a:rPr lang="ko-KR" altLang="en-US" smtClean="0"/>
              <a:t>제 </a:t>
            </a:r>
            <a:r>
              <a:rPr lang="en-US" altLang="ko-KR" smtClean="0"/>
              <a:t>2</a:t>
            </a:r>
            <a:r>
              <a:rPr lang="ko-KR" altLang="en-US" smtClean="0"/>
              <a:t>차 저출산 기본계획 과제</a:t>
            </a:r>
          </a:p>
        </p:txBody>
      </p:sp>
      <p:sp>
        <p:nvSpPr>
          <p:cNvPr id="1780738" name="내용 개체 틀 2"/>
          <p:cNvSpPr>
            <a:spLocks noGrp="1"/>
          </p:cNvSpPr>
          <p:nvPr>
            <p:ph idx="1"/>
          </p:nvPr>
        </p:nvSpPr>
        <p:spPr>
          <a:xfrm>
            <a:off x="0" y="785813"/>
            <a:ext cx="9144000" cy="6072187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/>
              <a:t>국가교육시스템의 개혁이 필요</a:t>
            </a:r>
            <a:r>
              <a:rPr lang="en-US" altLang="ko-KR" b="1" smtClean="0"/>
              <a:t>(</a:t>
            </a:r>
            <a:r>
              <a:rPr lang="ko-KR" altLang="en-US" b="1" smtClean="0"/>
              <a:t>사교육</a:t>
            </a:r>
            <a:r>
              <a:rPr lang="en-US" altLang="ko-KR" b="1" smtClean="0"/>
              <a:t>-&gt;</a:t>
            </a:r>
            <a:r>
              <a:rPr lang="ko-KR" altLang="en-US" b="1" smtClean="0"/>
              <a:t>공교육 중심</a:t>
            </a:r>
            <a:r>
              <a:rPr lang="en-US" altLang="ko-KR" b="1" smtClean="0"/>
              <a:t>)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/>
              <a:t>소형만 늘리는 주택정책제고</a:t>
            </a:r>
            <a:endParaRPr lang="en-US" altLang="ko-KR" b="1" smtClean="0"/>
          </a:p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/>
              <a:t>각 대학별 미혼모</a:t>
            </a:r>
            <a:r>
              <a:rPr lang="en-US" altLang="ko-KR" b="1" smtClean="0"/>
              <a:t>, </a:t>
            </a:r>
            <a:r>
              <a:rPr lang="ko-KR" altLang="en-US" b="1" smtClean="0"/>
              <a:t>부부학생을 위한 보육시설 의무화</a:t>
            </a:r>
            <a:endParaRPr lang="en-US" altLang="ko-KR" b="1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altLang="ko-KR" b="1" smtClean="0"/>
              <a:t>10</a:t>
            </a:r>
            <a:r>
              <a:rPr lang="ko-KR" altLang="en-US" b="1" smtClean="0"/>
              <a:t>대 미혼모를  위한 대안교육 위탁기관의 확대</a:t>
            </a:r>
            <a:r>
              <a:rPr lang="en-US" altLang="ko-KR" b="1" smtClean="0"/>
              <a:t>(</a:t>
            </a:r>
            <a:r>
              <a:rPr lang="ko-KR" altLang="en-US" b="1" smtClean="0"/>
              <a:t>전체 미혼모의 </a:t>
            </a:r>
            <a:r>
              <a:rPr lang="en-US" altLang="ko-KR" b="1" smtClean="0"/>
              <a:t>2.5%)</a:t>
            </a:r>
          </a:p>
          <a:p>
            <a:pPr eaLnBrk="1" hangingPunct="1">
              <a:buFontTx/>
              <a:buNone/>
            </a:pPr>
            <a:r>
              <a:rPr lang="en-US" altLang="ko-KR" b="1" smtClean="0"/>
              <a:t>    </a:t>
            </a:r>
            <a:r>
              <a:rPr lang="en-US" altLang="ko-KR" sz="1600" b="1" smtClean="0"/>
              <a:t>12</a:t>
            </a:r>
            <a:r>
              <a:rPr lang="ko-KR" altLang="en-US" sz="1600" b="1" smtClean="0"/>
              <a:t>개 시도 </a:t>
            </a:r>
            <a:r>
              <a:rPr lang="en-US" altLang="ko-KR" sz="1600" b="1" smtClean="0"/>
              <a:t>15</a:t>
            </a:r>
            <a:r>
              <a:rPr lang="ko-KR" altLang="en-US" sz="1600" b="1" smtClean="0"/>
              <a:t>곳 지정</a:t>
            </a:r>
            <a:r>
              <a:rPr lang="en-US" altLang="ko-KR" sz="1600" b="1" smtClean="0"/>
              <a:t>, </a:t>
            </a:r>
            <a:r>
              <a:rPr lang="ko-KR" altLang="en-US" sz="1600" b="1" smtClean="0"/>
              <a:t>광주</a:t>
            </a:r>
            <a:r>
              <a:rPr lang="en-US" altLang="ko-KR" sz="1600" b="1" smtClean="0"/>
              <a:t>, </a:t>
            </a:r>
            <a:r>
              <a:rPr lang="ko-KR" altLang="en-US" sz="1600" b="1" smtClean="0"/>
              <a:t>대전</a:t>
            </a:r>
            <a:r>
              <a:rPr lang="en-US" altLang="ko-KR" sz="1600" b="1" smtClean="0"/>
              <a:t>, </a:t>
            </a:r>
            <a:r>
              <a:rPr lang="ko-KR" altLang="en-US" sz="1600" b="1" smtClean="0"/>
              <a:t>전북</a:t>
            </a:r>
            <a:r>
              <a:rPr lang="en-US" altLang="ko-KR" sz="1600" b="1" smtClean="0"/>
              <a:t>, </a:t>
            </a:r>
            <a:r>
              <a:rPr lang="ko-KR" altLang="en-US" sz="1600" b="1" smtClean="0"/>
              <a:t>제주 없음</a:t>
            </a:r>
            <a:endParaRPr lang="en-US" altLang="ko-KR" sz="1600" b="1" smtClean="0"/>
          </a:p>
          <a:p>
            <a:pPr eaLnBrk="1" hangingPunct="1">
              <a:buFontTx/>
              <a:buNone/>
            </a:pPr>
            <a:r>
              <a:rPr lang="en-US" altLang="ko-KR" sz="1600" b="1" smtClean="0"/>
              <a:t>      19</a:t>
            </a:r>
            <a:r>
              <a:rPr lang="ko-KR" altLang="en-US" sz="1600" b="1" smtClean="0"/>
              <a:t>세 이하의 출산 </a:t>
            </a:r>
            <a:r>
              <a:rPr lang="en-US" altLang="ko-KR" sz="1600" b="1" smtClean="0"/>
              <a:t>2915</a:t>
            </a:r>
            <a:r>
              <a:rPr lang="ko-KR" altLang="en-US" sz="1600" b="1" smtClean="0"/>
              <a:t>명</a:t>
            </a:r>
            <a:endParaRPr lang="en-US" altLang="ko-KR" sz="1600" b="1" smtClean="0"/>
          </a:p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/>
              <a:t>낙태방지를 위해 철저한 사전 성예방교육과  불법시술  단속</a:t>
            </a:r>
            <a:endParaRPr lang="en-US" altLang="ko-KR" b="1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altLang="ko-KR" b="1" smtClean="0"/>
              <a:t>10</a:t>
            </a:r>
            <a:r>
              <a:rPr lang="ko-KR" altLang="en-US" b="1" smtClean="0"/>
              <a:t>월 </a:t>
            </a:r>
            <a:r>
              <a:rPr lang="en-US" altLang="ko-KR" b="1" smtClean="0"/>
              <a:t>10</a:t>
            </a:r>
            <a:r>
              <a:rPr lang="ko-KR" altLang="en-US" b="1" smtClean="0"/>
              <a:t>일 </a:t>
            </a:r>
            <a:r>
              <a:rPr lang="en-US" altLang="ko-KR" b="1" smtClean="0"/>
              <a:t>‘</a:t>
            </a:r>
            <a:r>
              <a:rPr lang="ko-KR" altLang="en-US" b="1" smtClean="0"/>
              <a:t>임신의 달</a:t>
            </a:r>
            <a:r>
              <a:rPr lang="en-US" altLang="ko-KR" b="1" smtClean="0"/>
              <a:t>’</a:t>
            </a:r>
            <a:r>
              <a:rPr lang="ko-KR" altLang="en-US" b="1" smtClean="0"/>
              <a:t>을 달력에 기재</a:t>
            </a:r>
            <a:r>
              <a:rPr lang="en-US" altLang="ko-KR" b="1" smtClean="0"/>
              <a:t>,  </a:t>
            </a:r>
            <a:r>
              <a:rPr lang="ko-KR" altLang="en-US" b="1" smtClean="0"/>
              <a:t>임산부 축하축제 개최 및 행사</a:t>
            </a:r>
            <a:endParaRPr lang="en-US" altLang="ko-KR" b="1" smtClean="0"/>
          </a:p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/>
              <a:t>매달 </a:t>
            </a:r>
            <a:r>
              <a:rPr lang="en-US" altLang="ko-KR" b="1" smtClean="0"/>
              <a:t>10</a:t>
            </a:r>
            <a:r>
              <a:rPr lang="ko-KR" altLang="en-US" b="1" smtClean="0"/>
              <a:t>일을 </a:t>
            </a:r>
            <a:r>
              <a:rPr lang="en-US" altLang="ko-KR" b="1" smtClean="0"/>
              <a:t>‘</a:t>
            </a:r>
            <a:r>
              <a:rPr lang="ko-KR" altLang="en-US" b="1" smtClean="0"/>
              <a:t>임신의 날</a:t>
            </a:r>
            <a:r>
              <a:rPr lang="en-US" altLang="ko-KR" b="1" smtClean="0"/>
              <a:t>’</a:t>
            </a:r>
            <a:r>
              <a:rPr lang="ko-KR" altLang="en-US" b="1" smtClean="0"/>
              <a:t>로 정함</a:t>
            </a:r>
            <a:r>
              <a:rPr lang="en-US" altLang="ko-KR" b="1" smtClean="0"/>
              <a:t>.(</a:t>
            </a:r>
            <a:r>
              <a:rPr lang="ko-KR" altLang="en-US" sz="1600" b="1" smtClean="0"/>
              <a:t>기존 패밀리데이 차별화</a:t>
            </a:r>
            <a:r>
              <a:rPr lang="en-US" altLang="ko-KR" sz="1600" b="1" smtClean="0"/>
              <a:t>)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/>
              <a:t>공무원 및 공기업 부터  맞벌이 남편들의 가사</a:t>
            </a:r>
            <a:r>
              <a:rPr lang="en-US" altLang="ko-KR" b="1" smtClean="0"/>
              <a:t>, </a:t>
            </a:r>
            <a:r>
              <a:rPr lang="ko-KR" altLang="en-US" b="1" smtClean="0"/>
              <a:t>양육 분담 의무화</a:t>
            </a:r>
            <a:endParaRPr lang="en-US" altLang="ko-KR" b="1" smtClean="0"/>
          </a:p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/>
              <a:t>정부기관 </a:t>
            </a:r>
            <a:r>
              <a:rPr lang="en-US" altLang="ko-KR" b="1" smtClean="0"/>
              <a:t>,</a:t>
            </a:r>
            <a:r>
              <a:rPr lang="ko-KR" altLang="en-US" b="1" smtClean="0"/>
              <a:t>공기업 및 각 동 주민자치센터에 임신 </a:t>
            </a:r>
            <a:r>
              <a:rPr lang="en-US" altLang="ko-KR" b="1" smtClean="0"/>
              <a:t>, </a:t>
            </a:r>
            <a:r>
              <a:rPr lang="ko-KR" altLang="en-US" b="1" smtClean="0"/>
              <a:t>출산  안내 및 상담 전담부서 설치</a:t>
            </a:r>
            <a:r>
              <a:rPr lang="en-US" altLang="ko-KR" b="1" smtClean="0"/>
              <a:t>(one stop </a:t>
            </a:r>
            <a:r>
              <a:rPr lang="ko-KR" altLang="en-US" b="1" smtClean="0"/>
              <a:t>서비스</a:t>
            </a:r>
            <a:r>
              <a:rPr lang="en-US" altLang="ko-KR" b="1" smtClean="0"/>
              <a:t>)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ko-KR" b="1" smtClean="0"/>
              <a:t>‘1010’ </a:t>
            </a:r>
            <a:r>
              <a:rPr lang="ko-KR" altLang="en-US" b="1" smtClean="0"/>
              <a:t>전용전화 개설 출산</a:t>
            </a:r>
            <a:r>
              <a:rPr lang="en-US" altLang="ko-KR" b="1" smtClean="0"/>
              <a:t>, </a:t>
            </a:r>
            <a:r>
              <a:rPr lang="ko-KR" altLang="en-US" b="1" smtClean="0"/>
              <a:t>임신 상담</a:t>
            </a:r>
            <a:r>
              <a:rPr lang="en-US" altLang="ko-KR" b="1" smtClean="0"/>
              <a:t>. </a:t>
            </a:r>
            <a:r>
              <a:rPr lang="ko-KR" altLang="en-US" b="1" smtClean="0"/>
              <a:t> 정부정책 및 지원 안내</a:t>
            </a:r>
            <a:endParaRPr lang="en-US" altLang="ko-KR" b="1" smtClean="0"/>
          </a:p>
          <a:p>
            <a:pPr eaLnBrk="1" hangingPunct="1">
              <a:buFont typeface="Wingdings" pitchFamily="2" charset="2"/>
              <a:buChar char="Ø"/>
            </a:pPr>
            <a:r>
              <a:rPr lang="ko-KR" altLang="en-US" b="1" smtClean="0"/>
              <a:t>국내 입양 절차 간소화 </a:t>
            </a:r>
            <a:r>
              <a:rPr lang="en-US" altLang="ko-KR" b="1" smtClean="0"/>
              <a:t>(</a:t>
            </a:r>
            <a:r>
              <a:rPr lang="ko-KR" altLang="en-US" b="1" smtClean="0"/>
              <a:t>내년 </a:t>
            </a:r>
            <a:r>
              <a:rPr lang="en-US" altLang="ko-KR" b="1" smtClean="0"/>
              <a:t>8</a:t>
            </a:r>
            <a:r>
              <a:rPr lang="ko-KR" altLang="en-US" b="1" smtClean="0"/>
              <a:t>월 부터 입양시 가정법원의 허가를 득해야 함</a:t>
            </a:r>
            <a:r>
              <a:rPr lang="en-US" altLang="ko-KR" b="1" smtClean="0"/>
              <a:t>) </a:t>
            </a:r>
          </a:p>
          <a:p>
            <a:pPr eaLnBrk="1" hangingPunct="1">
              <a:buFontTx/>
              <a:buNone/>
            </a:pPr>
            <a:r>
              <a:rPr lang="en-US" altLang="ko-KR" sz="1600" smtClean="0"/>
              <a:t>    * </a:t>
            </a:r>
            <a:r>
              <a:rPr lang="ko-KR" altLang="en-US" sz="1400" smtClean="0">
                <a:solidFill>
                  <a:srgbClr val="FF0000"/>
                </a:solidFill>
              </a:rPr>
              <a:t>지난해 해외 입양 아동 수 </a:t>
            </a:r>
            <a:r>
              <a:rPr lang="en-US" altLang="ko-KR" sz="1400" smtClean="0">
                <a:solidFill>
                  <a:srgbClr val="FF0000"/>
                </a:solidFill>
              </a:rPr>
              <a:t>1013</a:t>
            </a:r>
            <a:r>
              <a:rPr lang="ko-KR" altLang="en-US" sz="1400" smtClean="0">
                <a:solidFill>
                  <a:srgbClr val="FF0000"/>
                </a:solidFill>
              </a:rPr>
              <a:t>명</a:t>
            </a:r>
            <a:r>
              <a:rPr lang="en-US" altLang="ko-KR" sz="1400" smtClean="0">
                <a:solidFill>
                  <a:srgbClr val="FF0000"/>
                </a:solidFill>
              </a:rPr>
              <a:t>, </a:t>
            </a:r>
            <a:r>
              <a:rPr lang="ko-KR" altLang="en-US" sz="1400" smtClean="0">
                <a:solidFill>
                  <a:srgbClr val="FF0000"/>
                </a:solidFill>
              </a:rPr>
              <a:t>국내외 입양아동 </a:t>
            </a:r>
            <a:r>
              <a:rPr lang="en-US" altLang="ko-KR" sz="1400" smtClean="0">
                <a:solidFill>
                  <a:srgbClr val="FF0000"/>
                </a:solidFill>
              </a:rPr>
              <a:t>2475</a:t>
            </a:r>
            <a:r>
              <a:rPr lang="ko-KR" altLang="en-US" sz="1400" smtClean="0">
                <a:solidFill>
                  <a:srgbClr val="FF0000"/>
                </a:solidFill>
              </a:rPr>
              <a:t>명의 </a:t>
            </a:r>
            <a:r>
              <a:rPr lang="en-US" altLang="ko-KR" sz="1400" smtClean="0">
                <a:solidFill>
                  <a:srgbClr val="FF0000"/>
                </a:solidFill>
              </a:rPr>
              <a:t>40.9% </a:t>
            </a:r>
            <a:r>
              <a:rPr lang="ko-KR" altLang="en-US" sz="1400" smtClean="0">
                <a:solidFill>
                  <a:srgbClr val="FF0000"/>
                </a:solidFill>
              </a:rPr>
              <a:t>세계 해외 입양 </a:t>
            </a:r>
            <a:r>
              <a:rPr lang="en-US" altLang="ko-KR" sz="1400" smtClean="0">
                <a:solidFill>
                  <a:srgbClr val="FF0000"/>
                </a:solidFill>
              </a:rPr>
              <a:t>4</a:t>
            </a:r>
            <a:r>
              <a:rPr lang="ko-KR" altLang="en-US" sz="1400" smtClean="0">
                <a:solidFill>
                  <a:srgbClr val="FF0000"/>
                </a:solidFill>
              </a:rPr>
              <a:t>위 </a:t>
            </a:r>
            <a:r>
              <a:rPr lang="en-US" altLang="ko-KR" sz="1400" smtClean="0">
                <a:solidFill>
                  <a:srgbClr val="FF0000"/>
                </a:solidFill>
              </a:rPr>
              <a:t>, 84.9% </a:t>
            </a:r>
            <a:r>
              <a:rPr lang="ko-KR" altLang="en-US" sz="1400" smtClean="0">
                <a:solidFill>
                  <a:srgbClr val="FF0000"/>
                </a:solidFill>
              </a:rPr>
              <a:t>미혼모 아기</a:t>
            </a:r>
            <a:endParaRPr lang="en-US" altLang="ko-KR" sz="16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61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858375" cy="692150"/>
          </a:xfrm>
        </p:spPr>
        <p:txBody>
          <a:bodyPr/>
          <a:lstStyle/>
          <a:p>
            <a:pPr eaLnBrk="1" hangingPunct="1"/>
            <a:r>
              <a:rPr lang="en-US" altLang="ko-KR" sz="3600" smtClean="0"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3600" smtClean="0">
                <a:latin typeface="돋움" pitchFamily="50" charset="-127"/>
                <a:ea typeface="돋움" pitchFamily="50" charset="-127"/>
              </a:rPr>
            </a:br>
            <a:r>
              <a:rPr lang="en-US" altLang="ko-KR" sz="3600" smtClean="0"/>
              <a:t>3. </a:t>
            </a:r>
            <a:r>
              <a:rPr lang="ko-KR" altLang="en-US" sz="3600" smtClean="0"/>
              <a:t>시민운동의 현황과  활성화 방안</a:t>
            </a:r>
            <a:r>
              <a:rPr lang="en-US" altLang="ko-KR" sz="4000" smtClean="0"/>
              <a:t/>
            </a:r>
            <a:br>
              <a:rPr lang="en-US" altLang="ko-KR" sz="4000" smtClean="0"/>
            </a:br>
            <a:endParaRPr lang="ko-KR" altLang="en-US" sz="4000" smtClean="0"/>
          </a:p>
        </p:txBody>
      </p:sp>
      <p:sp>
        <p:nvSpPr>
          <p:cNvPr id="1781762" name="내용 개체 틀 2"/>
          <p:cNvSpPr>
            <a:spLocks noGrp="1"/>
          </p:cNvSpPr>
          <p:nvPr>
            <p:ph idx="1"/>
          </p:nvPr>
        </p:nvSpPr>
        <p:spPr>
          <a:xfrm>
            <a:off x="0" y="785813"/>
            <a:ext cx="9144000" cy="6072187"/>
          </a:xfrm>
        </p:spPr>
        <p:txBody>
          <a:bodyPr/>
          <a:lstStyle/>
          <a:p>
            <a:pPr eaLnBrk="1" hangingPunct="1"/>
            <a:endParaRPr lang="en-US" altLang="ko-KR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ko-KR" sz="2800" b="1" smtClean="0"/>
              <a:t> 3-1&gt; </a:t>
            </a:r>
            <a:r>
              <a:rPr lang="ko-KR" altLang="en-US" sz="2800" b="1" smtClean="0"/>
              <a:t>저출산정책에 대한 시민의식</a:t>
            </a:r>
          </a:p>
          <a:p>
            <a:pPr eaLnBrk="1" hangingPunct="1">
              <a:buFont typeface="Wingdings" pitchFamily="2" charset="2"/>
              <a:buNone/>
            </a:pPr>
            <a:endParaRPr lang="ko-KR" altLang="en-US" sz="2800" b="1" smtClean="0"/>
          </a:p>
          <a:p>
            <a:pPr eaLnBrk="1" hangingPunct="1">
              <a:buFontTx/>
              <a:buNone/>
            </a:pPr>
            <a:r>
              <a:rPr lang="ko-KR" altLang="en-US" sz="2400" b="1" smtClean="0"/>
              <a:t>   정부의 정책대응에 부정적</a:t>
            </a:r>
            <a:r>
              <a:rPr lang="en-US" altLang="ko-KR" sz="2400" b="1" smtClean="0"/>
              <a:t> </a:t>
            </a:r>
            <a:r>
              <a:rPr lang="en-US" altLang="ko-KR" sz="2400" b="1" smtClean="0">
                <a:solidFill>
                  <a:srgbClr val="FF0000"/>
                </a:solidFill>
              </a:rPr>
              <a:t>(20</a:t>
            </a:r>
            <a:r>
              <a:rPr lang="ko-KR" altLang="en-US" sz="2400" b="1" smtClean="0">
                <a:solidFill>
                  <a:srgbClr val="FF0000"/>
                </a:solidFill>
              </a:rPr>
              <a:t>대 </a:t>
            </a:r>
            <a:r>
              <a:rPr lang="en-US" altLang="ko-KR" sz="2400" b="1" smtClean="0">
                <a:solidFill>
                  <a:srgbClr val="FF0000"/>
                </a:solidFill>
              </a:rPr>
              <a:t>92.8%, 30</a:t>
            </a:r>
            <a:r>
              <a:rPr lang="ko-KR" altLang="en-US" sz="2400" b="1" smtClean="0">
                <a:solidFill>
                  <a:srgbClr val="FF0000"/>
                </a:solidFill>
              </a:rPr>
              <a:t>대 </a:t>
            </a:r>
            <a:r>
              <a:rPr lang="en-US" altLang="ko-KR" sz="2400" b="1" smtClean="0">
                <a:solidFill>
                  <a:srgbClr val="FF0000"/>
                </a:solidFill>
              </a:rPr>
              <a:t>89.7%)</a:t>
            </a:r>
          </a:p>
          <a:p>
            <a:pPr eaLnBrk="1" hangingPunct="1">
              <a:buFontTx/>
              <a:buNone/>
            </a:pPr>
            <a:endParaRPr lang="en-US" altLang="ko-KR" sz="2800" b="1" smtClean="0"/>
          </a:p>
          <a:p>
            <a:pPr eaLnBrk="1" hangingPunct="1">
              <a:buFontTx/>
              <a:buNone/>
            </a:pPr>
            <a:r>
              <a:rPr lang="en-US" altLang="ko-KR" sz="2800" b="1" smtClean="0"/>
              <a:t>“</a:t>
            </a:r>
            <a:r>
              <a:rPr lang="ko-KR" altLang="en-US" b="1" smtClean="0"/>
              <a:t>돈 없는 자가 출산을 하면 셋이 불행해지고  저출산을  하면  셋이 행복해집니다 </a:t>
            </a:r>
            <a:r>
              <a:rPr lang="en-US" altLang="ko-KR" b="1" smtClean="0"/>
              <a:t>. </a:t>
            </a:r>
            <a:r>
              <a:rPr lang="ko-KR" altLang="en-US" b="1" smtClean="0"/>
              <a:t>여자</a:t>
            </a:r>
            <a:r>
              <a:rPr lang="en-US" altLang="ko-KR" b="1" smtClean="0"/>
              <a:t>, </a:t>
            </a:r>
            <a:r>
              <a:rPr lang="ko-KR" altLang="en-US" b="1" smtClean="0"/>
              <a:t>남자</a:t>
            </a:r>
            <a:r>
              <a:rPr lang="en-US" altLang="ko-KR" b="1" smtClean="0"/>
              <a:t>, </a:t>
            </a:r>
            <a:r>
              <a:rPr lang="ko-KR" altLang="en-US" b="1" smtClean="0"/>
              <a:t>아이</a:t>
            </a:r>
            <a:r>
              <a:rPr lang="en-US" altLang="ko-KR" b="1" smtClean="0"/>
              <a:t>. </a:t>
            </a:r>
            <a:r>
              <a:rPr lang="ko-KR" altLang="en-US" b="1" smtClean="0"/>
              <a:t>솔직히  저도  그렇고  다른분들도  어린애들  고생하는  거 참  보기  힘들고  안쓰럽죠</a:t>
            </a:r>
            <a:r>
              <a:rPr lang="en-US" altLang="ko-KR" b="1" smtClean="0"/>
              <a:t>?  </a:t>
            </a:r>
            <a:r>
              <a:rPr lang="ko-KR" altLang="en-US" b="1" smtClean="0"/>
              <a:t>소년소녀 가장</a:t>
            </a:r>
            <a:r>
              <a:rPr lang="en-US" altLang="ko-KR" b="1" smtClean="0"/>
              <a:t>,  </a:t>
            </a:r>
            <a:r>
              <a:rPr lang="ko-KR" altLang="en-US" b="1" smtClean="0"/>
              <a:t>조손가정</a:t>
            </a:r>
            <a:r>
              <a:rPr lang="en-US" altLang="ko-KR" b="1" smtClean="0"/>
              <a:t>, </a:t>
            </a:r>
            <a:r>
              <a:rPr lang="ko-KR" altLang="en-US" b="1" smtClean="0"/>
              <a:t>버려진 장애아동</a:t>
            </a:r>
            <a:r>
              <a:rPr lang="en-US" altLang="ko-KR" b="1" smtClean="0"/>
              <a:t>, </a:t>
            </a:r>
            <a:r>
              <a:rPr lang="ko-KR" altLang="en-US" b="1" smtClean="0"/>
              <a:t>돈이 없어 고등학교를  못 가는  아이들</a:t>
            </a:r>
            <a:r>
              <a:rPr lang="en-US" altLang="ko-KR" b="1" smtClean="0"/>
              <a:t>...</a:t>
            </a:r>
            <a:r>
              <a:rPr lang="ko-KR" altLang="en-US" b="1" smtClean="0"/>
              <a:t> 하지만 우리가  저출산 운동을  시행하면 이런 불쌍한 아이들이 사라집니다</a:t>
            </a:r>
            <a:r>
              <a:rPr lang="en-US" altLang="ko-KR" b="1" smtClean="0"/>
              <a:t>. </a:t>
            </a:r>
            <a:r>
              <a:rPr lang="ko-KR" altLang="en-US" b="1" smtClean="0"/>
              <a:t>경제적 능력이 있고 준비된 부모만 아이를 낳기 때문에 불쌍한 아이가 생기지 않죠</a:t>
            </a:r>
            <a:r>
              <a:rPr lang="en-US" altLang="ko-KR" b="1" smtClean="0"/>
              <a:t>”</a:t>
            </a:r>
          </a:p>
          <a:p>
            <a:pPr eaLnBrk="1" hangingPunct="1">
              <a:buFontTx/>
              <a:buNone/>
            </a:pPr>
            <a:r>
              <a:rPr lang="en-US" altLang="ko-KR" b="1" smtClean="0"/>
              <a:t>    </a:t>
            </a:r>
            <a:r>
              <a:rPr lang="ko-KR" altLang="en-US" b="1" smtClean="0"/>
              <a:t>인터넷에  어느 </a:t>
            </a:r>
            <a:r>
              <a:rPr lang="en-US" altLang="ko-KR" b="1" smtClean="0"/>
              <a:t>20</a:t>
            </a:r>
            <a:r>
              <a:rPr lang="ko-KR" altLang="en-US" b="1" smtClean="0"/>
              <a:t>대가  저출산과  관련  올린 글</a:t>
            </a:r>
            <a:endParaRPr lang="ko-KR" altLang="en-US" smtClean="0"/>
          </a:p>
          <a:p>
            <a:pPr eaLnBrk="1" hangingPunct="1">
              <a:buFontTx/>
              <a:buNone/>
            </a:pPr>
            <a:endParaRPr lang="en-US" altLang="ko-KR" sz="2800" b="1" smtClean="0"/>
          </a:p>
          <a:p>
            <a:pPr eaLnBrk="1" hangingPunct="1">
              <a:buFontTx/>
              <a:buNone/>
            </a:pPr>
            <a:endParaRPr lang="en-US" altLang="ko-KR" sz="2800" b="1" smtClean="0"/>
          </a:p>
          <a:p>
            <a:pPr eaLnBrk="1" hangingPunct="1">
              <a:buFontTx/>
              <a:buNone/>
            </a:pPr>
            <a:endParaRPr lang="en-US" altLang="ko-KR" sz="2800" b="1" smtClean="0"/>
          </a:p>
          <a:p>
            <a:pPr eaLnBrk="1" hangingPunct="1">
              <a:buFontTx/>
              <a:buNone/>
            </a:pPr>
            <a:endParaRPr lang="ko-KR" altLang="en-US" sz="2800" b="1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_디자인 사용자 지정">
  <a:themeElements>
    <a:clrScheme name="8_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디자인 사용자 지정">
      <a:majorFont>
        <a:latin typeface="Arial Black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69696"/>
            </a:gs>
            <a:gs pos="100000">
              <a:srgbClr val="969696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600000" lon="20399999" rev="0"/>
          </a:camera>
          <a:lightRig rig="legacyFlat3" dir="b"/>
        </a:scene3d>
        <a:sp3d extrusionH="3630600" prstMaterial="legacyPlastic">
          <a:bevelT w="13500" h="13500" prst="angle"/>
          <a:bevelB w="13500" h="13500" prst="angle"/>
          <a:extrusionClr>
            <a:srgbClr val="96969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69696"/>
            </a:gs>
            <a:gs pos="100000">
              <a:srgbClr val="969696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600000" lon="20399999" rev="0"/>
          </a:camera>
          <a:lightRig rig="legacyFlat3" dir="b"/>
        </a:scene3d>
        <a:sp3d extrusionH="3630600" prstMaterial="legacyPlastic">
          <a:bevelT w="13500" h="13500" prst="angle"/>
          <a:bevelB w="13500" h="13500" prst="angle"/>
          <a:extrusionClr>
            <a:srgbClr val="96969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lnDef>
  </a:objectDefaults>
  <a:extraClrSchemeLst>
    <a:extraClrScheme>
      <a:clrScheme name="8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9_디자인 사용자 지정">
  <a:themeElements>
    <a:clrScheme name="9_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디자인 사용자 지정">
      <a:majorFont>
        <a:latin typeface="Arial Black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69696"/>
            </a:gs>
            <a:gs pos="100000">
              <a:srgbClr val="969696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600000" lon="20399999" rev="0"/>
          </a:camera>
          <a:lightRig rig="legacyFlat3" dir="b"/>
        </a:scene3d>
        <a:sp3d extrusionH="3630600" prstMaterial="legacyPlastic">
          <a:bevelT w="13500" h="13500" prst="angle"/>
          <a:bevelB w="13500" h="13500" prst="angle"/>
          <a:extrusionClr>
            <a:srgbClr val="96969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69696"/>
            </a:gs>
            <a:gs pos="100000">
              <a:srgbClr val="969696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600000" lon="20399999" rev="0"/>
          </a:camera>
          <a:lightRig rig="legacyFlat3" dir="b"/>
        </a:scene3d>
        <a:sp3d extrusionH="3630600" prstMaterial="legacyPlastic">
          <a:bevelT w="13500" h="13500" prst="angle"/>
          <a:bevelB w="13500" h="13500" prst="angle"/>
          <a:extrusionClr>
            <a:srgbClr val="96969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lnDef>
  </a:objectDefaults>
  <a:extraClrSchemeLst>
    <a:extraClrScheme>
      <a:clrScheme name="9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0_디자인 사용자 지정">
  <a:themeElements>
    <a:clrScheme name="10_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0_디자인 사용자 지정">
      <a:majorFont>
        <a:latin typeface="Arial Black"/>
        <a:ea typeface="굴림"/>
        <a:cs typeface=""/>
      </a:majorFont>
      <a:minorFont>
        <a:latin typeface="Arial Black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69696"/>
            </a:gs>
            <a:gs pos="100000">
              <a:srgbClr val="969696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600000" lon="20399999" rev="0"/>
          </a:camera>
          <a:lightRig rig="legacyFlat3" dir="b"/>
        </a:scene3d>
        <a:sp3d extrusionH="3630600" prstMaterial="legacyPlastic">
          <a:bevelT w="13500" h="13500" prst="angle"/>
          <a:bevelB w="13500" h="13500" prst="angle"/>
          <a:extrusionClr>
            <a:srgbClr val="96969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69696"/>
            </a:gs>
            <a:gs pos="100000">
              <a:srgbClr val="969696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600000" lon="20399999" rev="0"/>
          </a:camera>
          <a:lightRig rig="legacyFlat3" dir="b"/>
        </a:scene3d>
        <a:sp3d extrusionH="3630600" prstMaterial="legacyPlastic">
          <a:bevelT w="13500" h="13500" prst="angle"/>
          <a:bevelB w="13500" h="13500" prst="angle"/>
          <a:extrusionClr>
            <a:srgbClr val="96969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lnDef>
  </a:objectDefaults>
  <a:extraClrSchemeLst>
    <a:extraClrScheme>
      <a:clrScheme name="10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1_디자인 사용자 지정">
  <a:themeElements>
    <a:clrScheme name="11_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1_디자인 사용자 지정">
      <a:majorFont>
        <a:latin typeface="Arial Black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69696"/>
            </a:gs>
            <a:gs pos="100000">
              <a:srgbClr val="969696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600000" lon="20399999" rev="0"/>
          </a:camera>
          <a:lightRig rig="legacyFlat3" dir="b"/>
        </a:scene3d>
        <a:sp3d extrusionH="3630600" prstMaterial="legacyPlastic">
          <a:bevelT w="13500" h="13500" prst="angle"/>
          <a:bevelB w="13500" h="13500" prst="angle"/>
          <a:extrusionClr>
            <a:srgbClr val="96969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69696"/>
            </a:gs>
            <a:gs pos="100000">
              <a:srgbClr val="969696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600000" lon="20399999" rev="0"/>
          </a:camera>
          <a:lightRig rig="legacyFlat3" dir="b"/>
        </a:scene3d>
        <a:sp3d extrusionH="3630600" prstMaterial="legacyPlastic">
          <a:bevelT w="13500" h="13500" prst="angle"/>
          <a:bevelB w="13500" h="13500" prst="angle"/>
          <a:extrusionClr>
            <a:srgbClr val="96969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lnDef>
  </a:objectDefaults>
  <a:extraClrSchemeLst>
    <a:extraClrScheme>
      <a:clrScheme name="11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2_디자인 사용자 지정">
  <a:themeElements>
    <a:clrScheme name="12_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2_디자인 사용자 지정">
      <a:majorFont>
        <a:latin typeface="Arial Black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69696"/>
            </a:gs>
            <a:gs pos="100000">
              <a:srgbClr val="969696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600000" lon="20399999" rev="0"/>
          </a:camera>
          <a:lightRig rig="legacyFlat3" dir="b"/>
        </a:scene3d>
        <a:sp3d extrusionH="3630600" prstMaterial="legacyPlastic">
          <a:bevelT w="13500" h="13500" prst="angle"/>
          <a:bevelB w="13500" h="13500" prst="angle"/>
          <a:extrusionClr>
            <a:srgbClr val="96969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69696"/>
            </a:gs>
            <a:gs pos="100000">
              <a:srgbClr val="969696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600000" lon="20399999" rev="0"/>
          </a:camera>
          <a:lightRig rig="legacyFlat3" dir="b"/>
        </a:scene3d>
        <a:sp3d extrusionH="3630600" prstMaterial="legacyPlastic">
          <a:bevelT w="13500" h="13500" prst="angle"/>
          <a:bevelB w="13500" h="13500" prst="angle"/>
          <a:extrusionClr>
            <a:srgbClr val="96969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lnDef>
  </a:objectDefaults>
  <a:extraClrSchemeLst>
    <a:extraClrScheme>
      <a:clrScheme name="12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3_디자인 사용자 지정">
  <a:themeElements>
    <a:clrScheme name="13_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_디자인 사용자 지정">
      <a:majorFont>
        <a:latin typeface="Arial Black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69696"/>
            </a:gs>
            <a:gs pos="100000">
              <a:srgbClr val="969696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600000" lon="20399999" rev="0"/>
          </a:camera>
          <a:lightRig rig="legacyFlat3" dir="b"/>
        </a:scene3d>
        <a:sp3d extrusionH="3630600" prstMaterial="legacyPlastic">
          <a:bevelT w="13500" h="13500" prst="angle"/>
          <a:bevelB w="13500" h="13500" prst="angle"/>
          <a:extrusionClr>
            <a:srgbClr val="96969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969696"/>
            </a:gs>
            <a:gs pos="100000">
              <a:srgbClr val="969696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600000" lon="20399999" rev="0"/>
          </a:camera>
          <a:lightRig rig="legacyFlat3" dir="b"/>
        </a:scene3d>
        <a:sp3d extrusionH="3630600" prstMaterial="legacyPlastic">
          <a:bevelT w="13500" h="13500" prst="angle"/>
          <a:bevelB w="13500" h="13500" prst="angle"/>
          <a:extrusionClr>
            <a:srgbClr val="96969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charset="-127"/>
            <a:ea typeface="굴림" charset="-127"/>
          </a:defRPr>
        </a:defPPr>
      </a:lstStyle>
    </a:lnDef>
  </a:objectDefaults>
  <a:extraClrSchemeLst>
    <a:extraClrScheme>
      <a:clrScheme name="13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7500</TotalTime>
  <Words>1515</Words>
  <Application>Microsoft Office PowerPoint</Application>
  <PresentationFormat>On-screen Show (4:3)</PresentationFormat>
  <Paragraphs>277</Paragraphs>
  <Slides>31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9</vt:i4>
      </vt:variant>
      <vt:variant>
        <vt:lpstr>디자인 서식 파일</vt:lpstr>
      </vt:variant>
      <vt:variant>
        <vt:i4>29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70" baseType="lpstr">
      <vt:lpstr>굴림</vt:lpstr>
      <vt:lpstr>Arial</vt:lpstr>
      <vt:lpstr>돋움</vt:lpstr>
      <vt:lpstr>맑은 고딕</vt:lpstr>
      <vt:lpstr>Arial Black</vt:lpstr>
      <vt:lpstr>Wingdings</vt:lpstr>
      <vt:lpstr>바탕</vt:lpstr>
      <vt:lpstr>산돌고딕B</vt:lpstr>
      <vt:lpstr>HY강B</vt:lpstr>
      <vt:lpstr>8_디자인 사용자 지정</vt:lpstr>
      <vt:lpstr>9_디자인 사용자 지정</vt:lpstr>
      <vt:lpstr>10_디자인 사용자 지정</vt:lpstr>
      <vt:lpstr>11_디자인 사용자 지정</vt:lpstr>
      <vt:lpstr>12_디자인 사용자 지정</vt:lpstr>
      <vt:lpstr>13_디자인 사용자 지정</vt:lpstr>
      <vt:lpstr>8_디자인 사용자 지정</vt:lpstr>
      <vt:lpstr>10_디자인 사용자 지정</vt:lpstr>
      <vt:lpstr>10_디자인 사용자 지정</vt:lpstr>
      <vt:lpstr>10_디자인 사용자 지정</vt:lpstr>
      <vt:lpstr>10_디자인 사용자 지정</vt:lpstr>
      <vt:lpstr>10_디자인 사용자 지정</vt:lpstr>
      <vt:lpstr>10_디자인 사용자 지정</vt:lpstr>
      <vt:lpstr>10_디자인 사용자 지정</vt:lpstr>
      <vt:lpstr>10_디자인 사용자 지정</vt:lpstr>
      <vt:lpstr>10_디자인 사용자 지정</vt:lpstr>
      <vt:lpstr>10_디자인 사용자 지정</vt:lpstr>
      <vt:lpstr>10_디자인 사용자 지정</vt:lpstr>
      <vt:lpstr>12_디자인 사용자 지정</vt:lpstr>
      <vt:lpstr>12_디자인 사용자 지정</vt:lpstr>
      <vt:lpstr>12_디자인 사용자 지정</vt:lpstr>
      <vt:lpstr>12_디자인 사용자 지정</vt:lpstr>
      <vt:lpstr>12_디자인 사용자 지정</vt:lpstr>
      <vt:lpstr>12_디자인 사용자 지정</vt:lpstr>
      <vt:lpstr>12_디자인 사용자 지정</vt:lpstr>
      <vt:lpstr>12_디자인 사용자 지정</vt:lpstr>
      <vt:lpstr>12_디자인 사용자 지정</vt:lpstr>
      <vt:lpstr>12_디자인 사용자 지정</vt:lpstr>
      <vt:lpstr>12_디자인 사용자 지정</vt:lpstr>
      <vt:lpstr>Image</vt:lpstr>
      <vt:lpstr>   저출산 고령사회 정책의            새로운  패러다임  전환과  시민운동</vt:lpstr>
      <vt:lpstr>1. 들어가는 글</vt:lpstr>
      <vt:lpstr>2.저출산.고령화 함의</vt:lpstr>
      <vt:lpstr>고령화에 따른 노동시작 ‘3S’ 현상</vt:lpstr>
      <vt:lpstr>&lt;잠재성장률 전망&gt;</vt:lpstr>
      <vt:lpstr>슬라이드 6</vt:lpstr>
      <vt:lpstr>GDP 대비 가족관련 지출비용과 출산율 간의 관계 2005</vt:lpstr>
      <vt:lpstr> 제 2차 저출산 기본계획 과제</vt:lpstr>
      <vt:lpstr> 3. 시민운동의 현황과  활성화 방안 </vt:lpstr>
      <vt:lpstr>이구 백, 삼초땡, 삼팔선, 삼포시대</vt:lpstr>
      <vt:lpstr>한국여성정책연구원(KWDI) 저출산 의식 조사 (2011)</vt:lpstr>
      <vt:lpstr>저출산고령화 관련 심각성,  본인 연관성 국민인식도 조사 ’08</vt:lpstr>
      <vt:lpstr>결혼 및 출산동향조사, 보사연, ’05, ’09</vt:lpstr>
      <vt:lpstr>3-2&gt;저출산 극복을 위한 시민운동 현황</vt:lpstr>
      <vt:lpstr>슬라이드 15</vt:lpstr>
      <vt:lpstr>슬라이드 16</vt:lpstr>
      <vt:lpstr>3-3&gt;   저출산 극복 위한 시민운동 관련 프로그램</vt:lpstr>
      <vt:lpstr>저출산 관련 행사 사진</vt:lpstr>
      <vt:lpstr>슬라이드 19</vt:lpstr>
      <vt:lpstr>3-4&gt; 새로운 패러다임 전환을 위한 시민운동의 활성화 방안</vt:lpstr>
      <vt:lpstr>3-4&gt; 새로운 패러다임 전환을 위한 시민운동의 활성화 방안</vt:lpstr>
      <vt:lpstr>3-4&gt; 새로운 패러다임 전환을 위한 시민운동의 활성화 방안</vt:lpstr>
      <vt:lpstr>3-4&gt; 새로운 패러다임 전환을 위한 시민운동의 활성화 방안</vt:lpstr>
      <vt:lpstr>3-4&gt; 새로운 패러다임 전환을 위한 시민운동의 활성화 방안</vt:lpstr>
      <vt:lpstr>슬라이드 25</vt:lpstr>
      <vt:lpstr>4. 맺은 말</vt:lpstr>
      <vt:lpstr>슬라이드 27</vt:lpstr>
      <vt:lpstr>가  족        용 혜 원</vt:lpstr>
      <vt:lpstr>슬라이드 29</vt:lpstr>
      <vt:lpstr>슬라이드 30</vt:lpstr>
      <vt:lpstr>참고문헌</vt:lpstr>
    </vt:vector>
  </TitlesOfParts>
  <Company>이미지클래스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파워포인트 템플릿</dc:title>
  <dc:creator>피피티로</dc:creator>
  <dc:description>본 저작권은 이미지클래스에 있습니다.</dc:description>
  <cp:lastModifiedBy>User</cp:lastModifiedBy>
  <cp:revision>686</cp:revision>
  <dcterms:created xsi:type="dcterms:W3CDTF">2009-12-01T13:21:56Z</dcterms:created>
  <dcterms:modified xsi:type="dcterms:W3CDTF">2011-12-19T01:41:20Z</dcterms:modified>
</cp:coreProperties>
</file>