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charts/chart5.xml" ContentType="application/vnd.openxmlformats-officedocument.drawingml.chart+xml"/>
  <Override PartName="/ppt/theme/themeOverride3.xml" ContentType="application/vnd.openxmlformats-officedocument.themeOverride+xml"/>
  <Override PartName="/ppt/charts/chart6.xml" ContentType="application/vnd.openxmlformats-officedocument.drawingml.chart+xml"/>
  <Override PartName="/ppt/theme/themeOverride4.xml" ContentType="application/vnd.openxmlformats-officedocument.themeOverr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theme/themeOverride5.xml" ContentType="application/vnd.openxmlformats-officedocument.themeOverride+xml"/>
  <Override PartName="/ppt/charts/chart19.xml" ContentType="application/vnd.openxmlformats-officedocument.drawingml.chart+xml"/>
  <Override PartName="/ppt/drawings/drawing1.xml" ContentType="application/vnd.openxmlformats-officedocument.drawingml.chartshapes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298" r:id="rId2"/>
    <p:sldId id="349" r:id="rId3"/>
    <p:sldId id="342" r:id="rId4"/>
    <p:sldId id="410" r:id="rId5"/>
    <p:sldId id="366" r:id="rId6"/>
    <p:sldId id="368" r:id="rId7"/>
    <p:sldId id="428" r:id="rId8"/>
    <p:sldId id="411" r:id="rId9"/>
    <p:sldId id="429" r:id="rId10"/>
    <p:sldId id="430" r:id="rId11"/>
    <p:sldId id="431" r:id="rId12"/>
    <p:sldId id="434" r:id="rId13"/>
    <p:sldId id="435" r:id="rId14"/>
    <p:sldId id="436" r:id="rId15"/>
    <p:sldId id="437" r:id="rId16"/>
    <p:sldId id="438" r:id="rId17"/>
    <p:sldId id="417" r:id="rId18"/>
    <p:sldId id="418" r:id="rId19"/>
    <p:sldId id="419" r:id="rId20"/>
    <p:sldId id="420" r:id="rId21"/>
    <p:sldId id="421" r:id="rId22"/>
    <p:sldId id="422" r:id="rId23"/>
    <p:sldId id="444" r:id="rId24"/>
    <p:sldId id="445" r:id="rId25"/>
    <p:sldId id="447" r:id="rId26"/>
    <p:sldId id="448" r:id="rId27"/>
    <p:sldId id="449" r:id="rId28"/>
    <p:sldId id="482" r:id="rId29"/>
    <p:sldId id="484" r:id="rId30"/>
    <p:sldId id="485" r:id="rId31"/>
    <p:sldId id="455" r:id="rId32"/>
    <p:sldId id="423" r:id="rId33"/>
    <p:sldId id="472" r:id="rId34"/>
    <p:sldId id="469" r:id="rId35"/>
    <p:sldId id="470" r:id="rId36"/>
    <p:sldId id="467" r:id="rId37"/>
    <p:sldId id="456" r:id="rId38"/>
    <p:sldId id="474" r:id="rId39"/>
    <p:sldId id="477" r:id="rId40"/>
    <p:sldId id="479" r:id="rId41"/>
    <p:sldId id="478" r:id="rId42"/>
    <p:sldId id="476" r:id="rId43"/>
    <p:sldId id="475" r:id="rId44"/>
    <p:sldId id="473" r:id="rId45"/>
    <p:sldId id="480" r:id="rId46"/>
    <p:sldId id="481" r:id="rId47"/>
    <p:sldId id="457" r:id="rId48"/>
    <p:sldId id="458" r:id="rId49"/>
    <p:sldId id="459" r:id="rId50"/>
    <p:sldId id="462" r:id="rId51"/>
    <p:sldId id="463" r:id="rId52"/>
    <p:sldId id="464" r:id="rId53"/>
    <p:sldId id="465" r:id="rId54"/>
  </p:sldIdLst>
  <p:sldSz cx="9144000" cy="6858000" type="screen4x3"/>
  <p:notesSz cx="9874250" cy="6797675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sz="3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sz="3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sz="3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sz="3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5987"/>
    <a:srgbClr val="4870AA"/>
    <a:srgbClr val="006666"/>
    <a:srgbClr val="CCECFF"/>
    <a:srgbClr val="F8F8F8"/>
    <a:srgbClr val="FFFF99"/>
    <a:srgbClr val="CC0099"/>
    <a:srgbClr val="99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81" autoAdjust="0"/>
    <p:restoredTop sz="94971" autoAdjust="0"/>
  </p:normalViewPr>
  <p:slideViewPr>
    <p:cSldViewPr>
      <p:cViewPr>
        <p:scale>
          <a:sx n="75" d="100"/>
          <a:sy n="75" d="100"/>
        </p:scale>
        <p:origin x="-2022" y="-3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36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6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7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8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9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10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11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12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13.xlsx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MyHome\&#48148;&#53461;%20&#54868;&#47732;\&#44592;&#48512;&#50529;&#49688;%20&#48143;%20&#51088;&#50896;&#48393;&#49324;%20&#48320;&#54868;1005.xlsx" TargetMode="External"/><Relationship Id="rId1" Type="http://schemas.openxmlformats.org/officeDocument/2006/relationships/themeOverride" Target="../theme/themeOverride5.xm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D:\&#44592;&#48512;&#52509;&#47049;\&#44592;&#48512;&#50529;&#49688;%20&#48143;%20&#51088;&#50896;&#48393;&#49324;%20&#48320;&#54868;1005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MyHome\&#48148;&#53461;%20&#54868;&#47732;\&#44592;&#48512;&#50529;&#49688;%20&#48143;%20&#51088;&#50896;&#48393;&#49324;%20&#48320;&#54868;1005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MyHome\&#48148;&#53461;%20&#54868;&#47732;\&#44592;&#48512;&#50529;&#49688;%20&#48143;%20&#51088;&#50896;&#48393;&#49324;%20&#48320;&#54868;1005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MyHome\&#48148;&#53461;%20&#54868;&#47732;\&#44592;&#48512;&#50529;&#49688;%20&#48143;%20&#51088;&#50896;&#48393;&#49324;%20&#48320;&#54868;1005.xlsx" TargetMode="External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MyHome\&#48148;&#53461;%20&#54868;&#47732;\&#44592;&#48512;&#50529;&#49688;%20&#48143;%20&#51088;&#50896;&#48393;&#49324;%20&#48320;&#54868;1005.xlsx" TargetMode="External"/><Relationship Id="rId1" Type="http://schemas.openxmlformats.org/officeDocument/2006/relationships/themeOverride" Target="../theme/themeOverride2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MyHome\&#48148;&#53461;%20&#54868;&#47732;\&#44592;&#48512;&#50529;&#49688;%20&#48143;%20&#51088;&#50896;&#48393;&#49324;%20&#48320;&#54868;1005.xlsx" TargetMode="External"/><Relationship Id="rId1" Type="http://schemas.openxmlformats.org/officeDocument/2006/relationships/themeOverride" Target="../theme/themeOverride3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MyHome\&#48148;&#53461;%20&#54868;&#47732;\&#44592;&#48512;&#50529;&#49688;%20&#48143;%20&#51088;&#50896;&#48393;&#49324;%20&#48320;&#54868;1005.xlsx" TargetMode="External"/><Relationship Id="rId1" Type="http://schemas.openxmlformats.org/officeDocument/2006/relationships/themeOverride" Target="../theme/themeOverride4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3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4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기부 참여율</c:v>
                </c:pt>
              </c:strCache>
            </c:strRef>
          </c:tx>
          <c:spPr>
            <a:ln>
              <a:solidFill>
                <a:srgbClr val="002060"/>
              </a:solidFill>
            </a:ln>
          </c:spPr>
          <c:marker>
            <c:spPr>
              <a:ln>
                <a:solidFill>
                  <a:srgbClr val="002060"/>
                </a:solidFill>
              </a:ln>
            </c:spPr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altLang="en-US" smtClean="0"/>
                      <a:t>68</a:t>
                    </a:r>
                    <a:endParaRPr lang="en-US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9.4866360438386581E-3"/>
                  <c:y val="2.6455393845128319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78</a:t>
                    </a:r>
                    <a:endParaRPr lang="en-US" alt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altLang="en-US" smtClean="0"/>
                      <a:t>55</a:t>
                    </a:r>
                    <a:endParaRPr lang="en-US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altLang="en-US" smtClean="0"/>
                      <a:t>55</a:t>
                    </a:r>
                    <a:endParaRPr lang="en-US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accent5"/>
              </a:solidFill>
            </c:spPr>
            <c:txPr>
              <a:bodyPr/>
              <a:lstStyle/>
              <a:p>
                <a:pPr>
                  <a:defRPr b="1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0.68000000000000027</c:v>
                </c:pt>
                <c:pt idx="1">
                  <c:v>0.78</c:v>
                </c:pt>
                <c:pt idx="2">
                  <c:v>0.55000000000000004</c:v>
                </c:pt>
                <c:pt idx="3">
                  <c:v>0.55000000000000004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02194176"/>
        <c:axId val="102226944"/>
      </c:lineChart>
      <c:catAx>
        <c:axId val="102194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02226944"/>
        <c:crosses val="autoZero"/>
        <c:auto val="1"/>
        <c:lblAlgn val="ctr"/>
        <c:lblOffset val="100"/>
        <c:noMultiLvlLbl val="0"/>
      </c:catAx>
      <c:valAx>
        <c:axId val="102226944"/>
        <c:scaling>
          <c:orientation val="minMax"/>
          <c:max val="0.8"/>
          <c:min val="0.5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021941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/>
      </a:pPr>
      <a:endParaRPr lang="ko-KR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중졸 이하</c:v>
                </c:pt>
              </c:strCache>
            </c:strRef>
          </c:tx>
          <c:cat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9.7000000000000011</c:v>
                </c:pt>
                <c:pt idx="1">
                  <c:v>15.6</c:v>
                </c:pt>
                <c:pt idx="2">
                  <c:v>14.6</c:v>
                </c:pt>
                <c:pt idx="3">
                  <c:v>14.9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고졸</c:v>
                </c:pt>
              </c:strCache>
            </c:strRef>
          </c:tx>
          <c:cat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12.2</c:v>
                </c:pt>
                <c:pt idx="1">
                  <c:v>15.1</c:v>
                </c:pt>
                <c:pt idx="2">
                  <c:v>19</c:v>
                </c:pt>
                <c:pt idx="3">
                  <c:v>21.3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대재 이상</c:v>
                </c:pt>
              </c:strCache>
            </c:strRef>
          </c:tx>
          <c:spPr>
            <a:ln>
              <a:solidFill>
                <a:schemeClr val="accent5">
                  <a:lumMod val="50000"/>
                </a:schemeClr>
              </a:solidFill>
            </a:ln>
          </c:spPr>
          <c:marker>
            <c:spPr>
              <a:ln>
                <a:solidFill>
                  <a:schemeClr val="accent5">
                    <a:lumMod val="50000"/>
                  </a:schemeClr>
                </a:solidFill>
              </a:ln>
            </c:spPr>
          </c:marker>
          <c:cat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10.9</c:v>
                </c:pt>
                <c:pt idx="1">
                  <c:v>20.2</c:v>
                </c:pt>
                <c:pt idx="2">
                  <c:v>24.2</c:v>
                </c:pt>
                <c:pt idx="3">
                  <c:v>26.9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71567360"/>
        <c:axId val="171642880"/>
      </c:lineChart>
      <c:catAx>
        <c:axId val="171567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71642880"/>
        <c:crosses val="autoZero"/>
        <c:auto val="1"/>
        <c:lblAlgn val="ctr"/>
        <c:lblOffset val="100"/>
        <c:noMultiLvlLbl val="0"/>
      </c:catAx>
      <c:valAx>
        <c:axId val="171642880"/>
        <c:scaling>
          <c:orientation val="minMax"/>
          <c:max val="30"/>
          <c:min val="9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71567360"/>
        <c:crosses val="autoZero"/>
        <c:crossBetween val="between"/>
      </c:valAx>
      <c:spPr>
        <a:noFill/>
        <a:ln w="25395">
          <a:noFill/>
        </a:ln>
      </c:spPr>
    </c:plotArea>
    <c:legend>
      <c:legendPos val="r"/>
      <c:layout>
        <c:manualLayout>
          <c:xMode val="edge"/>
          <c:yMode val="edge"/>
          <c:x val="0.73320599033419487"/>
          <c:y val="0.38368000216653914"/>
          <c:w val="0.24307767938509345"/>
          <c:h val="0.18448839208942391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200"/>
      </a:pPr>
      <a:endParaRPr lang="ko-KR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기독교</c:v>
                </c:pt>
              </c:strCache>
            </c:strRef>
          </c:tx>
          <c:cat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0.73000000000000043</c:v>
                </c:pt>
                <c:pt idx="1">
                  <c:v>0.94000000000000039</c:v>
                </c:pt>
                <c:pt idx="2">
                  <c:v>0.65000000000000058</c:v>
                </c:pt>
                <c:pt idx="3">
                  <c:v>0.71000000000000041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천주교</c:v>
                </c:pt>
              </c:strCache>
            </c:strRef>
          </c:tx>
          <c:cat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0.78</c:v>
                </c:pt>
                <c:pt idx="1">
                  <c:v>0.85000000000000042</c:v>
                </c:pt>
                <c:pt idx="2">
                  <c:v>0.64000000000000046</c:v>
                </c:pt>
                <c:pt idx="3">
                  <c:v>0.67000000000000071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불교</c:v>
                </c:pt>
              </c:strCache>
            </c:strRef>
          </c:tx>
          <c:spPr>
            <a:ln>
              <a:solidFill>
                <a:schemeClr val="accent5">
                  <a:lumMod val="50000"/>
                </a:schemeClr>
              </a:solidFill>
            </a:ln>
          </c:spPr>
          <c:marker>
            <c:spPr>
              <a:ln>
                <a:solidFill>
                  <a:schemeClr val="accent5">
                    <a:lumMod val="50000"/>
                  </a:schemeClr>
                </a:solidFill>
              </a:ln>
            </c:spPr>
          </c:marker>
          <c:cat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0.72000000000000042</c:v>
                </c:pt>
                <c:pt idx="1">
                  <c:v>0.86000000000000043</c:v>
                </c:pt>
                <c:pt idx="2">
                  <c:v>0.62000000000000044</c:v>
                </c:pt>
                <c:pt idx="3">
                  <c:v>0.59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무교</c:v>
                </c:pt>
              </c:strCache>
            </c:strRef>
          </c:tx>
          <c:cat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</c:numCache>
            </c:numRef>
          </c:cat>
          <c:val>
            <c:numRef>
              <c:f>Sheet1!$E$2:$E$5</c:f>
              <c:numCache>
                <c:formatCode>General</c:formatCode>
                <c:ptCount val="4"/>
                <c:pt idx="0">
                  <c:v>0.61000000000000043</c:v>
                </c:pt>
                <c:pt idx="1">
                  <c:v>0.67000000000000071</c:v>
                </c:pt>
                <c:pt idx="2">
                  <c:v>0.47000000000000008</c:v>
                </c:pt>
                <c:pt idx="3">
                  <c:v>0.46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71689856"/>
        <c:axId val="171691392"/>
      </c:lineChart>
      <c:catAx>
        <c:axId val="171689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71691392"/>
        <c:crosses val="autoZero"/>
        <c:auto val="1"/>
        <c:lblAlgn val="ctr"/>
        <c:lblOffset val="100"/>
        <c:noMultiLvlLbl val="0"/>
      </c:catAx>
      <c:valAx>
        <c:axId val="171691392"/>
        <c:scaling>
          <c:orientation val="minMax"/>
          <c:max val="1"/>
          <c:min val="0.4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71689856"/>
        <c:crosses val="autoZero"/>
        <c:crossBetween val="between"/>
      </c:valAx>
      <c:spPr>
        <a:noFill/>
        <a:ln w="25407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200"/>
      </a:pPr>
      <a:endParaRPr lang="ko-KR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기독교</c:v>
                </c:pt>
              </c:strCache>
            </c:strRef>
          </c:tx>
          <c:cat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14.2</c:v>
                </c:pt>
                <c:pt idx="1">
                  <c:v>22.7</c:v>
                </c:pt>
                <c:pt idx="2">
                  <c:v>32.6</c:v>
                </c:pt>
                <c:pt idx="3">
                  <c:v>46.6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천주교</c:v>
                </c:pt>
              </c:strCache>
            </c:strRef>
          </c:tx>
          <c:cat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18.7</c:v>
                </c:pt>
                <c:pt idx="1">
                  <c:v>22.6</c:v>
                </c:pt>
                <c:pt idx="2">
                  <c:v>32</c:v>
                </c:pt>
                <c:pt idx="3">
                  <c:v>35.300000000000004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불교</c:v>
                </c:pt>
              </c:strCache>
            </c:strRef>
          </c:tx>
          <c:spPr>
            <a:ln>
              <a:solidFill>
                <a:srgbClr val="006666"/>
              </a:solidFill>
            </a:ln>
          </c:spPr>
          <c:marker>
            <c:spPr>
              <a:ln>
                <a:solidFill>
                  <a:srgbClr val="006666"/>
                </a:solidFill>
              </a:ln>
            </c:spPr>
          </c:marker>
          <c:cat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11.8</c:v>
                </c:pt>
                <c:pt idx="1">
                  <c:v>17.3</c:v>
                </c:pt>
                <c:pt idx="2">
                  <c:v>22.3</c:v>
                </c:pt>
                <c:pt idx="3">
                  <c:v>25.1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무교</c:v>
                </c:pt>
              </c:strCache>
            </c:strRef>
          </c:tx>
          <c:cat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</c:numCache>
            </c:numRef>
          </c:cat>
          <c:val>
            <c:numRef>
              <c:f>Sheet1!$E$2:$E$5</c:f>
              <c:numCache>
                <c:formatCode>General</c:formatCode>
                <c:ptCount val="4"/>
                <c:pt idx="0">
                  <c:v>9.1</c:v>
                </c:pt>
                <c:pt idx="1">
                  <c:v>14.4</c:v>
                </c:pt>
                <c:pt idx="2">
                  <c:v>15</c:v>
                </c:pt>
                <c:pt idx="3">
                  <c:v>14.9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72305792"/>
        <c:axId val="172311680"/>
      </c:lineChart>
      <c:catAx>
        <c:axId val="172305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72311680"/>
        <c:crosses val="autoZero"/>
        <c:auto val="1"/>
        <c:lblAlgn val="ctr"/>
        <c:lblOffset val="100"/>
        <c:noMultiLvlLbl val="0"/>
      </c:catAx>
      <c:valAx>
        <c:axId val="172311680"/>
        <c:scaling>
          <c:orientation val="minMax"/>
          <c:max val="47"/>
          <c:min val="9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72305792"/>
        <c:crosses val="autoZero"/>
        <c:crossBetween val="between"/>
      </c:valAx>
      <c:spPr>
        <a:noFill/>
        <a:ln w="25382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194"/>
      </a:pPr>
      <a:endParaRPr lang="ko-KR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8911677995103494E-2"/>
          <c:y val="3.7998475824998407E-2"/>
          <c:w val="0.72341207184021017"/>
          <c:h val="0.8174278192885539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20%</c:v>
                </c:pt>
              </c:strCache>
            </c:strRef>
          </c:tx>
          <c:cat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0.63000000000000045</c:v>
                </c:pt>
                <c:pt idx="1">
                  <c:v>0.8</c:v>
                </c:pt>
                <c:pt idx="2">
                  <c:v>0.51</c:v>
                </c:pt>
                <c:pt idx="3">
                  <c:v>0.54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40%</c:v>
                </c:pt>
              </c:strCache>
            </c:strRef>
          </c:tx>
          <c:cat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0.67000000000000071</c:v>
                </c:pt>
                <c:pt idx="1">
                  <c:v>0.81</c:v>
                </c:pt>
                <c:pt idx="2">
                  <c:v>0.56000000000000005</c:v>
                </c:pt>
                <c:pt idx="3">
                  <c:v>0.56000000000000005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60%</c:v>
                </c:pt>
              </c:strCache>
            </c:strRef>
          </c:tx>
          <c:spPr>
            <a:ln>
              <a:solidFill>
                <a:schemeClr val="accent5">
                  <a:lumMod val="50000"/>
                </a:schemeClr>
              </a:solidFill>
            </a:ln>
          </c:spPr>
          <c:marker>
            <c:spPr>
              <a:ln>
                <a:solidFill>
                  <a:schemeClr val="accent5">
                    <a:lumMod val="50000"/>
                  </a:schemeClr>
                </a:solidFill>
              </a:ln>
            </c:spPr>
          </c:marker>
          <c:cat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0.7000000000000004</c:v>
                </c:pt>
                <c:pt idx="1">
                  <c:v>0.8200000000000004</c:v>
                </c:pt>
                <c:pt idx="2">
                  <c:v>0.58000000000000007</c:v>
                </c:pt>
                <c:pt idx="3">
                  <c:v>0.56999999999999995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80%</c:v>
                </c:pt>
              </c:strCache>
            </c:strRef>
          </c:tx>
          <c:cat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</c:numCache>
            </c:numRef>
          </c:cat>
          <c:val>
            <c:numRef>
              <c:f>Sheet1!$E$2:$E$5</c:f>
              <c:numCache>
                <c:formatCode>General</c:formatCode>
                <c:ptCount val="4"/>
                <c:pt idx="0">
                  <c:v>0.74000000000000044</c:v>
                </c:pt>
                <c:pt idx="1">
                  <c:v>0.8300000000000004</c:v>
                </c:pt>
                <c:pt idx="2">
                  <c:v>0.61000000000000043</c:v>
                </c:pt>
                <c:pt idx="3">
                  <c:v>0.59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90%</c:v>
                </c:pt>
              </c:strCache>
            </c:strRef>
          </c:tx>
          <c:spPr>
            <a:ln>
              <a:solidFill>
                <a:srgbClr val="4870AA"/>
              </a:solidFill>
            </a:ln>
          </c:spPr>
          <c:marker>
            <c:spPr>
              <a:ln>
                <a:solidFill>
                  <a:srgbClr val="4870AA"/>
                </a:solidFill>
              </a:ln>
            </c:spPr>
          </c:marker>
          <c:cat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</c:numCache>
            </c:numRef>
          </c:cat>
          <c:val>
            <c:numRef>
              <c:f>Sheet1!$F$2:$F$5</c:f>
              <c:numCache>
                <c:formatCode>General</c:formatCode>
                <c:ptCount val="4"/>
                <c:pt idx="0">
                  <c:v>0.75000000000000044</c:v>
                </c:pt>
                <c:pt idx="1">
                  <c:v>0.8300000000000004</c:v>
                </c:pt>
                <c:pt idx="2">
                  <c:v>0.62000000000000044</c:v>
                </c:pt>
                <c:pt idx="3">
                  <c:v>0.59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72258048"/>
        <c:axId val="172259584"/>
      </c:lineChart>
      <c:catAx>
        <c:axId val="172258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72259584"/>
        <c:crosses val="autoZero"/>
        <c:auto val="1"/>
        <c:lblAlgn val="ctr"/>
        <c:lblOffset val="100"/>
        <c:noMultiLvlLbl val="0"/>
      </c:catAx>
      <c:valAx>
        <c:axId val="172259584"/>
        <c:scaling>
          <c:orientation val="minMax"/>
          <c:max val="0.9"/>
          <c:min val="0.5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72258048"/>
        <c:crosses val="autoZero"/>
        <c:crossBetween val="between"/>
        <c:majorUnit val="0.1"/>
      </c:valAx>
      <c:spPr>
        <a:noFill/>
        <a:ln w="25361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188"/>
      </a:pPr>
      <a:endParaRPr lang="ko-KR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20%</c:v>
                </c:pt>
              </c:strCache>
            </c:strRef>
          </c:tx>
          <c:cat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9.6</c:v>
                </c:pt>
                <c:pt idx="1">
                  <c:v>14.9</c:v>
                </c:pt>
                <c:pt idx="2">
                  <c:v>17</c:v>
                </c:pt>
                <c:pt idx="3">
                  <c:v>18.899999999999999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40%</c:v>
                </c:pt>
              </c:strCache>
            </c:strRef>
          </c:tx>
          <c:cat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10.8</c:v>
                </c:pt>
                <c:pt idx="1">
                  <c:v>16.600000000000001</c:v>
                </c:pt>
                <c:pt idx="2">
                  <c:v>20.100000000000001</c:v>
                </c:pt>
                <c:pt idx="3">
                  <c:v>21.8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60%</c:v>
                </c:pt>
              </c:strCache>
            </c:strRef>
          </c:tx>
          <c:spPr>
            <a:ln>
              <a:solidFill>
                <a:schemeClr val="accent5">
                  <a:lumMod val="50000"/>
                </a:schemeClr>
              </a:solidFill>
            </a:ln>
          </c:spPr>
          <c:marker>
            <c:spPr>
              <a:ln>
                <a:solidFill>
                  <a:schemeClr val="accent5">
                    <a:lumMod val="50000"/>
                  </a:schemeClr>
                </a:solidFill>
              </a:ln>
            </c:spPr>
          </c:marker>
          <c:cat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11.9</c:v>
                </c:pt>
                <c:pt idx="1">
                  <c:v>18.100000000000001</c:v>
                </c:pt>
                <c:pt idx="2">
                  <c:v>21.5</c:v>
                </c:pt>
                <c:pt idx="3">
                  <c:v>24.1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80%</c:v>
                </c:pt>
              </c:strCache>
            </c:strRef>
          </c:tx>
          <c:cat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</c:numCache>
            </c:numRef>
          </c:cat>
          <c:val>
            <c:numRef>
              <c:f>Sheet1!$E$2:$E$5</c:f>
              <c:numCache>
                <c:formatCode>General</c:formatCode>
                <c:ptCount val="4"/>
                <c:pt idx="0">
                  <c:v>13.9</c:v>
                </c:pt>
                <c:pt idx="1">
                  <c:v>21</c:v>
                </c:pt>
                <c:pt idx="2">
                  <c:v>24.4</c:v>
                </c:pt>
                <c:pt idx="3">
                  <c:v>27.9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90%</c:v>
                </c:pt>
              </c:strCache>
            </c:strRef>
          </c:tx>
          <c:spPr>
            <a:ln>
              <a:solidFill>
                <a:srgbClr val="4870AA"/>
              </a:solidFill>
            </a:ln>
          </c:spPr>
          <c:marker>
            <c:spPr>
              <a:ln>
                <a:solidFill>
                  <a:srgbClr val="4870AA"/>
                </a:solidFill>
              </a:ln>
            </c:spPr>
          </c:marker>
          <c:cat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</c:numCache>
            </c:numRef>
          </c:cat>
          <c:val>
            <c:numRef>
              <c:f>Sheet1!$F$2:$F$5</c:f>
              <c:numCache>
                <c:formatCode>General</c:formatCode>
                <c:ptCount val="4"/>
                <c:pt idx="0">
                  <c:v>14.8</c:v>
                </c:pt>
                <c:pt idx="1">
                  <c:v>23.7</c:v>
                </c:pt>
                <c:pt idx="2">
                  <c:v>25.3</c:v>
                </c:pt>
                <c:pt idx="3">
                  <c:v>28.5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72109184"/>
        <c:axId val="172115072"/>
      </c:lineChart>
      <c:catAx>
        <c:axId val="172109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72115072"/>
        <c:crosses val="autoZero"/>
        <c:auto val="1"/>
        <c:lblAlgn val="ctr"/>
        <c:lblOffset val="100"/>
        <c:noMultiLvlLbl val="0"/>
      </c:catAx>
      <c:valAx>
        <c:axId val="172115072"/>
        <c:scaling>
          <c:orientation val="minMax"/>
          <c:min val="5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72109184"/>
        <c:crosses val="autoZero"/>
        <c:crossBetween val="between"/>
      </c:valAx>
      <c:spPr>
        <a:noFill/>
        <a:ln w="25379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194"/>
      </a:pPr>
      <a:endParaRPr lang="ko-KR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690449599167352"/>
          <c:y val="4.7419107259172873E-2"/>
          <c:w val="0.76661087364562308"/>
          <c:h val="0.81508222429061139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20%</c:v>
                </c:pt>
              </c:strCache>
            </c:strRef>
          </c:tx>
          <c:cat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0.53</c:v>
                </c:pt>
                <c:pt idx="1">
                  <c:v>0.62000000000000044</c:v>
                </c:pt>
                <c:pt idx="2">
                  <c:v>0.71000000000000041</c:v>
                </c:pt>
                <c:pt idx="3">
                  <c:v>0.79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40%</c:v>
                </c:pt>
              </c:strCache>
            </c:strRef>
          </c:tx>
          <c:cat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0.45</c:v>
                </c:pt>
                <c:pt idx="1">
                  <c:v>0.55000000000000004</c:v>
                </c:pt>
                <c:pt idx="2">
                  <c:v>0.56000000000000005</c:v>
                </c:pt>
                <c:pt idx="3">
                  <c:v>0.65000000000000058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60%</c:v>
                </c:pt>
              </c:strCache>
            </c:strRef>
          </c:tx>
          <c:spPr>
            <a:ln>
              <a:solidFill>
                <a:schemeClr val="accent5">
                  <a:lumMod val="50000"/>
                </a:schemeClr>
              </a:solidFill>
            </a:ln>
          </c:spPr>
          <c:marker>
            <c:spPr>
              <a:ln>
                <a:solidFill>
                  <a:schemeClr val="accent5">
                    <a:lumMod val="50000"/>
                  </a:schemeClr>
                </a:solidFill>
              </a:ln>
            </c:spPr>
          </c:marker>
          <c:cat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0.4</c:v>
                </c:pt>
                <c:pt idx="1">
                  <c:v>0.5</c:v>
                </c:pt>
                <c:pt idx="2">
                  <c:v>0.51</c:v>
                </c:pt>
                <c:pt idx="3">
                  <c:v>0.56999999999999995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80%</c:v>
                </c:pt>
              </c:strCache>
            </c:strRef>
          </c:tx>
          <c:cat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</c:numCache>
            </c:numRef>
          </c:cat>
          <c:val>
            <c:numRef>
              <c:f>Sheet1!$E$2:$E$5</c:f>
              <c:numCache>
                <c:formatCode>General</c:formatCode>
                <c:ptCount val="4"/>
                <c:pt idx="0">
                  <c:v>0.33000000000000035</c:v>
                </c:pt>
                <c:pt idx="1">
                  <c:v>0.44</c:v>
                </c:pt>
                <c:pt idx="2">
                  <c:v>0.44</c:v>
                </c:pt>
                <c:pt idx="3">
                  <c:v>0.4800000000000002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90%</c:v>
                </c:pt>
              </c:strCache>
            </c:strRef>
          </c:tx>
          <c:spPr>
            <a:ln>
              <a:solidFill>
                <a:srgbClr val="4870AA"/>
              </a:solidFill>
            </a:ln>
          </c:spPr>
          <c:marker>
            <c:spPr>
              <a:ln>
                <a:solidFill>
                  <a:srgbClr val="4870AA"/>
                </a:solidFill>
              </a:ln>
            </c:spPr>
          </c:marker>
          <c:cat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</c:numCache>
            </c:numRef>
          </c:cat>
          <c:val>
            <c:numRef>
              <c:f>Sheet1!$F$2:$F$5</c:f>
              <c:numCache>
                <c:formatCode>General</c:formatCode>
                <c:ptCount val="4"/>
                <c:pt idx="0">
                  <c:v>0.31000000000000022</c:v>
                </c:pt>
                <c:pt idx="1">
                  <c:v>0.4</c:v>
                </c:pt>
                <c:pt idx="2">
                  <c:v>0.42000000000000021</c:v>
                </c:pt>
                <c:pt idx="3">
                  <c:v>0.47000000000000008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72417408"/>
        <c:axId val="172418944"/>
      </c:lineChart>
      <c:catAx>
        <c:axId val="172417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72418944"/>
        <c:crosses val="autoZero"/>
        <c:auto val="1"/>
        <c:lblAlgn val="ctr"/>
        <c:lblOffset val="100"/>
        <c:noMultiLvlLbl val="0"/>
      </c:catAx>
      <c:valAx>
        <c:axId val="172418944"/>
        <c:scaling>
          <c:orientation val="minMax"/>
          <c:max val="0.8"/>
          <c:min val="0.30000000000000032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72417408"/>
        <c:crosses val="autoZero"/>
        <c:crossBetween val="between"/>
      </c:valAx>
      <c:spPr>
        <a:noFill/>
        <a:ln w="25386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394"/>
      </a:pPr>
      <a:endParaRPr lang="ko-KR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21622931432347"/>
          <c:y val="7.6006766443940096E-2"/>
          <c:w val="0.8444292883201433"/>
          <c:h val="0.7719519259764787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자원봉사 참여율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altLang="en-US" sz="1800" b="1" dirty="0"/>
                      <a:t>17</a:t>
                    </a:r>
                    <a:endParaRPr lang="en-US" altLang="en-US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17</c:v>
                </c:pt>
                <c:pt idx="1">
                  <c:v>27</c:v>
                </c:pt>
                <c:pt idx="2">
                  <c:v>16</c:v>
                </c:pt>
                <c:pt idx="3">
                  <c:v>24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79396992"/>
        <c:axId val="179399680"/>
      </c:lineChart>
      <c:catAx>
        <c:axId val="179396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79399680"/>
        <c:crosses val="autoZero"/>
        <c:auto val="1"/>
        <c:lblAlgn val="ctr"/>
        <c:lblOffset val="100"/>
        <c:noMultiLvlLbl val="0"/>
      </c:catAx>
      <c:valAx>
        <c:axId val="179399680"/>
        <c:scaling>
          <c:orientation val="minMax"/>
          <c:max val="30"/>
          <c:min val="0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793969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234263065420714"/>
          <c:y val="5.7268384764459043E-2"/>
          <c:w val="0.85806078131236441"/>
          <c:h val="0.8032752937389456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자원봉사 시간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7</c:v>
                </c:pt>
                <c:pt idx="1">
                  <c:v>9.5</c:v>
                </c:pt>
                <c:pt idx="2">
                  <c:v>7.5</c:v>
                </c:pt>
                <c:pt idx="3">
                  <c:v>14.7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79588096"/>
        <c:axId val="179799936"/>
      </c:lineChart>
      <c:catAx>
        <c:axId val="179588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79799936"/>
        <c:crosses val="autoZero"/>
        <c:auto val="1"/>
        <c:lblAlgn val="ctr"/>
        <c:lblOffset val="100"/>
        <c:noMultiLvlLbl val="0"/>
      </c:catAx>
      <c:valAx>
        <c:axId val="179799936"/>
        <c:scaling>
          <c:orientation val="minMax"/>
          <c:max val="16"/>
          <c:min val="6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795880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'결과 (2)'!$B$182</c:f>
              <c:strCache>
                <c:ptCount val="1"/>
                <c:pt idx="0">
                  <c:v>정기자원봉사참여율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'결과 (2)'!$C$181:$E$181</c:f>
              <c:numCache>
                <c:formatCode>General</c:formatCode>
                <c:ptCount val="3"/>
                <c:pt idx="0">
                  <c:v>2003</c:v>
                </c:pt>
                <c:pt idx="1">
                  <c:v>2007</c:v>
                </c:pt>
                <c:pt idx="2">
                  <c:v>2009</c:v>
                </c:pt>
              </c:numCache>
            </c:numRef>
          </c:cat>
          <c:val>
            <c:numRef>
              <c:f>'결과 (2)'!$C$182:$E$182</c:f>
              <c:numCache>
                <c:formatCode>0.0_ </c:formatCode>
                <c:ptCount val="3"/>
                <c:pt idx="0">
                  <c:v>16.815034619188921</c:v>
                </c:pt>
                <c:pt idx="1">
                  <c:v>16.633858267716633</c:v>
                </c:pt>
                <c:pt idx="2">
                  <c:v>23.671497584541029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813696"/>
        <c:axId val="128831872"/>
      </c:lineChart>
      <c:catAx>
        <c:axId val="1288136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8831872"/>
        <c:crosses val="autoZero"/>
        <c:auto val="1"/>
        <c:lblAlgn val="ctr"/>
        <c:lblOffset val="100"/>
        <c:noMultiLvlLbl val="0"/>
      </c:catAx>
      <c:valAx>
        <c:axId val="128831872"/>
        <c:scaling>
          <c:orientation val="minMax"/>
        </c:scaling>
        <c:delete val="0"/>
        <c:axPos val="l"/>
        <c:majorGridlines/>
        <c:numFmt formatCode="0.0_ " sourceLinked="1"/>
        <c:majorTickMark val="out"/>
        <c:minorTickMark val="none"/>
        <c:tickLblPos val="nextTo"/>
        <c:crossAx val="1288136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 baseline="0"/>
      </a:pPr>
      <a:endParaRPr lang="ko-KR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684951672036439"/>
          <c:y val="5.3240740740740762E-2"/>
          <c:w val="0.8390581602044217"/>
          <c:h val="0.69323308544765228"/>
        </c:manualLayout>
      </c:layout>
      <c:lineChart>
        <c:grouping val="standard"/>
        <c:varyColors val="0"/>
        <c:ser>
          <c:idx val="0"/>
          <c:order val="0"/>
          <c:tx>
            <c:strRef>
              <c:f>'결과 (2)'!$A$128</c:f>
              <c:strCache>
                <c:ptCount val="1"/>
                <c:pt idx="0">
                  <c:v>Secular Volunteering</c:v>
                </c:pt>
              </c:strCache>
            </c:strRef>
          </c:tx>
          <c:spPr>
            <a:ln>
              <a:solidFill>
                <a:srgbClr val="92D050"/>
              </a:solidFill>
            </a:ln>
          </c:spPr>
          <c:marker>
            <c:symbol val="none"/>
          </c:marker>
          <c:cat>
            <c:numRef>
              <c:f>'결과 (2)'!$B$127:$D$127</c:f>
              <c:numCache>
                <c:formatCode>General</c:formatCode>
                <c:ptCount val="3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</c:numCache>
            </c:numRef>
          </c:cat>
          <c:val>
            <c:numRef>
              <c:f>'결과 (2)'!$B$128:$D$128</c:f>
              <c:numCache>
                <c:formatCode>0.0_ </c:formatCode>
                <c:ptCount val="3"/>
                <c:pt idx="0">
                  <c:v>24.17910447761194</c:v>
                </c:pt>
                <c:pt idx="1">
                  <c:v>15.748031496062993</c:v>
                </c:pt>
                <c:pt idx="2">
                  <c:v>23.768115942028967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'결과 (2)'!$A$129</c:f>
              <c:strCache>
                <c:ptCount val="1"/>
                <c:pt idx="0">
                  <c:v>Religious Volunteering</c:v>
                </c:pt>
              </c:strCache>
            </c:strRef>
          </c:tx>
          <c:marker>
            <c:symbol val="none"/>
          </c:marker>
          <c:cat>
            <c:numRef>
              <c:f>'결과 (2)'!$B$127:$D$127</c:f>
              <c:numCache>
                <c:formatCode>General</c:formatCode>
                <c:ptCount val="3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</c:numCache>
            </c:numRef>
          </c:cat>
          <c:val>
            <c:numRef>
              <c:f>'결과 (2)'!$B$129:$D$129</c:f>
              <c:numCache>
                <c:formatCode>0.0_ </c:formatCode>
                <c:ptCount val="3"/>
                <c:pt idx="0">
                  <c:v>5.373134328358204</c:v>
                </c:pt>
                <c:pt idx="1">
                  <c:v>6.0039370078740157</c:v>
                </c:pt>
                <c:pt idx="2">
                  <c:v>16.908212560386456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9382656"/>
        <c:axId val="129396736"/>
      </c:lineChart>
      <c:catAx>
        <c:axId val="129382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300" baseline="0"/>
            </a:pPr>
            <a:endParaRPr lang="ko-KR"/>
          </a:p>
        </c:txPr>
        <c:crossAx val="129396736"/>
        <c:crosses val="autoZero"/>
        <c:auto val="1"/>
        <c:lblAlgn val="ctr"/>
        <c:lblOffset val="100"/>
        <c:noMultiLvlLbl val="0"/>
      </c:catAx>
      <c:valAx>
        <c:axId val="129396736"/>
        <c:scaling>
          <c:orientation val="minMax"/>
        </c:scaling>
        <c:delete val="0"/>
        <c:axPos val="l"/>
        <c:majorGridlines/>
        <c:numFmt formatCode="#,##0.0_);[Red]\(#,##0.0\)" sourceLinked="0"/>
        <c:majorTickMark val="out"/>
        <c:minorTickMark val="none"/>
        <c:tickLblPos val="nextTo"/>
        <c:txPr>
          <a:bodyPr/>
          <a:lstStyle/>
          <a:p>
            <a:pPr>
              <a:defRPr sz="1300" baseline="0"/>
            </a:pPr>
            <a:endParaRPr lang="ko-KR"/>
          </a:p>
        </c:txPr>
        <c:crossAx val="1293826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 baseline="0"/>
      </a:pPr>
      <a:endParaRPr lang="ko-KR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기부 금액</c:v>
                </c:pt>
              </c:strCache>
            </c:strRef>
          </c:tx>
          <c:spPr>
            <a:ln>
              <a:solidFill>
                <a:srgbClr val="002060"/>
              </a:solidFill>
            </a:ln>
          </c:spPr>
          <c:marker>
            <c:spPr>
              <a:ln>
                <a:solidFill>
                  <a:srgbClr val="002060"/>
                </a:solidFill>
              </a:ln>
            </c:spPr>
          </c:marker>
          <c:dLbls>
            <c:spPr>
              <a:solidFill>
                <a:schemeClr val="accent5"/>
              </a:solidFill>
            </c:spPr>
            <c:txPr>
              <a:bodyPr/>
              <a:lstStyle/>
              <a:p>
                <a:pPr>
                  <a:defRPr b="1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61.1</c:v>
                </c:pt>
                <c:pt idx="1">
                  <c:v>68</c:v>
                </c:pt>
                <c:pt idx="2">
                  <c:v>113</c:v>
                </c:pt>
                <c:pt idx="3">
                  <c:v>173.2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31238528"/>
        <c:axId val="138610176"/>
      </c:lineChart>
      <c:catAx>
        <c:axId val="131238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38610176"/>
        <c:crosses val="autoZero"/>
        <c:auto val="1"/>
        <c:lblAlgn val="ctr"/>
        <c:lblOffset val="100"/>
        <c:noMultiLvlLbl val="0"/>
      </c:catAx>
      <c:valAx>
        <c:axId val="138610176"/>
        <c:scaling>
          <c:orientation val="minMax"/>
          <c:max val="180"/>
          <c:min val="50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312385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/>
      </a:pPr>
      <a:endParaRPr lang="ko-KR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514017021566495"/>
          <c:y val="3.9732241959423972E-2"/>
          <c:w val="0.80585463262800405"/>
          <c:h val="0.77106747380746143"/>
        </c:manualLayout>
      </c:layout>
      <c:lineChart>
        <c:grouping val="standard"/>
        <c:varyColors val="0"/>
        <c:ser>
          <c:idx val="0"/>
          <c:order val="0"/>
          <c:tx>
            <c:strRef>
              <c:f>'결과 (2)'!$B$147</c:f>
              <c:strCache>
                <c:ptCount val="1"/>
                <c:pt idx="0">
                  <c:v>봉사자1인당평균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'결과 (2)'!$C$146:$E$146</c:f>
              <c:numCache>
                <c:formatCode>General</c:formatCode>
                <c:ptCount val="3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</c:numCache>
            </c:numRef>
          </c:cat>
          <c:val>
            <c:numRef>
              <c:f>'결과 (2)'!$C$147:$E$147</c:f>
              <c:numCache>
                <c:formatCode>0.0_ </c:formatCode>
                <c:ptCount val="3"/>
                <c:pt idx="0">
                  <c:v>39.251028806584358</c:v>
                </c:pt>
                <c:pt idx="1">
                  <c:v>52.143750000000011</c:v>
                </c:pt>
                <c:pt idx="2">
                  <c:v>61.739837398374064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'결과 (2)'!$B$148</c:f>
              <c:strCache>
                <c:ptCount val="1"/>
                <c:pt idx="0">
                  <c:v>국민1인당평균</c:v>
                </c:pt>
              </c:strCache>
            </c:strRef>
          </c:tx>
          <c:marker>
            <c:symbol val="none"/>
          </c:marker>
          <c:cat>
            <c:numRef>
              <c:f>'결과 (2)'!$C$146:$E$146</c:f>
              <c:numCache>
                <c:formatCode>General</c:formatCode>
                <c:ptCount val="3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</c:numCache>
            </c:numRef>
          </c:cat>
          <c:val>
            <c:numRef>
              <c:f>'결과 (2)'!$C$148:$E$148</c:f>
              <c:numCache>
                <c:formatCode>0.0_ </c:formatCode>
                <c:ptCount val="3"/>
                <c:pt idx="0">
                  <c:v>9.4905472636815897</c:v>
                </c:pt>
                <c:pt idx="1">
                  <c:v>8.2116141732283463</c:v>
                </c:pt>
                <c:pt idx="2">
                  <c:v>14.674396135265702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9451904"/>
        <c:axId val="129453440"/>
      </c:lineChart>
      <c:catAx>
        <c:axId val="1294519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9453440"/>
        <c:crosses val="autoZero"/>
        <c:auto val="1"/>
        <c:lblAlgn val="ctr"/>
        <c:lblOffset val="100"/>
        <c:noMultiLvlLbl val="0"/>
      </c:catAx>
      <c:valAx>
        <c:axId val="129453440"/>
        <c:scaling>
          <c:orientation val="minMax"/>
        </c:scaling>
        <c:delete val="0"/>
        <c:axPos val="l"/>
        <c:majorGridlines/>
        <c:numFmt formatCode="0.0_ " sourceLinked="1"/>
        <c:majorTickMark val="out"/>
        <c:minorTickMark val="none"/>
        <c:tickLblPos val="nextTo"/>
        <c:crossAx val="12945190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163974542393175"/>
          <c:y val="3.494092698602267E-2"/>
          <c:w val="0.79772094027213503"/>
          <c:h val="0.79867446970175449"/>
        </c:manualLayout>
      </c:layout>
      <c:lineChart>
        <c:grouping val="standard"/>
        <c:varyColors val="0"/>
        <c:ser>
          <c:idx val="0"/>
          <c:order val="0"/>
          <c:tx>
            <c:strRef>
              <c:f>'결과 (2)'!$B$150</c:f>
              <c:strCache>
                <c:ptCount val="1"/>
                <c:pt idx="0">
                  <c:v>봉사자1인당평균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'결과 (2)'!$C$149:$E$149</c:f>
              <c:numCache>
                <c:formatCode>General</c:formatCode>
                <c:ptCount val="3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</c:numCache>
            </c:numRef>
          </c:cat>
          <c:val>
            <c:numRef>
              <c:f>'결과 (2)'!$C$150:$E$150</c:f>
              <c:numCache>
                <c:formatCode>0.0_ </c:formatCode>
                <c:ptCount val="3"/>
                <c:pt idx="0">
                  <c:v>42.814814814814824</c:v>
                </c:pt>
                <c:pt idx="1">
                  <c:v>78.770491803278688</c:v>
                </c:pt>
                <c:pt idx="2">
                  <c:v>55.29142857142854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'결과 (2)'!$B$151</c:f>
              <c:strCache>
                <c:ptCount val="1"/>
                <c:pt idx="0">
                  <c:v>국민1인당평균</c:v>
                </c:pt>
              </c:strCache>
            </c:strRef>
          </c:tx>
          <c:marker>
            <c:symbol val="none"/>
          </c:marker>
          <c:cat>
            <c:numRef>
              <c:f>'결과 (2)'!$C$149:$E$149</c:f>
              <c:numCache>
                <c:formatCode>General</c:formatCode>
                <c:ptCount val="3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</c:numCache>
            </c:numRef>
          </c:cat>
          <c:val>
            <c:numRef>
              <c:f>'결과 (2)'!$C$151:$E$151</c:f>
              <c:numCache>
                <c:formatCode>0.0_ </c:formatCode>
                <c:ptCount val="3"/>
                <c:pt idx="0">
                  <c:v>2.3004975124378166</c:v>
                </c:pt>
                <c:pt idx="1">
                  <c:v>4.7293307086614176</c:v>
                </c:pt>
                <c:pt idx="2">
                  <c:v>9.3487922705313977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9469824"/>
        <c:axId val="129471616"/>
      </c:lineChart>
      <c:catAx>
        <c:axId val="1294698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9471616"/>
        <c:crosses val="autoZero"/>
        <c:auto val="1"/>
        <c:lblAlgn val="ctr"/>
        <c:lblOffset val="100"/>
        <c:noMultiLvlLbl val="0"/>
      </c:catAx>
      <c:valAx>
        <c:axId val="129471616"/>
        <c:scaling>
          <c:orientation val="minMax"/>
        </c:scaling>
        <c:delete val="0"/>
        <c:axPos val="l"/>
        <c:majorGridlines/>
        <c:numFmt formatCode="0.0_ " sourceLinked="1"/>
        <c:majorTickMark val="out"/>
        <c:minorTickMark val="none"/>
        <c:tickLblPos val="nextTo"/>
        <c:crossAx val="12946982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7397429429516992"/>
          <c:y val="5.9331679804294962E-2"/>
          <c:w val="0.82602570570483069"/>
          <c:h val="0.84048173190178488"/>
        </c:manualLayout>
      </c:layout>
      <c:lineChart>
        <c:grouping val="standard"/>
        <c:varyColors val="0"/>
        <c:ser>
          <c:idx val="0"/>
          <c:order val="0"/>
          <c:tx>
            <c:strRef>
              <c:f>'결과 (2)'!$A$23</c:f>
              <c:strCache>
                <c:ptCount val="1"/>
                <c:pt idx="0">
                  <c:v>Secular Giving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'결과 (2)'!$B$22:$D$22</c:f>
              <c:numCache>
                <c:formatCode>General</c:formatCode>
                <c:ptCount val="3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</c:numCache>
            </c:numRef>
          </c:cat>
          <c:val>
            <c:numRef>
              <c:f>'결과 (2)'!$B$23:$D$23</c:f>
              <c:numCache>
                <c:formatCode>0.0%</c:formatCode>
                <c:ptCount val="3"/>
                <c:pt idx="0">
                  <c:v>0.6826000000000042</c:v>
                </c:pt>
                <c:pt idx="1">
                  <c:v>0.55020000000000002</c:v>
                </c:pt>
                <c:pt idx="2">
                  <c:v>0.55170000000000063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'결과 (2)'!$A$24</c:f>
              <c:strCache>
                <c:ptCount val="1"/>
                <c:pt idx="0">
                  <c:v>Religious Giving</c:v>
                </c:pt>
              </c:strCache>
            </c:strRef>
          </c:tx>
          <c:marker>
            <c:symbol val="none"/>
          </c:marker>
          <c:cat>
            <c:numRef>
              <c:f>'결과 (2)'!$B$22:$D$22</c:f>
              <c:numCache>
                <c:formatCode>General</c:formatCode>
                <c:ptCount val="3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</c:numCache>
            </c:numRef>
          </c:cat>
          <c:val>
            <c:numRef>
              <c:f>'결과 (2)'!$B$24:$D$24</c:f>
              <c:numCache>
                <c:formatCode>0.0%</c:formatCode>
                <c:ptCount val="3"/>
                <c:pt idx="0">
                  <c:v>0.25870000000000004</c:v>
                </c:pt>
                <c:pt idx="1">
                  <c:v>0.25690000000000002</c:v>
                </c:pt>
                <c:pt idx="2">
                  <c:v>0.36910000000000032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'결과 (2)'!$A$25</c:f>
              <c:strCache>
                <c:ptCount val="1"/>
                <c:pt idx="0">
                  <c:v>Mutual Aid</c:v>
                </c:pt>
              </c:strCache>
            </c:strRef>
          </c:tx>
          <c:spPr>
            <a:ln>
              <a:solidFill>
                <a:srgbClr val="92D050"/>
              </a:solidFill>
            </a:ln>
          </c:spPr>
          <c:marker>
            <c:symbol val="none"/>
          </c:marker>
          <c:cat>
            <c:numRef>
              <c:f>'결과 (2)'!$B$22:$D$22</c:f>
              <c:numCache>
                <c:formatCode>General</c:formatCode>
                <c:ptCount val="3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</c:numCache>
            </c:numRef>
          </c:cat>
          <c:val>
            <c:numRef>
              <c:f>'결과 (2)'!$B$25:$D$25</c:f>
              <c:numCache>
                <c:formatCode>0.0%</c:formatCode>
                <c:ptCount val="3"/>
                <c:pt idx="0" formatCode="0.00%">
                  <c:v>0.62500000000000366</c:v>
                </c:pt>
                <c:pt idx="1">
                  <c:v>0.666300000000004</c:v>
                </c:pt>
                <c:pt idx="2">
                  <c:v>0.83960000000000401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763008"/>
        <c:axId val="128764544"/>
      </c:lineChart>
      <c:catAx>
        <c:axId val="1287630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8764544"/>
        <c:crosses val="autoZero"/>
        <c:auto val="1"/>
        <c:lblAlgn val="ctr"/>
        <c:lblOffset val="100"/>
        <c:noMultiLvlLbl val="0"/>
      </c:catAx>
      <c:valAx>
        <c:axId val="128764544"/>
        <c:scaling>
          <c:orientation val="minMax"/>
        </c:scaling>
        <c:delete val="0"/>
        <c:axPos val="l"/>
        <c:majorGridlines/>
        <c:numFmt formatCode="0.0%" sourceLinked="1"/>
        <c:majorTickMark val="out"/>
        <c:minorTickMark val="none"/>
        <c:tickLblPos val="nextTo"/>
        <c:crossAx val="12876300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3111196970177914"/>
          <c:y val="6.3382714420619934E-2"/>
          <c:w val="0.73424406216769889"/>
          <c:h val="0.75549895497722452"/>
        </c:manualLayout>
      </c:layout>
      <c:lineChart>
        <c:grouping val="standard"/>
        <c:varyColors val="0"/>
        <c:ser>
          <c:idx val="0"/>
          <c:order val="0"/>
          <c:tx>
            <c:strRef>
              <c:f>'결과 (2)'!$B$46</c:f>
              <c:strCache>
                <c:ptCount val="1"/>
                <c:pt idx="0">
                  <c:v>기부자1인당평균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'결과 (2)'!$C$45:$E$45</c:f>
              <c:numCache>
                <c:formatCode>General</c:formatCode>
                <c:ptCount val="3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</c:numCache>
            </c:numRef>
          </c:cat>
          <c:val>
            <c:numRef>
              <c:f>'결과 (2)'!$C$46:$E$46</c:f>
              <c:numCache>
                <c:formatCode>_(* #,##0_);_(* \(#,##0\);_(* "-"_);_(@_)</c:formatCode>
                <c:ptCount val="3"/>
                <c:pt idx="0">
                  <c:v>509511.53846153856</c:v>
                </c:pt>
                <c:pt idx="1">
                  <c:v>906118.77389999898</c:v>
                </c:pt>
                <c:pt idx="2">
                  <c:v>795455.49738219881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'결과 (2)'!$B$47</c:f>
              <c:strCache>
                <c:ptCount val="1"/>
                <c:pt idx="0">
                  <c:v>국민1인당평균</c:v>
                </c:pt>
              </c:strCache>
            </c:strRef>
          </c:tx>
          <c:marker>
            <c:symbol val="none"/>
          </c:marker>
          <c:cat>
            <c:numRef>
              <c:f>'결과 (2)'!$C$45:$E$45</c:f>
              <c:numCache>
                <c:formatCode>General</c:formatCode>
                <c:ptCount val="3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</c:numCache>
            </c:numRef>
          </c:cat>
          <c:val>
            <c:numRef>
              <c:f>'결과 (2)'!$C$47:$E$47</c:f>
              <c:numCache>
                <c:formatCode>_(* #,##0_);_(* \(#,##0\);_(* "-"_);_(@_)</c:formatCode>
                <c:ptCount val="3"/>
                <c:pt idx="0">
                  <c:v>131813.93034825881</c:v>
                </c:pt>
                <c:pt idx="1">
                  <c:v>232772.63779527551</c:v>
                </c:pt>
                <c:pt idx="2">
                  <c:v>293588.40579710115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640512"/>
        <c:axId val="128642048"/>
      </c:lineChart>
      <c:catAx>
        <c:axId val="1286405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8642048"/>
        <c:crosses val="autoZero"/>
        <c:auto val="1"/>
        <c:lblAlgn val="ctr"/>
        <c:lblOffset val="100"/>
        <c:noMultiLvlLbl val="0"/>
      </c:catAx>
      <c:valAx>
        <c:axId val="128642048"/>
        <c:scaling>
          <c:orientation val="minMax"/>
        </c:scaling>
        <c:delete val="0"/>
        <c:axPos val="l"/>
        <c:majorGridlines/>
        <c:numFmt formatCode="_(* #,##0_);_(* \(#,##0\);_(* &quot;-&quot;_);_(@_)" sourceLinked="1"/>
        <c:majorTickMark val="out"/>
        <c:minorTickMark val="none"/>
        <c:tickLblPos val="nextTo"/>
        <c:crossAx val="12864051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'결과 (2)'!$B$49</c:f>
              <c:strCache>
                <c:ptCount val="1"/>
                <c:pt idx="0">
                  <c:v>기부자1인당평균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'결과 (2)'!$C$48:$E$48</c:f>
              <c:numCache>
                <c:formatCode>General</c:formatCode>
                <c:ptCount val="3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</c:numCache>
            </c:numRef>
          </c:cat>
          <c:val>
            <c:numRef>
              <c:f>'결과 (2)'!$C$49:$E$49</c:f>
              <c:numCache>
                <c:formatCode>_(* #,##0_);_(* \(#,##0\);_(* "-"_);_(@_)</c:formatCode>
                <c:ptCount val="3"/>
                <c:pt idx="0">
                  <c:v>524858.28025477706</c:v>
                </c:pt>
                <c:pt idx="1">
                  <c:v>658138.84790000005</c:v>
                </c:pt>
                <c:pt idx="2">
                  <c:v>587339.47065592743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'결과 (2)'!$B$50</c:f>
              <c:strCache>
                <c:ptCount val="1"/>
                <c:pt idx="0">
                  <c:v>국민1인당평균</c:v>
                </c:pt>
              </c:strCache>
            </c:strRef>
          </c:tx>
          <c:marker>
            <c:symbol val="none"/>
          </c:marker>
          <c:cat>
            <c:numRef>
              <c:f>'결과 (2)'!$C$48:$E$48</c:f>
              <c:numCache>
                <c:formatCode>General</c:formatCode>
                <c:ptCount val="3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</c:numCache>
            </c:numRef>
          </c:cat>
          <c:val>
            <c:numRef>
              <c:f>'결과 (2)'!$C$50:$E$50</c:f>
              <c:numCache>
                <c:formatCode>_(* #,##0_);_(* \(#,##0\);_(* "-"_);_(@_)</c:formatCode>
                <c:ptCount val="3"/>
                <c:pt idx="0">
                  <c:v>327971.14427860687</c:v>
                </c:pt>
                <c:pt idx="1">
                  <c:v>438543.30708661361</c:v>
                </c:pt>
                <c:pt idx="2">
                  <c:v>493138.16425120755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670720"/>
        <c:axId val="128684800"/>
      </c:lineChart>
      <c:catAx>
        <c:axId val="1286707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8684800"/>
        <c:crosses val="autoZero"/>
        <c:auto val="1"/>
        <c:lblAlgn val="ctr"/>
        <c:lblOffset val="100"/>
        <c:noMultiLvlLbl val="0"/>
      </c:catAx>
      <c:valAx>
        <c:axId val="128684800"/>
        <c:scaling>
          <c:orientation val="minMax"/>
        </c:scaling>
        <c:delete val="0"/>
        <c:axPos val="l"/>
        <c:majorGridlines/>
        <c:numFmt formatCode="_(* #,##0_);_(* \(#,##0\);_(* &quot;-&quot;_);_(@_)" sourceLinked="1"/>
        <c:majorTickMark val="out"/>
        <c:minorTickMark val="none"/>
        <c:tickLblPos val="nextTo"/>
        <c:crossAx val="128670720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'결과 (2)'!$B$43</c:f>
              <c:strCache>
                <c:ptCount val="1"/>
                <c:pt idx="0">
                  <c:v>기부자1인당평균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'결과 (2)'!$C$42:$E$42</c:f>
              <c:numCache>
                <c:formatCode>General</c:formatCode>
                <c:ptCount val="3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</c:numCache>
            </c:numRef>
          </c:cat>
          <c:val>
            <c:numRef>
              <c:f>'결과 (2)'!$C$43:$E$43</c:f>
              <c:numCache>
                <c:formatCode>_(* #,##0_);_(* \(#,##0\);_(* "-"_);_(@_)</c:formatCode>
                <c:ptCount val="3"/>
                <c:pt idx="0">
                  <c:v>99771.137026239026</c:v>
                </c:pt>
                <c:pt idx="1">
                  <c:v>198577.8175</c:v>
                </c:pt>
                <c:pt idx="2">
                  <c:v>314019.26444833627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'결과 (2)'!$B$44</c:f>
              <c:strCache>
                <c:ptCount val="1"/>
                <c:pt idx="0">
                  <c:v>국민1인당평균</c:v>
                </c:pt>
              </c:strCache>
            </c:strRef>
          </c:tx>
          <c:marker>
            <c:symbol val="none"/>
          </c:marker>
          <c:cat>
            <c:numRef>
              <c:f>'결과 (2)'!$C$42:$E$42</c:f>
              <c:numCache>
                <c:formatCode>General</c:formatCode>
                <c:ptCount val="3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</c:numCache>
            </c:numRef>
          </c:cat>
          <c:val>
            <c:numRef>
              <c:f>'결과 (2)'!$C$44:$E$44</c:f>
              <c:numCache>
                <c:formatCode>_(* #,##0_);_(* \(#,##0\);_(* "-"_);_(@_)</c:formatCode>
                <c:ptCount val="3"/>
                <c:pt idx="0">
                  <c:v>68102.48756218901</c:v>
                </c:pt>
                <c:pt idx="1">
                  <c:v>109256.88976377955</c:v>
                </c:pt>
                <c:pt idx="2">
                  <c:v>173241.5458937198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795392"/>
        <c:axId val="128796928"/>
      </c:lineChart>
      <c:catAx>
        <c:axId val="128795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8796928"/>
        <c:crosses val="autoZero"/>
        <c:auto val="1"/>
        <c:lblAlgn val="ctr"/>
        <c:lblOffset val="100"/>
        <c:noMultiLvlLbl val="0"/>
      </c:catAx>
      <c:valAx>
        <c:axId val="128796928"/>
        <c:scaling>
          <c:orientation val="minMax"/>
        </c:scaling>
        <c:delete val="0"/>
        <c:axPos val="l"/>
        <c:majorGridlines/>
        <c:numFmt formatCode="_(* #,##0_);_(* \(#,##0\);_(* &quot;-&quot;_);_(@_)" sourceLinked="1"/>
        <c:majorTickMark val="out"/>
        <c:minorTickMark val="none"/>
        <c:tickLblPos val="nextTo"/>
        <c:crossAx val="12879539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25세</c:v>
                </c:pt>
              </c:strCache>
            </c:strRef>
          </c:tx>
          <c:cat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0.67000000000000071</c:v>
                </c:pt>
                <c:pt idx="1">
                  <c:v>0.77000000000000046</c:v>
                </c:pt>
                <c:pt idx="2">
                  <c:v>0.4800000000000002</c:v>
                </c:pt>
                <c:pt idx="3">
                  <c:v>0.49000000000000021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35세</c:v>
                </c:pt>
              </c:strCache>
            </c:strRef>
          </c:tx>
          <c:cat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0.68</c:v>
                </c:pt>
                <c:pt idx="1">
                  <c:v>0.8</c:v>
                </c:pt>
                <c:pt idx="2">
                  <c:v>0.53</c:v>
                </c:pt>
                <c:pt idx="3">
                  <c:v>0.52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45세</c:v>
                </c:pt>
              </c:strCache>
            </c:strRef>
          </c:tx>
          <c:spPr>
            <a:ln>
              <a:solidFill>
                <a:schemeClr val="accent5">
                  <a:lumMod val="50000"/>
                </a:schemeClr>
              </a:solidFill>
            </a:ln>
          </c:spPr>
          <c:marker>
            <c:spPr>
              <a:ln>
                <a:solidFill>
                  <a:schemeClr val="accent5">
                    <a:lumMod val="50000"/>
                  </a:schemeClr>
                </a:solidFill>
              </a:ln>
            </c:spPr>
          </c:marker>
          <c:cat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0.68</c:v>
                </c:pt>
                <c:pt idx="1">
                  <c:v>0.8200000000000004</c:v>
                </c:pt>
                <c:pt idx="2">
                  <c:v>0.56999999999999995</c:v>
                </c:pt>
                <c:pt idx="3">
                  <c:v>0.56000000000000005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55세</c:v>
                </c:pt>
              </c:strCache>
            </c:strRef>
          </c:tx>
          <c:cat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</c:numCache>
            </c:numRef>
          </c:cat>
          <c:val>
            <c:numRef>
              <c:f>Sheet1!$E$2:$E$5</c:f>
              <c:numCache>
                <c:formatCode>General</c:formatCode>
                <c:ptCount val="4"/>
                <c:pt idx="0">
                  <c:v>0.69000000000000039</c:v>
                </c:pt>
                <c:pt idx="1">
                  <c:v>0.84000000000000041</c:v>
                </c:pt>
                <c:pt idx="2">
                  <c:v>0.62000000000000044</c:v>
                </c:pt>
                <c:pt idx="3">
                  <c:v>0.59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65세</c:v>
                </c:pt>
              </c:strCache>
            </c:strRef>
          </c:tx>
          <c:spPr>
            <a:ln>
              <a:solidFill>
                <a:srgbClr val="4870AA"/>
              </a:solidFill>
            </a:ln>
          </c:spPr>
          <c:marker>
            <c:spPr>
              <a:ln>
                <a:solidFill>
                  <a:srgbClr val="4870AA"/>
                </a:solidFill>
              </a:ln>
            </c:spPr>
          </c:marker>
          <c:cat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</c:numCache>
            </c:numRef>
          </c:cat>
          <c:val>
            <c:numRef>
              <c:f>Sheet1!$F$2:$F$5</c:f>
              <c:numCache>
                <c:formatCode>General</c:formatCode>
                <c:ptCount val="4"/>
                <c:pt idx="0">
                  <c:v>0.7000000000000004</c:v>
                </c:pt>
                <c:pt idx="1">
                  <c:v>0.86000000000000043</c:v>
                </c:pt>
                <c:pt idx="2">
                  <c:v>0.66000000000000059</c:v>
                </c:pt>
                <c:pt idx="3">
                  <c:v>0.62000000000000044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63455744"/>
        <c:axId val="163457280"/>
      </c:lineChart>
      <c:catAx>
        <c:axId val="163455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63457280"/>
        <c:crosses val="autoZero"/>
        <c:auto val="1"/>
        <c:lblAlgn val="ctr"/>
        <c:lblOffset val="100"/>
        <c:noMultiLvlLbl val="0"/>
      </c:catAx>
      <c:valAx>
        <c:axId val="163457280"/>
        <c:scaling>
          <c:orientation val="minMax"/>
          <c:max val="0.9"/>
          <c:min val="0.4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63455744"/>
        <c:crosses val="autoZero"/>
        <c:crossBetween val="between"/>
      </c:valAx>
      <c:spPr>
        <a:noFill/>
        <a:ln w="25393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200"/>
      </a:pPr>
      <a:endParaRPr lang="ko-K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25세</c:v>
                </c:pt>
              </c:strCache>
            </c:strRef>
          </c:tx>
          <c:cat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10.4</c:v>
                </c:pt>
                <c:pt idx="1">
                  <c:v>13.5</c:v>
                </c:pt>
                <c:pt idx="2">
                  <c:v>14.9</c:v>
                </c:pt>
                <c:pt idx="3">
                  <c:v>16.5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35세</c:v>
                </c:pt>
              </c:strCache>
            </c:strRef>
          </c:tx>
          <c:cat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11</c:v>
                </c:pt>
                <c:pt idx="1">
                  <c:v>15.6</c:v>
                </c:pt>
                <c:pt idx="2">
                  <c:v>17.7</c:v>
                </c:pt>
                <c:pt idx="3">
                  <c:v>18.899999999999999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45세</c:v>
                </c:pt>
              </c:strCache>
            </c:strRef>
          </c:tx>
          <c:spPr>
            <a:ln>
              <a:solidFill>
                <a:schemeClr val="accent5">
                  <a:lumMod val="50000"/>
                </a:schemeClr>
              </a:solidFill>
            </a:ln>
          </c:spPr>
          <c:marker>
            <c:spPr>
              <a:ln>
                <a:solidFill>
                  <a:schemeClr val="accent5">
                    <a:lumMod val="50000"/>
                  </a:schemeClr>
                </a:solidFill>
              </a:ln>
            </c:spPr>
          </c:marker>
          <c:cat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11.5</c:v>
                </c:pt>
                <c:pt idx="1">
                  <c:v>18.2</c:v>
                </c:pt>
                <c:pt idx="2">
                  <c:v>21.3</c:v>
                </c:pt>
                <c:pt idx="3">
                  <c:v>21.8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55세</c:v>
                </c:pt>
              </c:strCache>
            </c:strRef>
          </c:tx>
          <c:cat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</c:numCache>
            </c:numRef>
          </c:cat>
          <c:val>
            <c:numRef>
              <c:f>Sheet1!$E$2:$E$5</c:f>
              <c:numCache>
                <c:formatCode>General</c:formatCode>
                <c:ptCount val="4"/>
                <c:pt idx="0">
                  <c:v>12.1</c:v>
                </c:pt>
                <c:pt idx="1">
                  <c:v>21.4</c:v>
                </c:pt>
                <c:pt idx="2">
                  <c:v>26</c:v>
                </c:pt>
                <c:pt idx="3">
                  <c:v>25.5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65세</c:v>
                </c:pt>
              </c:strCache>
            </c:strRef>
          </c:tx>
          <c:spPr>
            <a:ln>
              <a:solidFill>
                <a:srgbClr val="4870AA"/>
              </a:solidFill>
            </a:ln>
          </c:spPr>
          <c:marker>
            <c:spPr>
              <a:ln>
                <a:solidFill>
                  <a:srgbClr val="4870AA"/>
                </a:solidFill>
              </a:ln>
            </c:spPr>
          </c:marker>
          <c:cat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</c:numCache>
            </c:numRef>
          </c:cat>
          <c:val>
            <c:numRef>
              <c:f>Sheet1!$F$2:$F$5</c:f>
              <c:numCache>
                <c:formatCode>General</c:formatCode>
                <c:ptCount val="4"/>
                <c:pt idx="0">
                  <c:v>12.8</c:v>
                </c:pt>
                <c:pt idx="1">
                  <c:v>25.3</c:v>
                </c:pt>
                <c:pt idx="2">
                  <c:v>32.300000000000004</c:v>
                </c:pt>
                <c:pt idx="3">
                  <c:v>30.1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63499392"/>
        <c:axId val="163509376"/>
      </c:lineChart>
      <c:catAx>
        <c:axId val="163499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63509376"/>
        <c:crosses val="autoZero"/>
        <c:auto val="1"/>
        <c:lblAlgn val="ctr"/>
        <c:lblOffset val="100"/>
        <c:noMultiLvlLbl val="0"/>
      </c:catAx>
      <c:valAx>
        <c:axId val="163509376"/>
        <c:scaling>
          <c:orientation val="minMax"/>
          <c:max val="35"/>
          <c:min val="10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63499392"/>
        <c:crosses val="autoZero"/>
        <c:crossBetween val="between"/>
      </c:valAx>
      <c:spPr>
        <a:noFill/>
        <a:ln w="25392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200"/>
      </a:pPr>
      <a:endParaRPr lang="ko-KR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중졸 이하</c:v>
                </c:pt>
              </c:strCache>
            </c:strRef>
          </c:tx>
          <c:cat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0.67000000000000071</c:v>
                </c:pt>
                <c:pt idx="1">
                  <c:v>0.77000000000000046</c:v>
                </c:pt>
                <c:pt idx="2">
                  <c:v>0.4800000000000002</c:v>
                </c:pt>
                <c:pt idx="3">
                  <c:v>0.45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고졸</c:v>
                </c:pt>
              </c:strCache>
            </c:strRef>
          </c:tx>
          <c:cat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0.72000000000000042</c:v>
                </c:pt>
                <c:pt idx="1">
                  <c:v>0.79</c:v>
                </c:pt>
                <c:pt idx="2">
                  <c:v>0.55000000000000004</c:v>
                </c:pt>
                <c:pt idx="3">
                  <c:v>0.56000000000000005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대재 이상</c:v>
                </c:pt>
              </c:strCache>
            </c:strRef>
          </c:tx>
          <c:spPr>
            <a:ln>
              <a:solidFill>
                <a:schemeClr val="accent5">
                  <a:lumMod val="50000"/>
                </a:schemeClr>
              </a:solidFill>
            </a:ln>
          </c:spPr>
          <c:marker>
            <c:spPr>
              <a:ln>
                <a:solidFill>
                  <a:schemeClr val="accent5">
                    <a:lumMod val="50000"/>
                  </a:schemeClr>
                </a:solidFill>
              </a:ln>
            </c:spPr>
          </c:marker>
          <c:cat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0.63000000000000045</c:v>
                </c:pt>
                <c:pt idx="1">
                  <c:v>0.84000000000000041</c:v>
                </c:pt>
                <c:pt idx="2">
                  <c:v>0.59</c:v>
                </c:pt>
                <c:pt idx="3">
                  <c:v>0.61000000000000043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71767680"/>
        <c:axId val="171769216"/>
      </c:lineChart>
      <c:catAx>
        <c:axId val="171767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71769216"/>
        <c:crosses val="autoZero"/>
        <c:auto val="1"/>
        <c:lblAlgn val="ctr"/>
        <c:lblOffset val="100"/>
        <c:noMultiLvlLbl val="0"/>
      </c:catAx>
      <c:valAx>
        <c:axId val="171769216"/>
        <c:scaling>
          <c:orientation val="minMax"/>
          <c:max val="0.9"/>
          <c:min val="0.4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71767680"/>
        <c:crosses val="autoZero"/>
        <c:crossBetween val="between"/>
      </c:valAx>
      <c:spPr>
        <a:noFill/>
        <a:ln w="25368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188"/>
      </a:pPr>
      <a:endParaRPr lang="ko-KR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0.73684</cdr:x>
      <cdr:y>0.11013</cdr:y>
    </cdr:from>
    <cdr:to>
      <cdr:x>0.97956</cdr:x>
      <cdr:y>0.23979</cdr:y>
    </cdr:to>
    <cdr:sp macro="" textlink="">
      <cdr:nvSpPr>
        <cdr:cNvPr id="2" name="TextBox 12"/>
        <cdr:cNvSpPr txBox="1"/>
      </cdr:nvSpPr>
      <cdr:spPr>
        <a:xfrm xmlns:a="http://schemas.openxmlformats.org/drawingml/2006/main">
          <a:off x="5040560" y="392112"/>
          <a:ext cx="1660379" cy="4616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ko-KR"/>
          </a:defPPr>
          <a:lvl1pPr algn="l" rtl="0" fontAlgn="base" latinLnBrk="1">
            <a:spcBef>
              <a:spcPct val="0"/>
            </a:spcBef>
            <a:spcAft>
              <a:spcPct val="0"/>
            </a:spcAft>
            <a:defRPr kumimoji="1" sz="3200" kern="1200">
              <a:solidFill>
                <a:srgbClr val="000000"/>
              </a:solidFill>
              <a:latin typeface="굴림" pitchFamily="50" charset="-127"/>
              <a:ea typeface="굴림" pitchFamily="50" charset="-127"/>
            </a:defRPr>
          </a:lvl1pPr>
          <a:lvl2pPr marL="457200" algn="l" rtl="0" fontAlgn="base" latinLnBrk="1">
            <a:spcBef>
              <a:spcPct val="0"/>
            </a:spcBef>
            <a:spcAft>
              <a:spcPct val="0"/>
            </a:spcAft>
            <a:defRPr kumimoji="1" sz="3200" kern="1200">
              <a:solidFill>
                <a:srgbClr val="000000"/>
              </a:solidFill>
              <a:latin typeface="굴림" pitchFamily="50" charset="-127"/>
              <a:ea typeface="굴림" pitchFamily="50" charset="-127"/>
            </a:defRPr>
          </a:lvl2pPr>
          <a:lvl3pPr marL="914400" algn="l" rtl="0" fontAlgn="base" latinLnBrk="1">
            <a:spcBef>
              <a:spcPct val="0"/>
            </a:spcBef>
            <a:spcAft>
              <a:spcPct val="0"/>
            </a:spcAft>
            <a:defRPr kumimoji="1" sz="3200" kern="1200">
              <a:solidFill>
                <a:srgbClr val="000000"/>
              </a:solidFill>
              <a:latin typeface="굴림" pitchFamily="50" charset="-127"/>
              <a:ea typeface="굴림" pitchFamily="50" charset="-127"/>
            </a:defRPr>
          </a:lvl3pPr>
          <a:lvl4pPr marL="1371600" algn="l" rtl="0" fontAlgn="base" latinLnBrk="1">
            <a:spcBef>
              <a:spcPct val="0"/>
            </a:spcBef>
            <a:spcAft>
              <a:spcPct val="0"/>
            </a:spcAft>
            <a:defRPr kumimoji="1" sz="3200" kern="1200">
              <a:solidFill>
                <a:srgbClr val="000000"/>
              </a:solidFill>
              <a:latin typeface="굴림" pitchFamily="50" charset="-127"/>
              <a:ea typeface="굴림" pitchFamily="50" charset="-127"/>
            </a:defRPr>
          </a:lvl4pPr>
          <a:lvl5pPr marL="1828800" algn="l" rtl="0" fontAlgn="base" latinLnBrk="1">
            <a:spcBef>
              <a:spcPct val="0"/>
            </a:spcBef>
            <a:spcAft>
              <a:spcPct val="0"/>
            </a:spcAft>
            <a:defRPr kumimoji="1" sz="3200" kern="1200">
              <a:solidFill>
                <a:srgbClr val="000000"/>
              </a:solidFill>
              <a:latin typeface="굴림" pitchFamily="50" charset="-127"/>
              <a:ea typeface="굴림" pitchFamily="50" charset="-127"/>
            </a:defRPr>
          </a:lvl5pPr>
          <a:lvl6pPr marL="2286000" algn="l" defTabSz="914400" rtl="0" eaLnBrk="1" latinLnBrk="1" hangingPunct="1">
            <a:defRPr kumimoji="1" sz="3200" kern="1200">
              <a:solidFill>
                <a:srgbClr val="000000"/>
              </a:solidFill>
              <a:latin typeface="굴림" pitchFamily="50" charset="-127"/>
              <a:ea typeface="굴림" pitchFamily="50" charset="-127"/>
            </a:defRPr>
          </a:lvl6pPr>
          <a:lvl7pPr marL="2743200" algn="l" defTabSz="914400" rtl="0" eaLnBrk="1" latinLnBrk="1" hangingPunct="1">
            <a:defRPr kumimoji="1" sz="3200" kern="1200">
              <a:solidFill>
                <a:srgbClr val="000000"/>
              </a:solidFill>
              <a:latin typeface="굴림" pitchFamily="50" charset="-127"/>
              <a:ea typeface="굴림" pitchFamily="50" charset="-127"/>
            </a:defRPr>
          </a:lvl7pPr>
          <a:lvl8pPr marL="3200400" algn="l" defTabSz="914400" rtl="0" eaLnBrk="1" latinLnBrk="1" hangingPunct="1">
            <a:defRPr kumimoji="1" sz="3200" kern="1200">
              <a:solidFill>
                <a:srgbClr val="000000"/>
              </a:solidFill>
              <a:latin typeface="굴림" pitchFamily="50" charset="-127"/>
              <a:ea typeface="굴림" pitchFamily="50" charset="-127"/>
            </a:defRPr>
          </a:lvl8pPr>
          <a:lvl9pPr marL="3657600" algn="l" defTabSz="914400" rtl="0" eaLnBrk="1" latinLnBrk="1" hangingPunct="1">
            <a:defRPr kumimoji="1" sz="3200" kern="1200">
              <a:solidFill>
                <a:srgbClr val="000000"/>
              </a:solidFill>
              <a:latin typeface="굴림" pitchFamily="50" charset="-127"/>
              <a:ea typeface="굴림" pitchFamily="50" charset="-127"/>
            </a:defRPr>
          </a:lvl9pPr>
        </a:lstStyle>
        <a:p xmlns:a="http://schemas.openxmlformats.org/drawingml/2006/main">
          <a:pPr algn="ctr"/>
          <a:r>
            <a:rPr lang="en-US" altLang="ko-KR" sz="1200" dirty="0" smtClean="0"/>
            <a:t>Secular Volunteering</a:t>
          </a:r>
        </a:p>
        <a:p xmlns:a="http://schemas.openxmlformats.org/drawingml/2006/main">
          <a:pPr algn="ctr"/>
          <a:r>
            <a:rPr lang="en-US" altLang="ko-KR" sz="1200" dirty="0" smtClean="0"/>
            <a:t>23.8%</a:t>
          </a:r>
          <a:endParaRPr lang="ko-KR" altLang="en-US" sz="1200" dirty="0"/>
        </a:p>
      </cdr:txBody>
    </cdr:sp>
  </cdr:relSizeAnchor>
  <cdr:relSizeAnchor xmlns:cdr="http://schemas.openxmlformats.org/drawingml/2006/chartDrawing">
    <cdr:from>
      <cdr:x>0.70526</cdr:x>
      <cdr:y>0.27192</cdr:y>
    </cdr:from>
    <cdr:to>
      <cdr:x>1</cdr:x>
      <cdr:y>0.40159</cdr:y>
    </cdr:to>
    <cdr:sp macro="" textlink="">
      <cdr:nvSpPr>
        <cdr:cNvPr id="3" name="TextBox 12"/>
        <cdr:cNvSpPr txBox="1"/>
      </cdr:nvSpPr>
      <cdr:spPr>
        <a:xfrm xmlns:a="http://schemas.openxmlformats.org/drawingml/2006/main">
          <a:off x="4824536" y="968176"/>
          <a:ext cx="2016223" cy="4616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ko-KR"/>
          </a:defPPr>
          <a:lvl1pPr algn="l" rtl="0" fontAlgn="base" latinLnBrk="1">
            <a:spcBef>
              <a:spcPct val="0"/>
            </a:spcBef>
            <a:spcAft>
              <a:spcPct val="0"/>
            </a:spcAft>
            <a:defRPr kumimoji="1" sz="3200" kern="1200">
              <a:solidFill>
                <a:srgbClr val="000000"/>
              </a:solidFill>
              <a:latin typeface="굴림" pitchFamily="50" charset="-127"/>
              <a:ea typeface="굴림" pitchFamily="50" charset="-127"/>
            </a:defRPr>
          </a:lvl1pPr>
          <a:lvl2pPr marL="457200" algn="l" rtl="0" fontAlgn="base" latinLnBrk="1">
            <a:spcBef>
              <a:spcPct val="0"/>
            </a:spcBef>
            <a:spcAft>
              <a:spcPct val="0"/>
            </a:spcAft>
            <a:defRPr kumimoji="1" sz="3200" kern="1200">
              <a:solidFill>
                <a:srgbClr val="000000"/>
              </a:solidFill>
              <a:latin typeface="굴림" pitchFamily="50" charset="-127"/>
              <a:ea typeface="굴림" pitchFamily="50" charset="-127"/>
            </a:defRPr>
          </a:lvl2pPr>
          <a:lvl3pPr marL="914400" algn="l" rtl="0" fontAlgn="base" latinLnBrk="1">
            <a:spcBef>
              <a:spcPct val="0"/>
            </a:spcBef>
            <a:spcAft>
              <a:spcPct val="0"/>
            </a:spcAft>
            <a:defRPr kumimoji="1" sz="3200" kern="1200">
              <a:solidFill>
                <a:srgbClr val="000000"/>
              </a:solidFill>
              <a:latin typeface="굴림" pitchFamily="50" charset="-127"/>
              <a:ea typeface="굴림" pitchFamily="50" charset="-127"/>
            </a:defRPr>
          </a:lvl3pPr>
          <a:lvl4pPr marL="1371600" algn="l" rtl="0" fontAlgn="base" latinLnBrk="1">
            <a:spcBef>
              <a:spcPct val="0"/>
            </a:spcBef>
            <a:spcAft>
              <a:spcPct val="0"/>
            </a:spcAft>
            <a:defRPr kumimoji="1" sz="3200" kern="1200">
              <a:solidFill>
                <a:srgbClr val="000000"/>
              </a:solidFill>
              <a:latin typeface="굴림" pitchFamily="50" charset="-127"/>
              <a:ea typeface="굴림" pitchFamily="50" charset="-127"/>
            </a:defRPr>
          </a:lvl4pPr>
          <a:lvl5pPr marL="1828800" algn="l" rtl="0" fontAlgn="base" latinLnBrk="1">
            <a:spcBef>
              <a:spcPct val="0"/>
            </a:spcBef>
            <a:spcAft>
              <a:spcPct val="0"/>
            </a:spcAft>
            <a:defRPr kumimoji="1" sz="3200" kern="1200">
              <a:solidFill>
                <a:srgbClr val="000000"/>
              </a:solidFill>
              <a:latin typeface="굴림" pitchFamily="50" charset="-127"/>
              <a:ea typeface="굴림" pitchFamily="50" charset="-127"/>
            </a:defRPr>
          </a:lvl5pPr>
          <a:lvl6pPr marL="2286000" algn="l" defTabSz="914400" rtl="0" eaLnBrk="1" latinLnBrk="1" hangingPunct="1">
            <a:defRPr kumimoji="1" sz="3200" kern="1200">
              <a:solidFill>
                <a:srgbClr val="000000"/>
              </a:solidFill>
              <a:latin typeface="굴림" pitchFamily="50" charset="-127"/>
              <a:ea typeface="굴림" pitchFamily="50" charset="-127"/>
            </a:defRPr>
          </a:lvl6pPr>
          <a:lvl7pPr marL="2743200" algn="l" defTabSz="914400" rtl="0" eaLnBrk="1" latinLnBrk="1" hangingPunct="1">
            <a:defRPr kumimoji="1" sz="3200" kern="1200">
              <a:solidFill>
                <a:srgbClr val="000000"/>
              </a:solidFill>
              <a:latin typeface="굴림" pitchFamily="50" charset="-127"/>
              <a:ea typeface="굴림" pitchFamily="50" charset="-127"/>
            </a:defRPr>
          </a:lvl7pPr>
          <a:lvl8pPr marL="3200400" algn="l" defTabSz="914400" rtl="0" eaLnBrk="1" latinLnBrk="1" hangingPunct="1">
            <a:defRPr kumimoji="1" sz="3200" kern="1200">
              <a:solidFill>
                <a:srgbClr val="000000"/>
              </a:solidFill>
              <a:latin typeface="굴림" pitchFamily="50" charset="-127"/>
              <a:ea typeface="굴림" pitchFamily="50" charset="-127"/>
            </a:defRPr>
          </a:lvl8pPr>
          <a:lvl9pPr marL="3657600" algn="l" defTabSz="914400" rtl="0" eaLnBrk="1" latinLnBrk="1" hangingPunct="1">
            <a:defRPr kumimoji="1" sz="3200" kern="1200">
              <a:solidFill>
                <a:srgbClr val="000000"/>
              </a:solidFill>
              <a:latin typeface="굴림" pitchFamily="50" charset="-127"/>
              <a:ea typeface="굴림" pitchFamily="50" charset="-127"/>
            </a:defRPr>
          </a:lvl9pPr>
        </a:lstStyle>
        <a:p xmlns:a="http://schemas.openxmlformats.org/drawingml/2006/main">
          <a:pPr algn="ctr"/>
          <a:r>
            <a:rPr lang="en-US" altLang="ko-KR" sz="1200" dirty="0" smtClean="0"/>
            <a:t>Religious</a:t>
          </a:r>
          <a:r>
            <a:rPr lang="en-US" altLang="ko-KR" sz="1000" dirty="0" smtClean="0"/>
            <a:t> </a:t>
          </a:r>
          <a:r>
            <a:rPr lang="en-US" altLang="ko-KR" sz="1200" dirty="0" smtClean="0"/>
            <a:t>Volunteering </a:t>
          </a:r>
        </a:p>
        <a:p xmlns:a="http://schemas.openxmlformats.org/drawingml/2006/main">
          <a:pPr algn="ctr"/>
          <a:r>
            <a:rPr lang="en-US" altLang="ko-KR" sz="1200" dirty="0" smtClean="0"/>
            <a:t>16.9%</a:t>
          </a:r>
          <a:endParaRPr lang="ko-KR" altLang="en-US" sz="12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278841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93125" y="0"/>
            <a:ext cx="4278841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6456612"/>
            <a:ext cx="4278841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93125" y="6456612"/>
            <a:ext cx="4278841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7FD20CC-8EFC-495C-B6D1-06890D35BC9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9823078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278841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93125" y="0"/>
            <a:ext cx="4278841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36913" y="509588"/>
            <a:ext cx="3400425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7426" y="3228896"/>
            <a:ext cx="7899400" cy="3058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56612"/>
            <a:ext cx="4278841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75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93125" y="6456612"/>
            <a:ext cx="4278841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2CCEAFB-CE60-4BA1-BD87-BF50F304F67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6499243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CCEAFB-CE60-4BA1-BD87-BF50F304F67B}" type="slidenum">
              <a:rPr lang="en-US" altLang="ko-KR" smtClean="0"/>
              <a:pPr>
                <a:defRPr/>
              </a:pPr>
              <a:t>1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290102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4" name="슬라이드 번호 개체 틀 3"/>
          <p:cNvSpPr txBox="1">
            <a:spLocks noGrp="1"/>
          </p:cNvSpPr>
          <p:nvPr/>
        </p:nvSpPr>
        <p:spPr>
          <a:xfrm>
            <a:off x="5591727" y="6456325"/>
            <a:ext cx="4280172" cy="340263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 latinLnBrk="1">
              <a:spcBef>
                <a:spcPts val="0"/>
              </a:spcBef>
              <a:spcAft>
                <a:spcPts val="0"/>
              </a:spcAft>
              <a:defRPr/>
            </a:pPr>
            <a:fld id="{F5BA7C2A-BD78-4FD8-9A87-6E136D187801}" type="slidenum">
              <a:rPr kumimoji="0" lang="ko-KR" altLang="en-US" sz="1200">
                <a:solidFill>
                  <a:schemeClr val="tx1"/>
                </a:solidFill>
                <a:latin typeface="+mn-lt"/>
                <a:ea typeface="+mn-ea"/>
              </a:rPr>
              <a:pPr algn="r" fontAlgn="auto" latinLnBrk="1">
                <a:spcBef>
                  <a:spcPts val="0"/>
                </a:spcBef>
                <a:spcAft>
                  <a:spcPts val="0"/>
                </a:spcAft>
                <a:defRPr/>
              </a:pPr>
              <a:t>24</a:t>
            </a:fld>
            <a:endParaRPr kumimoji="0" lang="ko-KR" altLang="en-US" sz="1200">
              <a:solidFill>
                <a:schemeClr val="tx1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4" name="슬라이드 번호 개체 틀 3"/>
          <p:cNvSpPr txBox="1">
            <a:spLocks noGrp="1"/>
          </p:cNvSpPr>
          <p:nvPr/>
        </p:nvSpPr>
        <p:spPr>
          <a:xfrm>
            <a:off x="5591727" y="6456325"/>
            <a:ext cx="4280172" cy="340263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 latinLnBrk="1">
              <a:spcBef>
                <a:spcPts val="0"/>
              </a:spcBef>
              <a:spcAft>
                <a:spcPts val="0"/>
              </a:spcAft>
              <a:defRPr/>
            </a:pPr>
            <a:fld id="{C9DBA81D-9749-4DE0-8CB3-E2C65F000735}" type="slidenum">
              <a:rPr kumimoji="0" lang="ko-KR" altLang="en-US" sz="1200">
                <a:solidFill>
                  <a:schemeClr val="tx1"/>
                </a:solidFill>
                <a:latin typeface="+mn-lt"/>
                <a:ea typeface="+mn-ea"/>
              </a:rPr>
              <a:pPr algn="r" fontAlgn="auto" latinLnBrk="1">
                <a:spcBef>
                  <a:spcPts val="0"/>
                </a:spcBef>
                <a:spcAft>
                  <a:spcPts val="0"/>
                </a:spcAft>
                <a:defRPr/>
              </a:pPr>
              <a:t>25</a:t>
            </a:fld>
            <a:endParaRPr kumimoji="0" lang="ko-KR" altLang="en-US" sz="1200">
              <a:solidFill>
                <a:schemeClr val="tx1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035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4" name="슬라이드 번호 개체 틀 3"/>
          <p:cNvSpPr txBox="1">
            <a:spLocks noGrp="1"/>
          </p:cNvSpPr>
          <p:nvPr/>
        </p:nvSpPr>
        <p:spPr>
          <a:xfrm>
            <a:off x="5591727" y="6456325"/>
            <a:ext cx="4280172" cy="340263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 latinLnBrk="1">
              <a:spcBef>
                <a:spcPts val="0"/>
              </a:spcBef>
              <a:spcAft>
                <a:spcPts val="0"/>
              </a:spcAft>
              <a:defRPr/>
            </a:pPr>
            <a:fld id="{D8629897-ACE7-4392-B2B2-369C07E9F565}" type="slidenum">
              <a:rPr kumimoji="0" lang="ko-KR" altLang="en-US" sz="1200">
                <a:solidFill>
                  <a:schemeClr val="tx1"/>
                </a:solidFill>
                <a:latin typeface="+mn-lt"/>
                <a:ea typeface="+mn-ea"/>
              </a:rPr>
              <a:pPr algn="r" fontAlgn="auto" latinLnBrk="1">
                <a:spcBef>
                  <a:spcPts val="0"/>
                </a:spcBef>
                <a:spcAft>
                  <a:spcPts val="0"/>
                </a:spcAft>
                <a:defRPr/>
              </a:pPr>
              <a:t>26</a:t>
            </a:fld>
            <a:endParaRPr kumimoji="0" lang="ko-KR" altLang="en-US" sz="1200">
              <a:solidFill>
                <a:schemeClr val="tx1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137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4" name="슬라이드 번호 개체 틀 3"/>
          <p:cNvSpPr txBox="1">
            <a:spLocks noGrp="1"/>
          </p:cNvSpPr>
          <p:nvPr/>
        </p:nvSpPr>
        <p:spPr>
          <a:xfrm>
            <a:off x="5591727" y="6456325"/>
            <a:ext cx="4280172" cy="340263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 latinLnBrk="1">
              <a:spcBef>
                <a:spcPts val="0"/>
              </a:spcBef>
              <a:spcAft>
                <a:spcPts val="0"/>
              </a:spcAft>
              <a:defRPr/>
            </a:pPr>
            <a:fld id="{69D070F9-640D-4A3E-9073-94A81E39E331}" type="slidenum">
              <a:rPr kumimoji="0" lang="ko-KR" altLang="en-US" sz="1200">
                <a:solidFill>
                  <a:schemeClr val="tx1"/>
                </a:solidFill>
                <a:latin typeface="+mn-lt"/>
                <a:ea typeface="+mn-ea"/>
              </a:rPr>
              <a:pPr algn="r" fontAlgn="auto" latinLnBrk="1">
                <a:spcBef>
                  <a:spcPts val="0"/>
                </a:spcBef>
                <a:spcAft>
                  <a:spcPts val="0"/>
                </a:spcAft>
                <a:defRPr/>
              </a:pPr>
              <a:t>27</a:t>
            </a:fld>
            <a:endParaRPr kumimoji="0" lang="ko-KR" altLang="en-US" sz="1200">
              <a:solidFill>
                <a:schemeClr val="tx1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4" name="슬라이드 번호 개체 틀 3"/>
          <p:cNvSpPr txBox="1">
            <a:spLocks noGrp="1"/>
          </p:cNvSpPr>
          <p:nvPr/>
        </p:nvSpPr>
        <p:spPr>
          <a:xfrm>
            <a:off x="5591727" y="6456324"/>
            <a:ext cx="4280173" cy="340264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 latinLnBrk="1">
              <a:spcBef>
                <a:spcPts val="0"/>
              </a:spcBef>
              <a:spcAft>
                <a:spcPts val="0"/>
              </a:spcAft>
              <a:defRPr/>
            </a:pPr>
            <a:fld id="{26CFE370-B861-421E-BF20-F9A87DAD5B66}" type="slidenum">
              <a:rPr kumimoji="0" lang="ko-KR" altLang="en-US" sz="1200">
                <a:solidFill>
                  <a:schemeClr val="tx1"/>
                </a:solidFill>
                <a:latin typeface="+mn-lt"/>
                <a:ea typeface="+mn-ea"/>
              </a:rPr>
              <a:pPr algn="r" fontAlgn="auto" latinLnBrk="1">
                <a:spcBef>
                  <a:spcPts val="0"/>
                </a:spcBef>
                <a:spcAft>
                  <a:spcPts val="0"/>
                </a:spcAft>
                <a:defRPr/>
              </a:pPr>
              <a:t>28</a:t>
            </a:fld>
            <a:endParaRPr kumimoji="0" lang="ko-KR" altLang="en-US" sz="1200">
              <a:solidFill>
                <a:schemeClr val="tx1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4" name="슬라이드 번호 개체 틀 3"/>
          <p:cNvSpPr txBox="1">
            <a:spLocks noGrp="1"/>
          </p:cNvSpPr>
          <p:nvPr/>
        </p:nvSpPr>
        <p:spPr>
          <a:xfrm>
            <a:off x="5591727" y="6456324"/>
            <a:ext cx="4280173" cy="340264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 latinLnBrk="1">
              <a:spcBef>
                <a:spcPts val="0"/>
              </a:spcBef>
              <a:spcAft>
                <a:spcPts val="0"/>
              </a:spcAft>
              <a:defRPr/>
            </a:pPr>
            <a:fld id="{95BAD86D-5C7E-4FA4-B164-81A5B746F34F}" type="slidenum">
              <a:rPr kumimoji="0" lang="ko-KR" altLang="en-US" sz="1200">
                <a:solidFill>
                  <a:schemeClr val="tx1"/>
                </a:solidFill>
                <a:latin typeface="+mn-lt"/>
                <a:ea typeface="+mn-ea"/>
              </a:rPr>
              <a:pPr algn="r" fontAlgn="auto" latinLnBrk="1">
                <a:spcBef>
                  <a:spcPts val="0"/>
                </a:spcBef>
                <a:spcAft>
                  <a:spcPts val="0"/>
                </a:spcAft>
                <a:defRPr/>
              </a:pPr>
              <a:t>29</a:t>
            </a:fld>
            <a:endParaRPr kumimoji="0" lang="ko-KR" altLang="en-US" sz="1200">
              <a:solidFill>
                <a:schemeClr val="tx1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4" name="슬라이드 번호 개체 틀 3"/>
          <p:cNvSpPr txBox="1">
            <a:spLocks noGrp="1"/>
          </p:cNvSpPr>
          <p:nvPr/>
        </p:nvSpPr>
        <p:spPr>
          <a:xfrm>
            <a:off x="5591727" y="6456324"/>
            <a:ext cx="4280173" cy="340264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 latinLnBrk="1">
              <a:spcBef>
                <a:spcPts val="0"/>
              </a:spcBef>
              <a:spcAft>
                <a:spcPts val="0"/>
              </a:spcAft>
              <a:defRPr/>
            </a:pPr>
            <a:fld id="{95BAD86D-5C7E-4FA4-B164-81A5B746F34F}" type="slidenum">
              <a:rPr kumimoji="0" lang="ko-KR" altLang="en-US" sz="1200">
                <a:solidFill>
                  <a:schemeClr val="tx1"/>
                </a:solidFill>
                <a:latin typeface="+mn-lt"/>
                <a:ea typeface="+mn-ea"/>
              </a:rPr>
              <a:pPr algn="r" fontAlgn="auto" latinLnBrk="1">
                <a:spcBef>
                  <a:spcPts val="0"/>
                </a:spcBef>
                <a:spcAft>
                  <a:spcPts val="0"/>
                </a:spcAft>
                <a:defRPr/>
              </a:pPr>
              <a:t>30</a:t>
            </a:fld>
            <a:endParaRPr kumimoji="0" lang="ko-KR" altLang="en-US" sz="1200">
              <a:solidFill>
                <a:schemeClr val="tx1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F11AD-C4E5-4206-82B2-D529CB78B5B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A294A0-77B0-42DC-A8ED-95CF0D0F5A9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CA263-7853-4EA6-BF39-6E3BC8BAD50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59F2EC-5416-47A1-80D6-5E490A2FBF8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11A59C-B6D7-4482-9BE6-D2C2BA0FE39D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C65B9D-B766-48F7-B023-12AD8A9B4F3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284708-18AE-4DD6-B109-91D70DA7379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FAE72C-620B-4701-947D-9A909A532F6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5CCCC2-CEC8-4652-BF82-1E66C42F298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9ED0D5-DD87-4EC8-AB25-9AA9E4C53BB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1204C5-D9C3-4C16-A09E-BFD7DA68F8D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F16F6F-B091-4358-88AE-DFB41A3D367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00EB146B-41BE-42B6-966C-536593E41BE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-1588"/>
            <a:ext cx="9144000" cy="8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2" name="Text Box 8"/>
          <p:cNvSpPr txBox="1">
            <a:spLocks noChangeArrowheads="1"/>
          </p:cNvSpPr>
          <p:nvPr/>
        </p:nvSpPr>
        <p:spPr bwMode="auto">
          <a:xfrm>
            <a:off x="498475" y="125413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endParaRPr lang="ko-KR" altLang="ko-KR" sz="2800" b="1">
              <a:latin typeface="Times New Roman" pitchFamily="18" charset="0"/>
            </a:endParaRPr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>
            <a:off x="0" y="765175"/>
            <a:ext cx="55800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1034" name="Oval 10"/>
          <p:cNvSpPr>
            <a:spLocks noChangeArrowheads="1"/>
          </p:cNvSpPr>
          <p:nvPr/>
        </p:nvSpPr>
        <p:spPr bwMode="auto">
          <a:xfrm>
            <a:off x="5580063" y="717550"/>
            <a:ext cx="71437" cy="730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/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85725" y="347663"/>
            <a:ext cx="163513" cy="1635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/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185738" y="273050"/>
            <a:ext cx="161925" cy="1635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o-KR" altLang="ko-KR"/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303213" y="401638"/>
            <a:ext cx="163512" cy="163512"/>
          </a:xfrm>
          <a:prstGeom prst="rect">
            <a:avLst/>
          </a:prstGeom>
          <a:solidFill>
            <a:srgbClr val="FFFF00">
              <a:alpha val="45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o-KR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3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25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7.png"/><Relationship Id="rId5" Type="http://schemas.openxmlformats.org/officeDocument/2006/relationships/oleObject" Target="../embeddings/oleObject3.bin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31.png"/><Relationship Id="rId4" Type="http://schemas.openxmlformats.org/officeDocument/2006/relationships/image" Target="../media/image29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3.png"/><Relationship Id="rId5" Type="http://schemas.openxmlformats.org/officeDocument/2006/relationships/oleObject" Target="../embeddings/oleObject8.bin"/><Relationship Id="rId4" Type="http://schemas.openxmlformats.org/officeDocument/2006/relationships/image" Target="../media/image32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6.png"/><Relationship Id="rId5" Type="http://schemas.openxmlformats.org/officeDocument/2006/relationships/oleObject" Target="../embeddings/oleObject11.bin"/><Relationship Id="rId4" Type="http://schemas.openxmlformats.org/officeDocument/2006/relationships/image" Target="../media/image35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5"/>
          <p:cNvSpPr>
            <a:spLocks noChangeArrowheads="1"/>
          </p:cNvSpPr>
          <p:nvPr/>
        </p:nvSpPr>
        <p:spPr bwMode="auto">
          <a:xfrm>
            <a:off x="0" y="0"/>
            <a:ext cx="9144000" cy="65976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051" name="Text Box 15"/>
          <p:cNvSpPr txBox="1">
            <a:spLocks noChangeArrowheads="1"/>
          </p:cNvSpPr>
          <p:nvPr/>
        </p:nvSpPr>
        <p:spPr bwMode="auto">
          <a:xfrm>
            <a:off x="1843088" y="4538663"/>
            <a:ext cx="55753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2400" b="1">
                <a:solidFill>
                  <a:schemeClr val="bg2"/>
                </a:solidFill>
                <a:latin typeface="Times New Roman" pitchFamily="18" charset="0"/>
              </a:rPr>
              <a:t>강철희</a:t>
            </a:r>
            <a:endParaRPr lang="en-US" altLang="ko-KR" sz="2400" b="1">
              <a:solidFill>
                <a:schemeClr val="bg2"/>
              </a:solidFill>
              <a:latin typeface="Times New Roman" pitchFamily="18" charset="0"/>
            </a:endParaRPr>
          </a:p>
          <a:p>
            <a:pPr algn="ctr"/>
            <a:r>
              <a:rPr lang="en-US" altLang="ko-KR" sz="2200" b="1">
                <a:solidFill>
                  <a:schemeClr val="bg2"/>
                </a:solidFill>
                <a:latin typeface="Times New Roman" pitchFamily="18" charset="0"/>
              </a:rPr>
              <a:t>(</a:t>
            </a:r>
            <a:r>
              <a:rPr lang="ko-KR" altLang="en-US" sz="2200" b="1">
                <a:solidFill>
                  <a:schemeClr val="bg2"/>
                </a:solidFill>
                <a:latin typeface="Times New Roman" pitchFamily="18" charset="0"/>
              </a:rPr>
              <a:t>연세대학교 사회복지대학원 교수</a:t>
            </a:r>
            <a:r>
              <a:rPr lang="en-US" altLang="ko-KR" sz="2200" b="1">
                <a:solidFill>
                  <a:schemeClr val="bg2"/>
                </a:solidFill>
                <a:latin typeface="Times New Roman" pitchFamily="18" charset="0"/>
              </a:rPr>
              <a:t>)</a:t>
            </a:r>
          </a:p>
        </p:txBody>
      </p:sp>
      <p:sp>
        <p:nvSpPr>
          <p:cNvPr id="2052" name="Rectangle 16"/>
          <p:cNvSpPr>
            <a:spLocks noChangeArrowheads="1"/>
          </p:cNvSpPr>
          <p:nvPr/>
        </p:nvSpPr>
        <p:spPr bwMode="auto">
          <a:xfrm>
            <a:off x="357188" y="1606731"/>
            <a:ext cx="850106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0" lang="ko-KR" altLang="en-US" sz="3000" b="1" dirty="0" smtClean="0">
                <a:solidFill>
                  <a:srgbClr val="0070C0"/>
                </a:solidFill>
                <a:latin typeface="Times New Roman" pitchFamily="18" charset="0"/>
                <a:ea typeface="HY헤드라인M" pitchFamily="18" charset="-127"/>
              </a:rPr>
              <a:t>누가</a:t>
            </a:r>
            <a:r>
              <a:rPr kumimoji="0" lang="en-US" altLang="ko-KR" sz="3000" b="1" dirty="0" smtClean="0">
                <a:solidFill>
                  <a:srgbClr val="0070C0"/>
                </a:solidFill>
                <a:latin typeface="Times New Roman" pitchFamily="18" charset="0"/>
                <a:ea typeface="HY헤드라인M" pitchFamily="18" charset="-127"/>
              </a:rPr>
              <a:t> </a:t>
            </a:r>
            <a:r>
              <a:rPr kumimoji="0" lang="ko-KR" altLang="en-US" sz="3000" b="1" dirty="0" smtClean="0">
                <a:solidFill>
                  <a:srgbClr val="0070C0"/>
                </a:solidFill>
                <a:latin typeface="Times New Roman" pitchFamily="18" charset="0"/>
                <a:ea typeface="HY헤드라인M" pitchFamily="18" charset="-127"/>
              </a:rPr>
              <a:t>어디에 기부</a:t>
            </a:r>
            <a:r>
              <a:rPr kumimoji="0" lang="en-US" altLang="ko-KR" sz="3000" b="1" dirty="0">
                <a:solidFill>
                  <a:srgbClr val="0070C0"/>
                </a:solidFill>
                <a:latin typeface="Times New Roman" pitchFamily="18" charset="0"/>
                <a:ea typeface="HY헤드라인M" pitchFamily="18" charset="-127"/>
              </a:rPr>
              <a:t> </a:t>
            </a:r>
            <a:r>
              <a:rPr kumimoji="0" lang="ko-KR" altLang="en-US" sz="3000" b="1" dirty="0" smtClean="0">
                <a:solidFill>
                  <a:srgbClr val="0070C0"/>
                </a:solidFill>
                <a:latin typeface="Times New Roman" pitchFamily="18" charset="0"/>
                <a:ea typeface="HY헤드라인M" pitchFamily="18" charset="-127"/>
              </a:rPr>
              <a:t>및</a:t>
            </a:r>
            <a:r>
              <a:rPr kumimoji="0" lang="en-US" altLang="ko-KR" sz="3000" b="1" dirty="0" smtClean="0">
                <a:solidFill>
                  <a:srgbClr val="0070C0"/>
                </a:solidFill>
                <a:latin typeface="Times New Roman" pitchFamily="18" charset="0"/>
                <a:ea typeface="HY헤드라인M" pitchFamily="18" charset="-127"/>
              </a:rPr>
              <a:t> </a:t>
            </a:r>
            <a:r>
              <a:rPr kumimoji="0" lang="ko-KR" altLang="en-US" sz="3000" b="1" dirty="0" smtClean="0">
                <a:solidFill>
                  <a:srgbClr val="0070C0"/>
                </a:solidFill>
                <a:latin typeface="Times New Roman" pitchFamily="18" charset="0"/>
                <a:ea typeface="HY헤드라인M" pitchFamily="18" charset="-127"/>
              </a:rPr>
              <a:t>자원봉사를 하는가</a:t>
            </a:r>
            <a:r>
              <a:rPr kumimoji="0" lang="en-US" altLang="ko-KR" sz="3000" b="1" dirty="0" smtClean="0">
                <a:solidFill>
                  <a:srgbClr val="0070C0"/>
                </a:solidFill>
                <a:latin typeface="Times New Roman" pitchFamily="18" charset="0"/>
                <a:ea typeface="HY헤드라인M" pitchFamily="18" charset="-127"/>
              </a:rPr>
              <a:t>?</a:t>
            </a:r>
          </a:p>
          <a:p>
            <a:pPr algn="ctr">
              <a:lnSpc>
                <a:spcPct val="150000"/>
              </a:lnSpc>
            </a:pPr>
            <a:r>
              <a:rPr kumimoji="0" lang="en-US" altLang="ko-KR" sz="3000" b="1" dirty="0" smtClean="0">
                <a:solidFill>
                  <a:srgbClr val="0070C0"/>
                </a:solidFill>
                <a:latin typeface="Times New Roman" pitchFamily="18" charset="0"/>
                <a:ea typeface="HY헤드라인M" pitchFamily="18" charset="-127"/>
              </a:rPr>
              <a:t>-</a:t>
            </a:r>
            <a:r>
              <a:rPr kumimoji="0" lang="ko-KR" altLang="en-US" sz="3000" b="1" dirty="0" smtClean="0">
                <a:solidFill>
                  <a:srgbClr val="0070C0"/>
                </a:solidFill>
                <a:latin typeface="Times New Roman" pitchFamily="18" charset="0"/>
                <a:ea typeface="HY헤드라인M" pitchFamily="18" charset="-127"/>
              </a:rPr>
              <a:t>나눔 주체 및 선호에 대한 이해</a:t>
            </a:r>
            <a:r>
              <a:rPr kumimoji="0" lang="en-US" altLang="ko-KR" sz="3000" b="1" dirty="0" smtClean="0">
                <a:solidFill>
                  <a:srgbClr val="0070C0"/>
                </a:solidFill>
                <a:latin typeface="Times New Roman" pitchFamily="18" charset="0"/>
                <a:ea typeface="HY헤드라인M" pitchFamily="18" charset="-127"/>
              </a:rPr>
              <a:t>-</a:t>
            </a:r>
          </a:p>
        </p:txBody>
      </p:sp>
      <p:sp>
        <p:nvSpPr>
          <p:cNvPr id="2053" name="Line 4"/>
          <p:cNvSpPr>
            <a:spLocks noChangeShapeType="1"/>
          </p:cNvSpPr>
          <p:nvPr/>
        </p:nvSpPr>
        <p:spPr bwMode="auto">
          <a:xfrm>
            <a:off x="1619250" y="3573463"/>
            <a:ext cx="5976938" cy="0"/>
          </a:xfrm>
          <a:prstGeom prst="line">
            <a:avLst/>
          </a:prstGeom>
          <a:noFill/>
          <a:ln w="9525">
            <a:solidFill>
              <a:srgbClr val="003366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2054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588"/>
            <a:ext cx="9144000" cy="333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55" name="Group 28"/>
          <p:cNvGrpSpPr>
            <a:grpSpLocks/>
          </p:cNvGrpSpPr>
          <p:nvPr/>
        </p:nvGrpSpPr>
        <p:grpSpPr bwMode="auto">
          <a:xfrm rot="10800000">
            <a:off x="8726488" y="2301875"/>
            <a:ext cx="71437" cy="4249738"/>
            <a:chOff x="134" y="164"/>
            <a:chExt cx="45" cy="2677"/>
          </a:xfrm>
        </p:grpSpPr>
        <p:sp>
          <p:nvSpPr>
            <p:cNvPr id="2062" name="Line 26"/>
            <p:cNvSpPr>
              <a:spLocks noChangeShapeType="1"/>
            </p:cNvSpPr>
            <p:nvPr/>
          </p:nvSpPr>
          <p:spPr bwMode="auto">
            <a:xfrm>
              <a:off x="158" y="164"/>
              <a:ext cx="0" cy="2631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063" name="Oval 27"/>
            <p:cNvSpPr>
              <a:spLocks noChangeArrowheads="1"/>
            </p:cNvSpPr>
            <p:nvPr/>
          </p:nvSpPr>
          <p:spPr bwMode="auto">
            <a:xfrm>
              <a:off x="134" y="2795"/>
              <a:ext cx="45" cy="46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</p:grpSp>
      <p:grpSp>
        <p:nvGrpSpPr>
          <p:cNvPr id="2056" name="Group 30"/>
          <p:cNvGrpSpPr>
            <a:grpSpLocks/>
          </p:cNvGrpSpPr>
          <p:nvPr/>
        </p:nvGrpSpPr>
        <p:grpSpPr bwMode="auto">
          <a:xfrm>
            <a:off x="395288" y="115888"/>
            <a:ext cx="69850" cy="4248150"/>
            <a:chOff x="134" y="164"/>
            <a:chExt cx="45" cy="2677"/>
          </a:xfrm>
        </p:grpSpPr>
        <p:sp>
          <p:nvSpPr>
            <p:cNvPr id="2060" name="Line 31"/>
            <p:cNvSpPr>
              <a:spLocks noChangeShapeType="1"/>
            </p:cNvSpPr>
            <p:nvPr/>
          </p:nvSpPr>
          <p:spPr bwMode="auto">
            <a:xfrm>
              <a:off x="158" y="164"/>
              <a:ext cx="0" cy="2631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061" name="Oval 32"/>
            <p:cNvSpPr>
              <a:spLocks noChangeArrowheads="1"/>
            </p:cNvSpPr>
            <p:nvPr/>
          </p:nvSpPr>
          <p:spPr bwMode="auto">
            <a:xfrm>
              <a:off x="134" y="2795"/>
              <a:ext cx="45" cy="46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</p:grpSp>
      <p:grpSp>
        <p:nvGrpSpPr>
          <p:cNvPr id="2057" name="그룹 14"/>
          <p:cNvGrpSpPr>
            <a:grpSpLocks/>
          </p:cNvGrpSpPr>
          <p:nvPr/>
        </p:nvGrpSpPr>
        <p:grpSpPr bwMode="auto">
          <a:xfrm>
            <a:off x="0" y="6550025"/>
            <a:ext cx="9144000" cy="307975"/>
            <a:chOff x="0" y="6550025"/>
            <a:chExt cx="9144000" cy="307975"/>
          </a:xfrm>
        </p:grpSpPr>
        <p:sp>
          <p:nvSpPr>
            <p:cNvPr id="2058" name="Rectangle 8"/>
            <p:cNvSpPr>
              <a:spLocks noChangeArrowheads="1"/>
            </p:cNvSpPr>
            <p:nvPr/>
          </p:nvSpPr>
          <p:spPr bwMode="auto">
            <a:xfrm>
              <a:off x="0" y="6556375"/>
              <a:ext cx="9144000" cy="301625"/>
            </a:xfrm>
            <a:prstGeom prst="rect">
              <a:avLst/>
            </a:prstGeom>
            <a:solidFill>
              <a:srgbClr val="808000">
                <a:alpha val="54901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059" name="Line 33"/>
            <p:cNvSpPr>
              <a:spLocks noChangeShapeType="1"/>
            </p:cNvSpPr>
            <p:nvPr/>
          </p:nvSpPr>
          <p:spPr bwMode="auto">
            <a:xfrm>
              <a:off x="0" y="6550025"/>
              <a:ext cx="9144000" cy="0"/>
            </a:xfrm>
            <a:prstGeom prst="line">
              <a:avLst/>
            </a:prstGeom>
            <a:noFill/>
            <a:ln w="50800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4"/>
          <p:cNvSpPr txBox="1">
            <a:spLocks noChangeArrowheads="1"/>
          </p:cNvSpPr>
          <p:nvPr/>
        </p:nvSpPr>
        <p:spPr bwMode="auto">
          <a:xfrm>
            <a:off x="585788" y="236538"/>
            <a:ext cx="6481261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500" b="1" dirty="0" smtClean="0">
                <a:latin typeface="Times New Roman" pitchFamily="18" charset="0"/>
              </a:rPr>
              <a:t>개인기부의 구성 </a:t>
            </a:r>
            <a:r>
              <a:rPr lang="ko-KR" altLang="en-US" sz="2500" b="1" dirty="0">
                <a:latin typeface="Times New Roman" pitchFamily="18" charset="0"/>
              </a:rPr>
              <a:t>별  평균 </a:t>
            </a:r>
            <a:r>
              <a:rPr lang="ko-KR" altLang="en-US" sz="2500" b="1" dirty="0" smtClean="0">
                <a:latin typeface="Times New Roman" pitchFamily="18" charset="0"/>
              </a:rPr>
              <a:t>기부금 규모 및 추이</a:t>
            </a:r>
            <a:endParaRPr lang="ko-KR" altLang="en-US" sz="2600" b="1" dirty="0">
              <a:latin typeface="Times New Roman" pitchFamily="18" charset="0"/>
            </a:endParaRPr>
          </a:p>
        </p:txBody>
      </p:sp>
      <p:sp>
        <p:nvSpPr>
          <p:cNvPr id="11267" name="AutoShape 12"/>
          <p:cNvSpPr>
            <a:spLocks noChangeArrowheads="1"/>
          </p:cNvSpPr>
          <p:nvPr/>
        </p:nvSpPr>
        <p:spPr bwMode="auto">
          <a:xfrm>
            <a:off x="266699" y="908720"/>
            <a:ext cx="8050213" cy="998537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2000" dirty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20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규모상 </a:t>
            </a:r>
            <a:r>
              <a:rPr lang="ko-KR" altLang="en-US" sz="20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세 </a:t>
            </a:r>
            <a:r>
              <a:rPr lang="ko-KR" altLang="en-US" sz="20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가지 형태 나눔 모두에서 대체로 증가하는 경향성</a:t>
            </a:r>
            <a:endParaRPr lang="en-US" altLang="ko-KR" sz="2000" b="1" dirty="0">
              <a:solidFill>
                <a:srgbClr val="C00000"/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 - </a:t>
            </a:r>
            <a:r>
              <a:rPr lang="ko-KR" altLang="en-US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국민 </a:t>
            </a:r>
            <a:r>
              <a:rPr lang="en-US" altLang="ko-KR" sz="18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1</a:t>
            </a:r>
            <a:r>
              <a:rPr lang="ko-KR" altLang="en-US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인당</a:t>
            </a:r>
            <a:r>
              <a:rPr lang="en-US" altLang="ko-KR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1600" b="1" dirty="0" smtClean="0">
                <a:solidFill>
                  <a:srgbClr val="395987"/>
                </a:solidFill>
                <a:latin typeface="HY그래픽M" pitchFamily="18" charset="-127"/>
                <a:ea typeface="HY그래픽M" pitchFamily="18" charset="-127"/>
              </a:rPr>
              <a:t>자선기부</a:t>
            </a:r>
            <a:r>
              <a:rPr lang="en-US" altLang="ko-KR" sz="1600" b="1" dirty="0" smtClean="0">
                <a:solidFill>
                  <a:srgbClr val="395987"/>
                </a:solidFill>
                <a:latin typeface="HY그래픽M" pitchFamily="18" charset="-127"/>
                <a:ea typeface="HY그래픽M" pitchFamily="18" charset="-127"/>
              </a:rPr>
              <a:t>:</a:t>
            </a:r>
            <a:r>
              <a:rPr lang="ko-KR" altLang="en-US" sz="1600" b="1" dirty="0" smtClean="0">
                <a:solidFill>
                  <a:srgbClr val="395987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1600" b="1" dirty="0">
                <a:solidFill>
                  <a:srgbClr val="395987"/>
                </a:solidFill>
                <a:latin typeface="HY그래픽M" pitchFamily="18" charset="-127"/>
                <a:ea typeface="HY그래픽M" pitchFamily="18" charset="-127"/>
              </a:rPr>
              <a:t>약 </a:t>
            </a:r>
            <a:r>
              <a:rPr lang="en-US" altLang="ko-KR" sz="1600" b="1" dirty="0">
                <a:solidFill>
                  <a:srgbClr val="395987"/>
                </a:solidFill>
                <a:latin typeface="HY그래픽M" pitchFamily="18" charset="-127"/>
                <a:ea typeface="HY그래픽M" pitchFamily="18" charset="-127"/>
              </a:rPr>
              <a:t>17</a:t>
            </a:r>
            <a:r>
              <a:rPr lang="ko-KR" altLang="en-US" sz="1600" b="1" dirty="0">
                <a:solidFill>
                  <a:srgbClr val="395987"/>
                </a:solidFill>
                <a:latin typeface="HY그래픽M" pitchFamily="18" charset="-127"/>
                <a:ea typeface="HY그래픽M" pitchFamily="18" charset="-127"/>
              </a:rPr>
              <a:t>만원 </a:t>
            </a:r>
            <a:r>
              <a:rPr lang="en-US" altLang="ko-KR" sz="1600" b="1" dirty="0">
                <a:solidFill>
                  <a:srgbClr val="395987"/>
                </a:solidFill>
                <a:latin typeface="HY그래픽M" pitchFamily="18" charset="-127"/>
                <a:ea typeface="HY그래픽M" pitchFamily="18" charset="-127"/>
              </a:rPr>
              <a:t>/ </a:t>
            </a:r>
            <a:r>
              <a:rPr lang="ko-KR" altLang="en-US" sz="1600" b="1" dirty="0" smtClean="0">
                <a:solidFill>
                  <a:srgbClr val="395987"/>
                </a:solidFill>
                <a:latin typeface="HY그래픽M" pitchFamily="18" charset="-127"/>
                <a:ea typeface="HY그래픽M" pitchFamily="18" charset="-127"/>
              </a:rPr>
              <a:t>종교기부</a:t>
            </a:r>
            <a:r>
              <a:rPr lang="en-US" altLang="ko-KR" sz="1600" b="1" dirty="0" smtClean="0">
                <a:solidFill>
                  <a:srgbClr val="395987"/>
                </a:solidFill>
                <a:latin typeface="HY그래픽M" pitchFamily="18" charset="-127"/>
                <a:ea typeface="HY그래픽M" pitchFamily="18" charset="-127"/>
              </a:rPr>
              <a:t>: </a:t>
            </a:r>
            <a:r>
              <a:rPr lang="ko-KR" altLang="en-US" sz="1600" b="1" dirty="0">
                <a:solidFill>
                  <a:srgbClr val="395987"/>
                </a:solidFill>
                <a:latin typeface="HY그래픽M" pitchFamily="18" charset="-127"/>
                <a:ea typeface="HY그래픽M" pitchFamily="18" charset="-127"/>
              </a:rPr>
              <a:t>약 </a:t>
            </a:r>
            <a:r>
              <a:rPr lang="en-US" altLang="ko-KR" sz="1600" b="1" dirty="0">
                <a:solidFill>
                  <a:srgbClr val="395987"/>
                </a:solidFill>
                <a:latin typeface="HY그래픽M" pitchFamily="18" charset="-127"/>
                <a:ea typeface="HY그래픽M" pitchFamily="18" charset="-127"/>
              </a:rPr>
              <a:t>29</a:t>
            </a:r>
            <a:r>
              <a:rPr lang="ko-KR" altLang="en-US" sz="1600" b="1" dirty="0">
                <a:solidFill>
                  <a:srgbClr val="395987"/>
                </a:solidFill>
                <a:latin typeface="HY그래픽M" pitchFamily="18" charset="-127"/>
                <a:ea typeface="HY그래픽M" pitchFamily="18" charset="-127"/>
              </a:rPr>
              <a:t>만원</a:t>
            </a:r>
            <a:r>
              <a:rPr lang="en-US" altLang="ko-KR" sz="1600" b="1" dirty="0">
                <a:solidFill>
                  <a:srgbClr val="395987"/>
                </a:solidFill>
                <a:latin typeface="HY그래픽M" pitchFamily="18" charset="-127"/>
                <a:ea typeface="HY그래픽M" pitchFamily="18" charset="-127"/>
              </a:rPr>
              <a:t>/ </a:t>
            </a:r>
            <a:r>
              <a:rPr lang="ko-KR" altLang="en-US" sz="1600" b="1" dirty="0" smtClean="0">
                <a:solidFill>
                  <a:srgbClr val="395987"/>
                </a:solidFill>
                <a:latin typeface="HY그래픽M" pitchFamily="18" charset="-127"/>
                <a:ea typeface="HY그래픽M" pitchFamily="18" charset="-127"/>
              </a:rPr>
              <a:t>경조사비</a:t>
            </a:r>
            <a:r>
              <a:rPr lang="en-US" altLang="ko-KR" sz="1600" b="1" dirty="0" smtClean="0">
                <a:solidFill>
                  <a:srgbClr val="395987"/>
                </a:solidFill>
                <a:latin typeface="HY그래픽M" pitchFamily="18" charset="-127"/>
                <a:ea typeface="HY그래픽M" pitchFamily="18" charset="-127"/>
              </a:rPr>
              <a:t>: </a:t>
            </a:r>
            <a:r>
              <a:rPr lang="ko-KR" altLang="en-US" sz="1600" b="1" dirty="0">
                <a:solidFill>
                  <a:srgbClr val="395987"/>
                </a:solidFill>
                <a:latin typeface="HY그래픽M" pitchFamily="18" charset="-127"/>
                <a:ea typeface="HY그래픽M" pitchFamily="18" charset="-127"/>
              </a:rPr>
              <a:t>약 </a:t>
            </a:r>
            <a:r>
              <a:rPr lang="en-US" altLang="ko-KR" sz="1600" b="1" dirty="0">
                <a:solidFill>
                  <a:srgbClr val="395987"/>
                </a:solidFill>
                <a:latin typeface="HY그래픽M" pitchFamily="18" charset="-127"/>
                <a:ea typeface="HY그래픽M" pitchFamily="18" charset="-127"/>
              </a:rPr>
              <a:t>49</a:t>
            </a:r>
            <a:r>
              <a:rPr lang="ko-KR" altLang="en-US" sz="1600" b="1" dirty="0" smtClean="0">
                <a:solidFill>
                  <a:srgbClr val="395987"/>
                </a:solidFill>
                <a:latin typeface="HY그래픽M" pitchFamily="18" charset="-127"/>
                <a:ea typeface="HY그래픽M" pitchFamily="18" charset="-127"/>
              </a:rPr>
              <a:t>만원</a:t>
            </a:r>
            <a:endParaRPr lang="en-US" altLang="ko-KR" sz="1600" b="1" dirty="0" smtClean="0">
              <a:solidFill>
                <a:srgbClr val="395987"/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  </a:t>
            </a:r>
            <a:r>
              <a:rPr lang="en-US" altLang="ko-KR" sz="18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en-US" altLang="ko-KR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기부자 </a:t>
            </a:r>
            <a:r>
              <a:rPr lang="en-US" altLang="ko-KR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1</a:t>
            </a:r>
            <a:r>
              <a:rPr lang="ko-KR" altLang="en-US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인당 </a:t>
            </a:r>
            <a:r>
              <a:rPr lang="ko-KR" altLang="en-US" sz="1600" b="1" dirty="0" smtClean="0">
                <a:solidFill>
                  <a:srgbClr val="395987"/>
                </a:solidFill>
                <a:latin typeface="HY그래픽M" pitchFamily="18" charset="-127"/>
                <a:ea typeface="HY그래픽M" pitchFamily="18" charset="-127"/>
              </a:rPr>
              <a:t>자선기부</a:t>
            </a:r>
            <a:r>
              <a:rPr lang="ko-KR" altLang="en-US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1600" b="1" dirty="0" smtClean="0">
                <a:solidFill>
                  <a:srgbClr val="395987"/>
                </a:solidFill>
                <a:latin typeface="HY그래픽M" pitchFamily="18" charset="-127"/>
                <a:ea typeface="HY그래픽M" pitchFamily="18" charset="-127"/>
              </a:rPr>
              <a:t>약 </a:t>
            </a:r>
            <a:r>
              <a:rPr lang="en-US" altLang="ko-KR" sz="1600" b="1" dirty="0" smtClean="0">
                <a:solidFill>
                  <a:srgbClr val="395987"/>
                </a:solidFill>
                <a:latin typeface="HY그래픽M" pitchFamily="18" charset="-127"/>
                <a:ea typeface="HY그래픽M" pitchFamily="18" charset="-127"/>
              </a:rPr>
              <a:t>31.4</a:t>
            </a:r>
            <a:r>
              <a:rPr lang="ko-KR" altLang="en-US" sz="1600" b="1" dirty="0" smtClean="0">
                <a:solidFill>
                  <a:srgbClr val="395987"/>
                </a:solidFill>
                <a:latin typeface="HY그래픽M" pitchFamily="18" charset="-127"/>
                <a:ea typeface="HY그래픽M" pitchFamily="18" charset="-127"/>
              </a:rPr>
              <a:t>만원</a:t>
            </a:r>
            <a:r>
              <a:rPr lang="en-US" altLang="ko-KR" sz="1600" b="1" dirty="0" smtClean="0">
                <a:solidFill>
                  <a:srgbClr val="395987"/>
                </a:solidFill>
                <a:latin typeface="HY그래픽M" pitchFamily="18" charset="-127"/>
                <a:ea typeface="HY그래픽M" pitchFamily="18" charset="-127"/>
              </a:rPr>
              <a:t>/ </a:t>
            </a:r>
            <a:r>
              <a:rPr lang="ko-KR" altLang="en-US" sz="1600" b="1" dirty="0" smtClean="0">
                <a:solidFill>
                  <a:srgbClr val="395987"/>
                </a:solidFill>
                <a:latin typeface="HY그래픽M" pitchFamily="18" charset="-127"/>
                <a:ea typeface="HY그래픽M" pitchFamily="18" charset="-127"/>
              </a:rPr>
              <a:t>종교기부</a:t>
            </a:r>
            <a:r>
              <a:rPr lang="en-US" altLang="ko-KR" sz="1600" b="1" dirty="0" smtClean="0">
                <a:solidFill>
                  <a:srgbClr val="395987"/>
                </a:solidFill>
                <a:latin typeface="HY그래픽M" pitchFamily="18" charset="-127"/>
                <a:ea typeface="HY그래픽M" pitchFamily="18" charset="-127"/>
              </a:rPr>
              <a:t>: </a:t>
            </a:r>
            <a:r>
              <a:rPr lang="ko-KR" altLang="en-US" sz="1600" b="1" dirty="0" smtClean="0">
                <a:solidFill>
                  <a:srgbClr val="395987"/>
                </a:solidFill>
                <a:latin typeface="HY그래픽M" pitchFamily="18" charset="-127"/>
                <a:ea typeface="HY그래픽M" pitchFamily="18" charset="-127"/>
              </a:rPr>
              <a:t>약 </a:t>
            </a:r>
            <a:r>
              <a:rPr lang="en-US" altLang="ko-KR" sz="1600" b="1" dirty="0" smtClean="0">
                <a:solidFill>
                  <a:srgbClr val="395987"/>
                </a:solidFill>
                <a:latin typeface="HY그래픽M" pitchFamily="18" charset="-127"/>
                <a:ea typeface="HY그래픽M" pitchFamily="18" charset="-127"/>
              </a:rPr>
              <a:t>79.5</a:t>
            </a:r>
            <a:r>
              <a:rPr lang="ko-KR" altLang="en-US" sz="1600" b="1" dirty="0" smtClean="0">
                <a:solidFill>
                  <a:srgbClr val="395987"/>
                </a:solidFill>
                <a:latin typeface="HY그래픽M" pitchFamily="18" charset="-127"/>
                <a:ea typeface="HY그래픽M" pitchFamily="18" charset="-127"/>
              </a:rPr>
              <a:t>만원</a:t>
            </a:r>
            <a:r>
              <a:rPr lang="en-US" altLang="ko-KR" sz="1600" b="1" dirty="0" smtClean="0">
                <a:solidFill>
                  <a:srgbClr val="395987"/>
                </a:solidFill>
                <a:latin typeface="HY그래픽M" pitchFamily="18" charset="-127"/>
                <a:ea typeface="HY그래픽M" pitchFamily="18" charset="-127"/>
              </a:rPr>
              <a:t>/ </a:t>
            </a:r>
            <a:r>
              <a:rPr lang="ko-KR" altLang="en-US" sz="1600" b="1" dirty="0" smtClean="0">
                <a:solidFill>
                  <a:srgbClr val="395987"/>
                </a:solidFill>
                <a:latin typeface="HY그래픽M" pitchFamily="18" charset="-127"/>
                <a:ea typeface="HY그래픽M" pitchFamily="18" charset="-127"/>
              </a:rPr>
              <a:t>경조사비</a:t>
            </a:r>
            <a:r>
              <a:rPr lang="en-US" altLang="ko-KR" sz="1600" b="1" dirty="0" smtClean="0">
                <a:solidFill>
                  <a:srgbClr val="395987"/>
                </a:solidFill>
                <a:latin typeface="HY그래픽M" pitchFamily="18" charset="-127"/>
                <a:ea typeface="HY그래픽M" pitchFamily="18" charset="-127"/>
              </a:rPr>
              <a:t>: </a:t>
            </a:r>
            <a:r>
              <a:rPr lang="ko-KR" altLang="en-US" sz="1600" b="1" dirty="0" smtClean="0">
                <a:solidFill>
                  <a:srgbClr val="395987"/>
                </a:solidFill>
                <a:latin typeface="HY그래픽M" pitchFamily="18" charset="-127"/>
                <a:ea typeface="HY그래픽M" pitchFamily="18" charset="-127"/>
              </a:rPr>
              <a:t>약 </a:t>
            </a:r>
            <a:r>
              <a:rPr lang="en-US" altLang="ko-KR" sz="1600" b="1" dirty="0" smtClean="0">
                <a:solidFill>
                  <a:srgbClr val="395987"/>
                </a:solidFill>
                <a:latin typeface="HY그래픽M" pitchFamily="18" charset="-127"/>
                <a:ea typeface="HY그래픽M" pitchFamily="18" charset="-127"/>
              </a:rPr>
              <a:t>58.7</a:t>
            </a:r>
            <a:r>
              <a:rPr lang="ko-KR" altLang="en-US" sz="1600" b="1" dirty="0" smtClean="0">
                <a:solidFill>
                  <a:srgbClr val="395987"/>
                </a:solidFill>
                <a:latin typeface="HY그래픽M" pitchFamily="18" charset="-127"/>
                <a:ea typeface="HY그래픽M" pitchFamily="18" charset="-127"/>
              </a:rPr>
              <a:t>만원 </a:t>
            </a:r>
            <a:endParaRPr lang="en-US" altLang="ko-KR" sz="1600" b="1" dirty="0">
              <a:solidFill>
                <a:srgbClr val="395987"/>
              </a:solidFill>
              <a:latin typeface="HY그래픽M" pitchFamily="18" charset="-127"/>
              <a:ea typeface="HY그래픽M" pitchFamily="18" charset="-127"/>
            </a:endParaRPr>
          </a:p>
        </p:txBody>
      </p:sp>
      <p:graphicFrame>
        <p:nvGraphicFramePr>
          <p:cNvPr id="11" name="차트 10"/>
          <p:cNvGraphicFramePr/>
          <p:nvPr/>
        </p:nvGraphicFramePr>
        <p:xfrm>
          <a:off x="4644008" y="2177306"/>
          <a:ext cx="4032448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269" name="TextBox 11"/>
          <p:cNvSpPr txBox="1">
            <a:spLocks noChangeArrowheads="1"/>
          </p:cNvSpPr>
          <p:nvPr/>
        </p:nvSpPr>
        <p:spPr bwMode="auto">
          <a:xfrm>
            <a:off x="1692275" y="2074863"/>
            <a:ext cx="2232025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400">
                <a:latin typeface="Arial" pitchFamily="34" charset="0"/>
                <a:ea typeface="HY견고딕" pitchFamily="18" charset="-127"/>
                <a:cs typeface="Arial" pitchFamily="34" charset="0"/>
              </a:rPr>
              <a:t>자선 기부</a:t>
            </a:r>
          </a:p>
        </p:txBody>
      </p:sp>
      <p:sp>
        <p:nvSpPr>
          <p:cNvPr id="11270" name="TextBox 12"/>
          <p:cNvSpPr txBox="1">
            <a:spLocks noChangeArrowheads="1"/>
          </p:cNvSpPr>
          <p:nvPr/>
        </p:nvSpPr>
        <p:spPr bwMode="auto">
          <a:xfrm>
            <a:off x="6084888" y="2063750"/>
            <a:ext cx="223202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400">
                <a:latin typeface="Arial" pitchFamily="34" charset="0"/>
                <a:ea typeface="HY견고딕" pitchFamily="18" charset="-127"/>
                <a:cs typeface="Arial" pitchFamily="34" charset="0"/>
              </a:rPr>
              <a:t>종교 기부</a:t>
            </a:r>
          </a:p>
        </p:txBody>
      </p:sp>
      <p:sp>
        <p:nvSpPr>
          <p:cNvPr id="11271" name="TextBox 14"/>
          <p:cNvSpPr txBox="1">
            <a:spLocks noChangeArrowheads="1"/>
          </p:cNvSpPr>
          <p:nvPr/>
        </p:nvSpPr>
        <p:spPr bwMode="auto">
          <a:xfrm>
            <a:off x="3708400" y="4391025"/>
            <a:ext cx="2232025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400">
                <a:latin typeface="Arial" pitchFamily="34" charset="0"/>
                <a:ea typeface="HY견고딕" pitchFamily="18" charset="-127"/>
                <a:cs typeface="Arial" pitchFamily="34" charset="0"/>
              </a:rPr>
              <a:t>경조사비</a:t>
            </a:r>
          </a:p>
        </p:txBody>
      </p:sp>
      <p:sp>
        <p:nvSpPr>
          <p:cNvPr id="11272" name="TextBox 15"/>
          <p:cNvSpPr txBox="1">
            <a:spLocks noChangeArrowheads="1"/>
          </p:cNvSpPr>
          <p:nvPr/>
        </p:nvSpPr>
        <p:spPr bwMode="auto">
          <a:xfrm>
            <a:off x="7942263" y="3249613"/>
            <a:ext cx="1008062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000"/>
              <a:t>국민</a:t>
            </a:r>
            <a:r>
              <a:rPr lang="en-US" altLang="ko-KR" sz="1000"/>
              <a:t>1</a:t>
            </a:r>
            <a:r>
              <a:rPr lang="ko-KR" altLang="en-US" sz="1000"/>
              <a:t>인당 </a:t>
            </a:r>
            <a:r>
              <a:rPr lang="en-US" altLang="ko-KR" sz="1000"/>
              <a:t/>
            </a:r>
            <a:br>
              <a:rPr lang="en-US" altLang="ko-KR" sz="1000"/>
            </a:br>
            <a:r>
              <a:rPr lang="ko-KR" altLang="en-US" sz="1000"/>
              <a:t>평균 기부액</a:t>
            </a:r>
            <a:endParaRPr lang="en-US" altLang="ko-KR" sz="1000"/>
          </a:p>
          <a:p>
            <a:pPr algn="ctr"/>
            <a:r>
              <a:rPr lang="en-US" altLang="ko-KR" sz="1000"/>
              <a:t>(293,588</a:t>
            </a:r>
            <a:r>
              <a:rPr lang="ko-KR" altLang="en-US" sz="1000"/>
              <a:t>원</a:t>
            </a:r>
            <a:r>
              <a:rPr lang="en-US" altLang="ko-KR" sz="1000"/>
              <a:t>)</a:t>
            </a:r>
          </a:p>
        </p:txBody>
      </p:sp>
      <p:sp>
        <p:nvSpPr>
          <p:cNvPr id="11273" name="TextBox 16"/>
          <p:cNvSpPr txBox="1">
            <a:spLocks noChangeArrowheads="1"/>
          </p:cNvSpPr>
          <p:nvPr/>
        </p:nvSpPr>
        <p:spPr bwMode="auto">
          <a:xfrm>
            <a:off x="7953375" y="2430463"/>
            <a:ext cx="1008063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000"/>
              <a:t>기부자</a:t>
            </a:r>
            <a:r>
              <a:rPr lang="en-US" altLang="ko-KR" sz="1000"/>
              <a:t>1</a:t>
            </a:r>
            <a:r>
              <a:rPr lang="ko-KR" altLang="en-US" sz="1000"/>
              <a:t>인당 </a:t>
            </a:r>
            <a:r>
              <a:rPr lang="en-US" altLang="ko-KR" sz="1000"/>
              <a:t/>
            </a:r>
            <a:br>
              <a:rPr lang="en-US" altLang="ko-KR" sz="1000"/>
            </a:br>
            <a:r>
              <a:rPr lang="ko-KR" altLang="en-US" sz="1000"/>
              <a:t>평균 기부액</a:t>
            </a:r>
            <a:endParaRPr lang="en-US" altLang="ko-KR" sz="1000"/>
          </a:p>
          <a:p>
            <a:pPr algn="ctr"/>
            <a:r>
              <a:rPr lang="en-US" altLang="ko-KR" sz="1000"/>
              <a:t>(795,455</a:t>
            </a:r>
            <a:r>
              <a:rPr lang="ko-KR" altLang="en-US" sz="1000"/>
              <a:t>원</a:t>
            </a:r>
            <a:r>
              <a:rPr lang="en-US" altLang="ko-KR" sz="1000"/>
              <a:t>)</a:t>
            </a:r>
            <a:endParaRPr lang="ko-KR" altLang="en-US" sz="1000"/>
          </a:p>
        </p:txBody>
      </p:sp>
      <p:sp>
        <p:nvSpPr>
          <p:cNvPr id="11274" name="TextBox 1"/>
          <p:cNvSpPr txBox="1">
            <a:spLocks noChangeArrowheads="1"/>
          </p:cNvSpPr>
          <p:nvPr/>
        </p:nvSpPr>
        <p:spPr bwMode="auto">
          <a:xfrm>
            <a:off x="3492500" y="2216150"/>
            <a:ext cx="1109663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ko-KR" altLang="en-US" sz="1000">
                <a:cs typeface="Arial" pitchFamily="34" charset="0"/>
              </a:rPr>
              <a:t>기부자</a:t>
            </a:r>
            <a:r>
              <a:rPr lang="en-US" altLang="ko-KR" sz="1000">
                <a:cs typeface="Arial" pitchFamily="34" charset="0"/>
              </a:rPr>
              <a:t>1</a:t>
            </a:r>
            <a:r>
              <a:rPr lang="ko-KR" altLang="en-US" sz="1000">
                <a:cs typeface="Arial" pitchFamily="34" charset="0"/>
              </a:rPr>
              <a:t>인당</a:t>
            </a:r>
            <a:endParaRPr lang="en-US" altLang="ko-KR" sz="1000">
              <a:cs typeface="Arial" pitchFamily="34" charset="0"/>
            </a:endParaRPr>
          </a:p>
          <a:p>
            <a:pPr algn="r"/>
            <a:r>
              <a:rPr lang="ko-KR" altLang="en-US" sz="1000">
                <a:cs typeface="Arial" pitchFamily="34" charset="0"/>
              </a:rPr>
              <a:t>평균 기부액</a:t>
            </a:r>
            <a:endParaRPr lang="en-US" altLang="ko-KR" sz="1000">
              <a:cs typeface="Arial" pitchFamily="34" charset="0"/>
            </a:endParaRPr>
          </a:p>
          <a:p>
            <a:pPr algn="r"/>
            <a:r>
              <a:rPr lang="en-US" altLang="ko-KR" sz="1000">
                <a:cs typeface="Arial" pitchFamily="34" charset="0"/>
              </a:rPr>
              <a:t>(314,019</a:t>
            </a:r>
            <a:r>
              <a:rPr lang="ko-KR" altLang="en-US" sz="1000">
                <a:cs typeface="Arial" pitchFamily="34" charset="0"/>
              </a:rPr>
              <a:t>원</a:t>
            </a:r>
            <a:r>
              <a:rPr lang="en-US" altLang="ko-KR" sz="1000">
                <a:cs typeface="Arial" pitchFamily="34" charset="0"/>
              </a:rPr>
              <a:t>)</a:t>
            </a:r>
            <a:endParaRPr lang="ko-KR" altLang="en-US" sz="1000">
              <a:cs typeface="Arial" pitchFamily="34" charset="0"/>
            </a:endParaRPr>
          </a:p>
        </p:txBody>
      </p:sp>
      <p:sp>
        <p:nvSpPr>
          <p:cNvPr id="11275" name="TextBox 18"/>
          <p:cNvSpPr txBox="1">
            <a:spLocks noChangeArrowheads="1"/>
          </p:cNvSpPr>
          <p:nvPr/>
        </p:nvSpPr>
        <p:spPr bwMode="auto">
          <a:xfrm>
            <a:off x="3744913" y="2943225"/>
            <a:ext cx="1008062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sz="1000"/>
              <a:t>국민</a:t>
            </a:r>
            <a:r>
              <a:rPr lang="en-US" altLang="ko-KR" sz="1000"/>
              <a:t>1</a:t>
            </a:r>
            <a:r>
              <a:rPr lang="ko-KR" altLang="en-US" sz="1000"/>
              <a:t>인당 </a:t>
            </a:r>
            <a:r>
              <a:rPr lang="en-US" altLang="ko-KR" sz="1000"/>
              <a:t/>
            </a:r>
            <a:br>
              <a:rPr lang="en-US" altLang="ko-KR" sz="1000"/>
            </a:br>
            <a:r>
              <a:rPr lang="ko-KR" altLang="en-US" sz="1000"/>
              <a:t>평균 기부액</a:t>
            </a:r>
            <a:endParaRPr lang="en-US" altLang="ko-KR" sz="1000"/>
          </a:p>
          <a:p>
            <a:r>
              <a:rPr lang="en-US" altLang="ko-KR" sz="1000"/>
              <a:t>(173,242</a:t>
            </a:r>
            <a:r>
              <a:rPr lang="ko-KR" altLang="en-US" sz="1000"/>
              <a:t>원</a:t>
            </a:r>
            <a:r>
              <a:rPr lang="en-US" altLang="ko-KR" sz="1000"/>
              <a:t>)</a:t>
            </a:r>
            <a:endParaRPr lang="ko-KR" altLang="en-US" sz="1000"/>
          </a:p>
        </p:txBody>
      </p:sp>
      <p:graphicFrame>
        <p:nvGraphicFramePr>
          <p:cNvPr id="20" name="차트 19"/>
          <p:cNvGraphicFramePr/>
          <p:nvPr/>
        </p:nvGraphicFramePr>
        <p:xfrm>
          <a:off x="2483768" y="4494088"/>
          <a:ext cx="3960440" cy="2420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277" name="TextBox 1"/>
          <p:cNvSpPr txBox="1">
            <a:spLocks noChangeArrowheads="1"/>
          </p:cNvSpPr>
          <p:nvPr/>
        </p:nvSpPr>
        <p:spPr bwMode="auto">
          <a:xfrm>
            <a:off x="5495925" y="4448175"/>
            <a:ext cx="11112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ko-KR" altLang="en-US" sz="1000">
                <a:cs typeface="Arial" pitchFamily="34" charset="0"/>
              </a:rPr>
              <a:t>기부자</a:t>
            </a:r>
            <a:r>
              <a:rPr lang="en-US" altLang="ko-KR" sz="1000">
                <a:cs typeface="Arial" pitchFamily="34" charset="0"/>
              </a:rPr>
              <a:t>1</a:t>
            </a:r>
            <a:r>
              <a:rPr lang="ko-KR" altLang="en-US" sz="1000">
                <a:cs typeface="Arial" pitchFamily="34" charset="0"/>
              </a:rPr>
              <a:t>인당</a:t>
            </a:r>
            <a:endParaRPr lang="en-US" altLang="ko-KR" sz="1000">
              <a:cs typeface="Arial" pitchFamily="34" charset="0"/>
            </a:endParaRPr>
          </a:p>
          <a:p>
            <a:pPr algn="r"/>
            <a:r>
              <a:rPr lang="ko-KR" altLang="en-US" sz="1000">
                <a:cs typeface="Arial" pitchFamily="34" charset="0"/>
              </a:rPr>
              <a:t>평균 기부액</a:t>
            </a:r>
            <a:endParaRPr lang="en-US" altLang="ko-KR" sz="1000">
              <a:cs typeface="Arial" pitchFamily="34" charset="0"/>
            </a:endParaRPr>
          </a:p>
          <a:p>
            <a:pPr algn="r"/>
            <a:r>
              <a:rPr lang="en-US" altLang="ko-KR" sz="1000">
                <a:cs typeface="Arial" pitchFamily="34" charset="0"/>
              </a:rPr>
              <a:t>(587,339</a:t>
            </a:r>
            <a:r>
              <a:rPr lang="ko-KR" altLang="en-US" sz="1000">
                <a:cs typeface="Arial" pitchFamily="34" charset="0"/>
              </a:rPr>
              <a:t>원</a:t>
            </a:r>
            <a:r>
              <a:rPr lang="en-US" altLang="ko-KR" sz="1000">
                <a:cs typeface="Arial" pitchFamily="34" charset="0"/>
              </a:rPr>
              <a:t>)</a:t>
            </a:r>
            <a:endParaRPr lang="ko-KR" altLang="en-US" sz="1000">
              <a:cs typeface="Arial" pitchFamily="34" charset="0"/>
            </a:endParaRPr>
          </a:p>
        </p:txBody>
      </p:sp>
      <p:sp>
        <p:nvSpPr>
          <p:cNvPr id="11278" name="TextBox 21"/>
          <p:cNvSpPr txBox="1">
            <a:spLocks noChangeArrowheads="1"/>
          </p:cNvSpPr>
          <p:nvPr/>
        </p:nvSpPr>
        <p:spPr bwMode="auto">
          <a:xfrm>
            <a:off x="5789613" y="4978400"/>
            <a:ext cx="1008062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sz="1000"/>
              <a:t>국민</a:t>
            </a:r>
            <a:r>
              <a:rPr lang="en-US" altLang="ko-KR" sz="1000"/>
              <a:t>1</a:t>
            </a:r>
            <a:r>
              <a:rPr lang="ko-KR" altLang="en-US" sz="1000"/>
              <a:t>인당 </a:t>
            </a:r>
            <a:r>
              <a:rPr lang="en-US" altLang="ko-KR" sz="1000"/>
              <a:t/>
            </a:r>
            <a:br>
              <a:rPr lang="en-US" altLang="ko-KR" sz="1000"/>
            </a:br>
            <a:r>
              <a:rPr lang="ko-KR" altLang="en-US" sz="1000"/>
              <a:t>평균 기부액</a:t>
            </a:r>
            <a:endParaRPr lang="en-US" altLang="ko-KR" sz="1000"/>
          </a:p>
          <a:p>
            <a:r>
              <a:rPr lang="en-US" altLang="ko-KR" sz="1000"/>
              <a:t>(493,138</a:t>
            </a:r>
            <a:r>
              <a:rPr lang="ko-KR" altLang="en-US" sz="1000"/>
              <a:t>원</a:t>
            </a:r>
            <a:r>
              <a:rPr lang="en-US" altLang="ko-KR" sz="1000"/>
              <a:t>)</a:t>
            </a:r>
            <a:endParaRPr lang="ko-KR" altLang="en-US" sz="1000"/>
          </a:p>
        </p:txBody>
      </p:sp>
      <p:graphicFrame>
        <p:nvGraphicFramePr>
          <p:cNvPr id="23" name="차트 22"/>
          <p:cNvGraphicFramePr/>
          <p:nvPr/>
        </p:nvGraphicFramePr>
        <p:xfrm>
          <a:off x="323528" y="2204864"/>
          <a:ext cx="3888432" cy="2300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6998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5"/>
          <p:cNvSpPr>
            <a:spLocks noChangeArrowheads="1"/>
          </p:cNvSpPr>
          <p:nvPr/>
        </p:nvSpPr>
        <p:spPr bwMode="auto">
          <a:xfrm>
            <a:off x="0" y="71438"/>
            <a:ext cx="9144000" cy="65976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8195" name="Rectangle 16"/>
          <p:cNvSpPr>
            <a:spLocks noChangeArrowheads="1"/>
          </p:cNvSpPr>
          <p:nvPr/>
        </p:nvSpPr>
        <p:spPr bwMode="auto">
          <a:xfrm>
            <a:off x="1008062" y="2364515"/>
            <a:ext cx="7199313" cy="929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170000"/>
              </a:lnSpc>
            </a:pPr>
            <a:r>
              <a:rPr kumimoji="0" lang="en-US" altLang="ko-KR" b="1" dirty="0">
                <a:solidFill>
                  <a:srgbClr val="990000"/>
                </a:solidFill>
                <a:latin typeface="맑은 고딕" pitchFamily="50" charset="-127"/>
                <a:ea typeface="맑은 고딕" pitchFamily="50" charset="-127"/>
              </a:rPr>
              <a:t>Ⅰ</a:t>
            </a:r>
            <a:r>
              <a:rPr kumimoji="0" lang="en-US" altLang="ko-KR" b="1" dirty="0" smtClean="0">
                <a:solidFill>
                  <a:srgbClr val="99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-2.</a:t>
            </a:r>
            <a:r>
              <a:rPr kumimoji="0" lang="en-US" altLang="ko-KR" b="1" dirty="0" smtClean="0">
                <a:solidFill>
                  <a:srgbClr val="990000"/>
                </a:solidFill>
                <a:latin typeface="Times New Roman" pitchFamily="18" charset="0"/>
                <a:ea typeface="HY헤드라인M" pitchFamily="18" charset="-127"/>
                <a:cs typeface="Times New Roman" pitchFamily="18" charset="0"/>
              </a:rPr>
              <a:t> </a:t>
            </a:r>
            <a:r>
              <a:rPr kumimoji="0" lang="ko-KR" altLang="en-US" b="1" dirty="0" smtClean="0">
                <a:solidFill>
                  <a:srgbClr val="990000"/>
                </a:solidFill>
                <a:latin typeface="Times New Roman" pitchFamily="18" charset="0"/>
                <a:ea typeface="HY헤드라인M" pitchFamily="18" charset="-127"/>
                <a:cs typeface="Times New Roman" pitchFamily="18" charset="0"/>
              </a:rPr>
              <a:t>누가 </a:t>
            </a:r>
            <a:r>
              <a:rPr kumimoji="0" lang="en-US" altLang="ko-KR" b="1" dirty="0" smtClean="0">
                <a:solidFill>
                  <a:srgbClr val="990000"/>
                </a:solidFill>
                <a:latin typeface="Times New Roman" pitchFamily="18" charset="0"/>
                <a:ea typeface="HY헤드라인M" pitchFamily="18" charset="-127"/>
                <a:cs typeface="Times New Roman" pitchFamily="18" charset="0"/>
              </a:rPr>
              <a:t> </a:t>
            </a:r>
            <a:r>
              <a:rPr kumimoji="0" lang="ko-KR" altLang="en-US" b="1" dirty="0" smtClean="0">
                <a:solidFill>
                  <a:srgbClr val="990000"/>
                </a:solidFill>
                <a:latin typeface="Times New Roman" pitchFamily="18" charset="0"/>
                <a:ea typeface="HY헤드라인M" pitchFamily="18" charset="-127"/>
                <a:cs typeface="Times New Roman" pitchFamily="18" charset="0"/>
              </a:rPr>
              <a:t>어디에 기부하는가</a:t>
            </a:r>
            <a:r>
              <a:rPr kumimoji="0" lang="en-US" altLang="ko-KR" b="1" dirty="0" smtClean="0">
                <a:solidFill>
                  <a:srgbClr val="990000"/>
                </a:solidFill>
                <a:latin typeface="Times New Roman" pitchFamily="18" charset="0"/>
                <a:ea typeface="HY헤드라인M" pitchFamily="18" charset="-127"/>
                <a:cs typeface="Times New Roman" pitchFamily="18" charset="0"/>
              </a:rPr>
              <a:t>?</a:t>
            </a:r>
          </a:p>
        </p:txBody>
      </p:sp>
      <p:sp>
        <p:nvSpPr>
          <p:cNvPr id="8196" name="Line 4"/>
          <p:cNvSpPr>
            <a:spLocks noChangeShapeType="1"/>
          </p:cNvSpPr>
          <p:nvPr/>
        </p:nvSpPr>
        <p:spPr bwMode="auto">
          <a:xfrm>
            <a:off x="1619250" y="3573463"/>
            <a:ext cx="5976938" cy="0"/>
          </a:xfrm>
          <a:prstGeom prst="line">
            <a:avLst/>
          </a:prstGeom>
          <a:noFill/>
          <a:ln w="9525">
            <a:solidFill>
              <a:srgbClr val="003366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197" name="Rectangle 8"/>
          <p:cNvSpPr>
            <a:spLocks noChangeArrowheads="1"/>
          </p:cNvSpPr>
          <p:nvPr/>
        </p:nvSpPr>
        <p:spPr bwMode="auto">
          <a:xfrm>
            <a:off x="0" y="6556375"/>
            <a:ext cx="9144000" cy="301625"/>
          </a:xfrm>
          <a:prstGeom prst="rect">
            <a:avLst/>
          </a:prstGeom>
          <a:solidFill>
            <a:srgbClr val="808000">
              <a:alpha val="54901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pic>
        <p:nvPicPr>
          <p:cNvPr id="8198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88"/>
            <a:ext cx="9144000" cy="333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199" name="Group 28"/>
          <p:cNvGrpSpPr>
            <a:grpSpLocks/>
          </p:cNvGrpSpPr>
          <p:nvPr/>
        </p:nvGrpSpPr>
        <p:grpSpPr bwMode="auto">
          <a:xfrm rot="10800000">
            <a:off x="8726488" y="2301875"/>
            <a:ext cx="71437" cy="4249738"/>
            <a:chOff x="134" y="164"/>
            <a:chExt cx="45" cy="2677"/>
          </a:xfrm>
        </p:grpSpPr>
        <p:sp>
          <p:nvSpPr>
            <p:cNvPr id="8204" name="Line 26"/>
            <p:cNvSpPr>
              <a:spLocks noChangeShapeType="1"/>
            </p:cNvSpPr>
            <p:nvPr/>
          </p:nvSpPr>
          <p:spPr bwMode="auto">
            <a:xfrm>
              <a:off x="158" y="164"/>
              <a:ext cx="0" cy="2631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8205" name="Oval 27"/>
            <p:cNvSpPr>
              <a:spLocks noChangeArrowheads="1"/>
            </p:cNvSpPr>
            <p:nvPr/>
          </p:nvSpPr>
          <p:spPr bwMode="auto">
            <a:xfrm>
              <a:off x="134" y="2795"/>
              <a:ext cx="45" cy="46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</p:grpSp>
      <p:grpSp>
        <p:nvGrpSpPr>
          <p:cNvPr id="8200" name="Group 30"/>
          <p:cNvGrpSpPr>
            <a:grpSpLocks/>
          </p:cNvGrpSpPr>
          <p:nvPr/>
        </p:nvGrpSpPr>
        <p:grpSpPr bwMode="auto">
          <a:xfrm>
            <a:off x="395288" y="115888"/>
            <a:ext cx="69850" cy="4248150"/>
            <a:chOff x="134" y="164"/>
            <a:chExt cx="45" cy="2677"/>
          </a:xfrm>
        </p:grpSpPr>
        <p:sp>
          <p:nvSpPr>
            <p:cNvPr id="8202" name="Line 31"/>
            <p:cNvSpPr>
              <a:spLocks noChangeShapeType="1"/>
            </p:cNvSpPr>
            <p:nvPr/>
          </p:nvSpPr>
          <p:spPr bwMode="auto">
            <a:xfrm>
              <a:off x="158" y="164"/>
              <a:ext cx="0" cy="2631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8203" name="Oval 32"/>
            <p:cNvSpPr>
              <a:spLocks noChangeArrowheads="1"/>
            </p:cNvSpPr>
            <p:nvPr/>
          </p:nvSpPr>
          <p:spPr bwMode="auto">
            <a:xfrm>
              <a:off x="134" y="2795"/>
              <a:ext cx="45" cy="46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8201" name="Line 33"/>
          <p:cNvSpPr>
            <a:spLocks noChangeShapeType="1"/>
          </p:cNvSpPr>
          <p:nvPr/>
        </p:nvSpPr>
        <p:spPr bwMode="auto">
          <a:xfrm>
            <a:off x="0" y="6550025"/>
            <a:ext cx="9144000" cy="0"/>
          </a:xfrm>
          <a:prstGeom prst="line">
            <a:avLst/>
          </a:prstGeom>
          <a:noFill/>
          <a:ln w="508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4402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"/>
          <p:cNvSpPr txBox="1">
            <a:spLocks noChangeArrowheads="1"/>
          </p:cNvSpPr>
          <p:nvPr/>
        </p:nvSpPr>
        <p:spPr bwMode="auto">
          <a:xfrm>
            <a:off x="585788" y="249238"/>
            <a:ext cx="4990469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500" b="1" dirty="0" smtClean="0">
                <a:latin typeface="Times New Roman" pitchFamily="18" charset="0"/>
              </a:rPr>
              <a:t>누가 기부하는가</a:t>
            </a:r>
            <a:r>
              <a:rPr lang="en-US" altLang="ko-KR" sz="2500" b="1" dirty="0" smtClean="0">
                <a:latin typeface="Times New Roman" pitchFamily="18" charset="0"/>
              </a:rPr>
              <a:t>? </a:t>
            </a:r>
            <a:r>
              <a:rPr lang="en-US" altLang="ko-KR" sz="2500" b="1" dirty="0">
                <a:latin typeface="Times New Roman" pitchFamily="18" charset="0"/>
              </a:rPr>
              <a:t>-</a:t>
            </a:r>
            <a:r>
              <a:rPr lang="en-US" altLang="ko-KR" sz="2500" b="1" dirty="0" smtClean="0">
                <a:latin typeface="Times New Roman" pitchFamily="18" charset="0"/>
              </a:rPr>
              <a:t> </a:t>
            </a:r>
            <a:r>
              <a:rPr lang="ko-KR" altLang="en-US" sz="2500" b="1" dirty="0">
                <a:latin typeface="Times New Roman" pitchFamily="18" charset="0"/>
              </a:rPr>
              <a:t>연령대 </a:t>
            </a:r>
            <a:r>
              <a:rPr lang="ko-KR" altLang="en-US" sz="2500" b="1" dirty="0" smtClean="0">
                <a:latin typeface="Times New Roman" pitchFamily="18" charset="0"/>
              </a:rPr>
              <a:t>별 속성</a:t>
            </a:r>
            <a:endParaRPr lang="ko-KR" altLang="en-US" sz="2600" b="1" dirty="0">
              <a:latin typeface="Times New Roman" pitchFamily="18" charset="0"/>
            </a:endParaRPr>
          </a:p>
        </p:txBody>
      </p:sp>
      <p:sp>
        <p:nvSpPr>
          <p:cNvPr id="15363" name="TextBox 5"/>
          <p:cNvSpPr txBox="1">
            <a:spLocks noChangeArrowheads="1"/>
          </p:cNvSpPr>
          <p:nvPr/>
        </p:nvSpPr>
        <p:spPr bwMode="auto">
          <a:xfrm>
            <a:off x="1357313" y="2133600"/>
            <a:ext cx="2000250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400">
                <a:latin typeface="Arial" pitchFamily="34" charset="0"/>
                <a:ea typeface="HY견고딕" pitchFamily="18" charset="-127"/>
                <a:cs typeface="Arial" pitchFamily="34" charset="0"/>
              </a:rPr>
              <a:t>기부참여율</a:t>
            </a:r>
          </a:p>
        </p:txBody>
      </p:sp>
      <p:sp>
        <p:nvSpPr>
          <p:cNvPr id="15364" name="TextBox 6"/>
          <p:cNvSpPr txBox="1">
            <a:spLocks noChangeArrowheads="1"/>
          </p:cNvSpPr>
          <p:nvPr/>
        </p:nvSpPr>
        <p:spPr bwMode="auto">
          <a:xfrm>
            <a:off x="6000750" y="2135188"/>
            <a:ext cx="20002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400">
                <a:latin typeface="Arial" pitchFamily="34" charset="0"/>
                <a:ea typeface="HY견고딕" pitchFamily="18" charset="-127"/>
                <a:cs typeface="Arial" pitchFamily="34" charset="0"/>
              </a:rPr>
              <a:t>평균 기부 금액</a:t>
            </a:r>
          </a:p>
        </p:txBody>
      </p:sp>
      <p:sp>
        <p:nvSpPr>
          <p:cNvPr id="15365" name="AutoShape 12"/>
          <p:cNvSpPr>
            <a:spLocks noChangeArrowheads="1"/>
          </p:cNvSpPr>
          <p:nvPr/>
        </p:nvSpPr>
        <p:spPr bwMode="auto">
          <a:xfrm>
            <a:off x="111125" y="611188"/>
            <a:ext cx="7561263" cy="1692275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2000" dirty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20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연령대가 높을수록 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기부참여율 및 평균 기부금이 높은 것으로 나타남</a:t>
            </a:r>
            <a:endParaRPr lang="en-US" altLang="ko-KR" sz="2000" b="1" dirty="0">
              <a:solidFill>
                <a:schemeClr val="tx2"/>
              </a:solidFill>
              <a:latin typeface="HY그래픽M" pitchFamily="18" charset="-127"/>
              <a:ea typeface="HY그래픽M" pitchFamily="18" charset="-127"/>
            </a:endParaRPr>
          </a:p>
          <a:p>
            <a:endParaRPr lang="en-US" altLang="ko-KR" sz="1800" dirty="0">
              <a:latin typeface="HY강B" pitchFamily="18" charset="-127"/>
              <a:ea typeface="HY강B" pitchFamily="18" charset="-127"/>
            </a:endParaRPr>
          </a:p>
        </p:txBody>
      </p:sp>
      <p:graphicFrame>
        <p:nvGraphicFramePr>
          <p:cNvPr id="12" name="차트 11"/>
          <p:cNvGraphicFramePr>
            <a:graphicFrameLocks/>
          </p:cNvGraphicFramePr>
          <p:nvPr/>
        </p:nvGraphicFramePr>
        <p:xfrm>
          <a:off x="0" y="2636838"/>
          <a:ext cx="4741863" cy="3863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차트 13"/>
          <p:cNvGraphicFramePr>
            <a:graphicFrameLocks/>
          </p:cNvGraphicFramePr>
          <p:nvPr/>
        </p:nvGraphicFramePr>
        <p:xfrm>
          <a:off x="4786313" y="2565400"/>
          <a:ext cx="4357687" cy="3935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88749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  <p:bldGraphic spid="14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4"/>
          <p:cNvSpPr txBox="1">
            <a:spLocks noChangeArrowheads="1"/>
          </p:cNvSpPr>
          <p:nvPr/>
        </p:nvSpPr>
        <p:spPr bwMode="auto">
          <a:xfrm>
            <a:off x="585788" y="274638"/>
            <a:ext cx="5251759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500" b="1" dirty="0" smtClean="0">
                <a:latin typeface="Times New Roman" pitchFamily="18" charset="0"/>
              </a:rPr>
              <a:t>누가 기부하는가</a:t>
            </a:r>
            <a:r>
              <a:rPr lang="en-US" altLang="ko-KR" sz="2500" b="1" dirty="0" smtClean="0">
                <a:latin typeface="Times New Roman" pitchFamily="18" charset="0"/>
              </a:rPr>
              <a:t>? - </a:t>
            </a:r>
            <a:r>
              <a:rPr lang="ko-KR" altLang="en-US" sz="2500" b="1" dirty="0" smtClean="0">
                <a:latin typeface="Times New Roman" pitchFamily="18" charset="0"/>
              </a:rPr>
              <a:t>교육수준 별 속성</a:t>
            </a:r>
            <a:endParaRPr lang="ko-KR" altLang="en-US" sz="2600" b="1" dirty="0">
              <a:latin typeface="Times New Roman" pitchFamily="18" charset="0"/>
            </a:endParaRPr>
          </a:p>
        </p:txBody>
      </p:sp>
      <p:sp>
        <p:nvSpPr>
          <p:cNvPr id="16387" name="TextBox 5"/>
          <p:cNvSpPr txBox="1">
            <a:spLocks noChangeArrowheads="1"/>
          </p:cNvSpPr>
          <p:nvPr/>
        </p:nvSpPr>
        <p:spPr bwMode="auto">
          <a:xfrm>
            <a:off x="1500188" y="2643188"/>
            <a:ext cx="20002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400">
                <a:latin typeface="Arial" pitchFamily="34" charset="0"/>
                <a:ea typeface="HY견고딕" pitchFamily="18" charset="-127"/>
                <a:cs typeface="Arial" pitchFamily="34" charset="0"/>
              </a:rPr>
              <a:t>기부참여율</a:t>
            </a:r>
          </a:p>
        </p:txBody>
      </p:sp>
      <p:sp>
        <p:nvSpPr>
          <p:cNvPr id="16388" name="TextBox 6"/>
          <p:cNvSpPr txBox="1">
            <a:spLocks noChangeArrowheads="1"/>
          </p:cNvSpPr>
          <p:nvPr/>
        </p:nvSpPr>
        <p:spPr bwMode="auto">
          <a:xfrm>
            <a:off x="6000750" y="2643188"/>
            <a:ext cx="20002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400">
                <a:latin typeface="Arial" pitchFamily="34" charset="0"/>
                <a:ea typeface="HY견고딕" pitchFamily="18" charset="-127"/>
                <a:cs typeface="Arial" pitchFamily="34" charset="0"/>
              </a:rPr>
              <a:t>평균 기부 금액</a:t>
            </a:r>
          </a:p>
        </p:txBody>
      </p:sp>
      <p:sp>
        <p:nvSpPr>
          <p:cNvPr id="16389" name="AutoShape 12"/>
          <p:cNvSpPr>
            <a:spLocks noChangeArrowheads="1"/>
          </p:cNvSpPr>
          <p:nvPr/>
        </p:nvSpPr>
        <p:spPr bwMode="auto">
          <a:xfrm>
            <a:off x="357188" y="776288"/>
            <a:ext cx="7561262" cy="1692275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2000" dirty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20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학력이 높을 수록 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기부참여율이 높음 </a:t>
            </a:r>
            <a:r>
              <a:rPr lang="en-US" altLang="ko-KR" sz="18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(</a:t>
            </a:r>
            <a:r>
              <a:rPr lang="ko-KR" altLang="en-US" sz="18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단</a:t>
            </a:r>
            <a:r>
              <a:rPr lang="en-US" altLang="ko-KR" sz="18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, 2003</a:t>
            </a:r>
            <a:r>
              <a:rPr lang="ko-KR" altLang="en-US" sz="18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년 제외</a:t>
            </a:r>
            <a:r>
              <a:rPr lang="en-US" altLang="ko-KR" sz="18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)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20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학력이 높을 수록 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평균기부금액 또한 높음</a:t>
            </a:r>
            <a:r>
              <a:rPr lang="ko-KR" altLang="en-US" sz="16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en-US" altLang="ko-KR" sz="18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(</a:t>
            </a:r>
            <a:r>
              <a:rPr lang="ko-KR" altLang="en-US" sz="18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단</a:t>
            </a:r>
            <a:r>
              <a:rPr lang="en-US" altLang="ko-KR" sz="18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, 2003</a:t>
            </a:r>
            <a:r>
              <a:rPr lang="ko-KR" altLang="en-US" sz="18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년</a:t>
            </a:r>
            <a:r>
              <a:rPr lang="en-US" altLang="ko-KR" sz="18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, 2005</a:t>
            </a:r>
            <a:r>
              <a:rPr lang="ko-KR" altLang="en-US" sz="18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년 제외</a:t>
            </a:r>
            <a:r>
              <a:rPr lang="en-US" altLang="ko-KR" sz="18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)</a:t>
            </a:r>
            <a:endParaRPr lang="en-US" altLang="ko-KR" sz="1800" b="1" dirty="0">
              <a:latin typeface="HY그래픽M" pitchFamily="18" charset="-127"/>
              <a:ea typeface="HY그래픽M" pitchFamily="18" charset="-127"/>
            </a:endParaRPr>
          </a:p>
        </p:txBody>
      </p:sp>
      <p:graphicFrame>
        <p:nvGraphicFramePr>
          <p:cNvPr id="9" name="차트 8"/>
          <p:cNvGraphicFramePr>
            <a:graphicFrameLocks/>
          </p:cNvGraphicFramePr>
          <p:nvPr/>
        </p:nvGraphicFramePr>
        <p:xfrm>
          <a:off x="285750" y="2867025"/>
          <a:ext cx="4714875" cy="3848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차트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3335850"/>
              </p:ext>
            </p:extLst>
          </p:nvPr>
        </p:nvGraphicFramePr>
        <p:xfrm>
          <a:off x="4860032" y="2951163"/>
          <a:ext cx="4283968" cy="3692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11651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Graphic spid="15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4"/>
          <p:cNvSpPr txBox="1">
            <a:spLocks noChangeArrowheads="1"/>
          </p:cNvSpPr>
          <p:nvPr/>
        </p:nvSpPr>
        <p:spPr bwMode="auto">
          <a:xfrm>
            <a:off x="585788" y="249238"/>
            <a:ext cx="5646097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500" b="1" dirty="0" smtClean="0">
                <a:latin typeface="Times New Roman" pitchFamily="18" charset="0"/>
              </a:rPr>
              <a:t>누가 기부하는가</a:t>
            </a:r>
            <a:r>
              <a:rPr lang="en-US" altLang="ko-KR" sz="2500" b="1" dirty="0" smtClean="0">
                <a:latin typeface="Times New Roman" pitchFamily="18" charset="0"/>
              </a:rPr>
              <a:t>? - </a:t>
            </a:r>
            <a:r>
              <a:rPr lang="ko-KR" altLang="en-US" sz="2500" b="1" dirty="0" smtClean="0">
                <a:latin typeface="Times New Roman" pitchFamily="18" charset="0"/>
              </a:rPr>
              <a:t>종교적 배경 별 속성</a:t>
            </a:r>
            <a:endParaRPr lang="ko-KR" altLang="en-US" sz="2600" b="1" dirty="0">
              <a:latin typeface="Times New Roman" pitchFamily="18" charset="0"/>
            </a:endParaRPr>
          </a:p>
        </p:txBody>
      </p:sp>
      <p:sp>
        <p:nvSpPr>
          <p:cNvPr id="17411" name="TextBox 5"/>
          <p:cNvSpPr txBox="1">
            <a:spLocks noChangeArrowheads="1"/>
          </p:cNvSpPr>
          <p:nvPr/>
        </p:nvSpPr>
        <p:spPr bwMode="auto">
          <a:xfrm>
            <a:off x="1571625" y="2857500"/>
            <a:ext cx="20002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400">
                <a:latin typeface="Arial" pitchFamily="34" charset="0"/>
                <a:ea typeface="HY견고딕" pitchFamily="18" charset="-127"/>
                <a:cs typeface="Arial" pitchFamily="34" charset="0"/>
              </a:rPr>
              <a:t>기부참여율</a:t>
            </a:r>
          </a:p>
        </p:txBody>
      </p:sp>
      <p:sp>
        <p:nvSpPr>
          <p:cNvPr id="17412" name="TextBox 6"/>
          <p:cNvSpPr txBox="1">
            <a:spLocks noChangeArrowheads="1"/>
          </p:cNvSpPr>
          <p:nvPr/>
        </p:nvSpPr>
        <p:spPr bwMode="auto">
          <a:xfrm>
            <a:off x="5572125" y="2857500"/>
            <a:ext cx="20002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400">
                <a:latin typeface="Arial" pitchFamily="34" charset="0"/>
                <a:ea typeface="HY견고딕" pitchFamily="18" charset="-127"/>
                <a:cs typeface="Arial" pitchFamily="34" charset="0"/>
              </a:rPr>
              <a:t>평균 기부 금액</a:t>
            </a:r>
          </a:p>
        </p:txBody>
      </p:sp>
      <p:sp>
        <p:nvSpPr>
          <p:cNvPr id="17413" name="AutoShape 12"/>
          <p:cNvSpPr>
            <a:spLocks noChangeArrowheads="1"/>
          </p:cNvSpPr>
          <p:nvPr/>
        </p:nvSpPr>
        <p:spPr bwMode="auto">
          <a:xfrm>
            <a:off x="119063" y="928688"/>
            <a:ext cx="7561262" cy="1692275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2000" dirty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기독교</a:t>
            </a:r>
            <a:r>
              <a:rPr lang="en-US" altLang="ko-KR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,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천주교</a:t>
            </a:r>
            <a:r>
              <a:rPr lang="en-US" altLang="ko-KR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, 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불교가 무교에 비해 기부참여가 높음</a:t>
            </a:r>
            <a:endParaRPr lang="en-US" altLang="ko-KR" sz="2000" b="1" dirty="0">
              <a:solidFill>
                <a:schemeClr val="tx2"/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기부금액은 기독교</a:t>
            </a:r>
            <a:r>
              <a:rPr lang="en-US" altLang="ko-KR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, 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천주교</a:t>
            </a:r>
            <a:r>
              <a:rPr lang="en-US" altLang="ko-KR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, 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불교</a:t>
            </a:r>
            <a:r>
              <a:rPr lang="en-US" altLang="ko-KR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, 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무교 순으로 </a:t>
            </a:r>
            <a:r>
              <a:rPr lang="ko-KR" altLang="en-US" sz="20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높게 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나타남 </a:t>
            </a:r>
            <a:r>
              <a:rPr lang="en-US" altLang="ko-KR" sz="17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(</a:t>
            </a:r>
            <a:r>
              <a:rPr lang="ko-KR" altLang="en-US" sz="17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단</a:t>
            </a:r>
            <a:r>
              <a:rPr lang="en-US" altLang="ko-KR" sz="17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, 2003</a:t>
            </a:r>
            <a:r>
              <a:rPr lang="ko-KR" altLang="en-US" sz="17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년 제외</a:t>
            </a:r>
            <a:r>
              <a:rPr lang="en-US" altLang="ko-KR" sz="17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)</a:t>
            </a:r>
          </a:p>
        </p:txBody>
      </p:sp>
      <p:graphicFrame>
        <p:nvGraphicFramePr>
          <p:cNvPr id="16" name="차트 15"/>
          <p:cNvGraphicFramePr>
            <a:graphicFrameLocks/>
          </p:cNvGraphicFramePr>
          <p:nvPr/>
        </p:nvGraphicFramePr>
        <p:xfrm>
          <a:off x="214313" y="3143250"/>
          <a:ext cx="4500562" cy="3500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8" name="차트 17"/>
          <p:cNvGraphicFramePr>
            <a:graphicFrameLocks/>
          </p:cNvGraphicFramePr>
          <p:nvPr/>
        </p:nvGraphicFramePr>
        <p:xfrm>
          <a:off x="4500563" y="3071813"/>
          <a:ext cx="4643437" cy="35639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8381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6" grpId="0">
        <p:bldAsOne/>
      </p:bldGraphic>
      <p:bldGraphic spid="18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/>
          <p:cNvSpPr txBox="1">
            <a:spLocks noChangeArrowheads="1"/>
          </p:cNvSpPr>
          <p:nvPr/>
        </p:nvSpPr>
        <p:spPr bwMode="auto">
          <a:xfrm>
            <a:off x="585788" y="249238"/>
            <a:ext cx="4623382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500" b="1" dirty="0" smtClean="0">
                <a:latin typeface="Times New Roman" pitchFamily="18" charset="0"/>
              </a:rPr>
              <a:t>누가 기부하는가</a:t>
            </a:r>
            <a:r>
              <a:rPr lang="en-US" altLang="ko-KR" sz="2500" b="1" dirty="0" smtClean="0">
                <a:latin typeface="Times New Roman" pitchFamily="18" charset="0"/>
              </a:rPr>
              <a:t>? - </a:t>
            </a:r>
            <a:r>
              <a:rPr lang="ko-KR" altLang="en-US" sz="2500" b="1" dirty="0" smtClean="0">
                <a:latin typeface="Times New Roman" pitchFamily="18" charset="0"/>
              </a:rPr>
              <a:t>소득 별 속성</a:t>
            </a:r>
            <a:endParaRPr lang="ko-KR" altLang="en-US" sz="2600" b="1" dirty="0">
              <a:latin typeface="Times New Roman" pitchFamily="18" charset="0"/>
            </a:endParaRPr>
          </a:p>
        </p:txBody>
      </p:sp>
      <p:sp>
        <p:nvSpPr>
          <p:cNvPr id="18435" name="AutoShape 12"/>
          <p:cNvSpPr>
            <a:spLocks noChangeArrowheads="1"/>
          </p:cNvSpPr>
          <p:nvPr/>
        </p:nvSpPr>
        <p:spPr bwMode="auto">
          <a:xfrm>
            <a:off x="323528" y="1273175"/>
            <a:ext cx="8175823" cy="987425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2000" dirty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20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소득이 높을 수록 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기부참여율 및 평균기부금액이 높은 것으로 </a:t>
            </a:r>
            <a:r>
              <a:rPr lang="ko-KR" altLang="en-US" sz="20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나타남</a:t>
            </a:r>
            <a:endParaRPr lang="en-US" altLang="ko-KR" sz="2000" dirty="0">
              <a:solidFill>
                <a:schemeClr val="tx2"/>
              </a:solidFill>
              <a:latin typeface="HY강B" pitchFamily="18" charset="-127"/>
              <a:ea typeface="HY강B" pitchFamily="18" charset="-127"/>
            </a:endParaRPr>
          </a:p>
          <a:p>
            <a:endParaRPr lang="en-US" altLang="ko-KR" sz="1800" dirty="0"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18436" name="TextBox 5"/>
          <p:cNvSpPr txBox="1">
            <a:spLocks noChangeArrowheads="1"/>
          </p:cNvSpPr>
          <p:nvPr/>
        </p:nvSpPr>
        <p:spPr bwMode="auto">
          <a:xfrm>
            <a:off x="1285875" y="2328863"/>
            <a:ext cx="20002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400" dirty="0">
                <a:latin typeface="Arial" pitchFamily="34" charset="0"/>
                <a:ea typeface="HY견고딕" pitchFamily="18" charset="-127"/>
                <a:cs typeface="Arial" pitchFamily="34" charset="0"/>
              </a:rPr>
              <a:t>기부참여율</a:t>
            </a:r>
          </a:p>
        </p:txBody>
      </p:sp>
      <p:sp>
        <p:nvSpPr>
          <p:cNvPr id="18437" name="TextBox 6"/>
          <p:cNvSpPr txBox="1">
            <a:spLocks noChangeArrowheads="1"/>
          </p:cNvSpPr>
          <p:nvPr/>
        </p:nvSpPr>
        <p:spPr bwMode="auto">
          <a:xfrm>
            <a:off x="5857875" y="2335213"/>
            <a:ext cx="20002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400" dirty="0">
                <a:latin typeface="Arial" pitchFamily="34" charset="0"/>
                <a:ea typeface="HY견고딕" pitchFamily="18" charset="-127"/>
                <a:cs typeface="Arial" pitchFamily="34" charset="0"/>
              </a:rPr>
              <a:t>평균 기부 금액</a:t>
            </a:r>
          </a:p>
        </p:txBody>
      </p:sp>
      <p:graphicFrame>
        <p:nvGraphicFramePr>
          <p:cNvPr id="11" name="차트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2433492"/>
              </p:ext>
            </p:extLst>
          </p:nvPr>
        </p:nvGraphicFramePr>
        <p:xfrm>
          <a:off x="256853" y="2689226"/>
          <a:ext cx="4357687" cy="3786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차트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9080033"/>
              </p:ext>
            </p:extLst>
          </p:nvPr>
        </p:nvGraphicFramePr>
        <p:xfrm>
          <a:off x="4788024" y="2652713"/>
          <a:ext cx="4249613" cy="3656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22903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  <p:bldGraphic spid="15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4"/>
          <p:cNvSpPr txBox="1">
            <a:spLocks noChangeArrowheads="1"/>
          </p:cNvSpPr>
          <p:nvPr/>
        </p:nvSpPr>
        <p:spPr bwMode="auto">
          <a:xfrm>
            <a:off x="547688" y="261938"/>
            <a:ext cx="7503977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500" b="1" dirty="0" smtClean="0">
                <a:latin typeface="Times New Roman" pitchFamily="18" charset="0"/>
              </a:rPr>
              <a:t>누가 기부하는가</a:t>
            </a:r>
            <a:r>
              <a:rPr lang="en-US" altLang="ko-KR" sz="2500" b="1" dirty="0" smtClean="0">
                <a:latin typeface="Times New Roman" pitchFamily="18" charset="0"/>
              </a:rPr>
              <a:t>? – </a:t>
            </a:r>
            <a:r>
              <a:rPr lang="ko-KR" altLang="en-US" sz="2500" b="1" dirty="0" smtClean="0">
                <a:latin typeface="Times New Roman" pitchFamily="18" charset="0"/>
              </a:rPr>
              <a:t>자선기부노력의 소득계층별 속성</a:t>
            </a:r>
            <a:endParaRPr lang="ko-KR" altLang="en-US" sz="2600" b="1" dirty="0">
              <a:latin typeface="Times New Roman" pitchFamily="18" charset="0"/>
            </a:endParaRPr>
          </a:p>
        </p:txBody>
      </p:sp>
      <p:sp>
        <p:nvSpPr>
          <p:cNvPr id="19459" name="AutoShape 12"/>
          <p:cNvSpPr>
            <a:spLocks noChangeArrowheads="1"/>
          </p:cNvSpPr>
          <p:nvPr/>
        </p:nvSpPr>
        <p:spPr bwMode="auto">
          <a:xfrm>
            <a:off x="357188" y="980728"/>
            <a:ext cx="8319268" cy="2016224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2000" dirty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19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소득 수준이 높은 시민의 경우</a:t>
            </a:r>
            <a:r>
              <a:rPr lang="en-US" altLang="ko-KR" sz="19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, </a:t>
            </a:r>
            <a:r>
              <a:rPr lang="ko-KR" altLang="en-US" sz="19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기부 노력의 정도가 가장 </a:t>
            </a:r>
            <a:r>
              <a:rPr lang="ko-KR" altLang="en-US" sz="19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낮음</a:t>
            </a:r>
            <a:endParaRPr lang="en-US" altLang="ko-KR" sz="1900" b="1" dirty="0">
              <a:solidFill>
                <a:srgbClr val="C00000"/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900" b="1" dirty="0">
                <a:latin typeface="HY그래픽M" pitchFamily="18" charset="-127"/>
                <a:ea typeface="HY그래픽M" pitchFamily="18" charset="-127"/>
              </a:rPr>
              <a:t>   </a:t>
            </a:r>
            <a:r>
              <a:rPr lang="ko-KR" altLang="en-US" sz="1900" b="1" dirty="0">
                <a:latin typeface="HY그래픽M" pitchFamily="18" charset="-127"/>
                <a:ea typeface="HY그래픽M" pitchFamily="18" charset="-127"/>
              </a:rPr>
              <a:t>특히 </a:t>
            </a:r>
            <a:r>
              <a:rPr lang="ko-KR" altLang="en-US" sz="1900" b="1" dirty="0" smtClean="0">
                <a:latin typeface="HY그래픽M" pitchFamily="18" charset="-127"/>
                <a:ea typeface="HY그래픽M" pitchFamily="18" charset="-127"/>
              </a:rPr>
              <a:t>소득수준 하위 </a:t>
            </a:r>
            <a:r>
              <a:rPr lang="en-US" altLang="ko-KR" sz="1900" b="1" dirty="0" smtClean="0">
                <a:latin typeface="HY그래픽M" pitchFamily="18" charset="-127"/>
                <a:ea typeface="HY그래픽M" pitchFamily="18" charset="-127"/>
              </a:rPr>
              <a:t>90%(</a:t>
            </a:r>
            <a:r>
              <a:rPr lang="ko-KR" altLang="en-US" sz="19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상위 </a:t>
            </a:r>
            <a:r>
              <a:rPr lang="en-US" altLang="ko-KR" sz="19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10%</a:t>
            </a:r>
            <a:r>
              <a:rPr lang="en-US" altLang="ko-KR" sz="1900" b="1" dirty="0" smtClean="0">
                <a:latin typeface="HY그래픽M" pitchFamily="18" charset="-127"/>
                <a:ea typeface="HY그래픽M" pitchFamily="18" charset="-127"/>
              </a:rPr>
              <a:t>)</a:t>
            </a:r>
            <a:r>
              <a:rPr lang="ko-KR" altLang="en-US" sz="1900" b="1" dirty="0" smtClean="0"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1900" b="1" dirty="0">
                <a:latin typeface="HY그래픽M" pitchFamily="18" charset="-127"/>
                <a:ea typeface="HY그래픽M" pitchFamily="18" charset="-127"/>
              </a:rPr>
              <a:t>시민의 기부노력 정도가 가장 </a:t>
            </a:r>
            <a:r>
              <a:rPr lang="ko-KR" altLang="en-US" sz="1900" b="1" dirty="0" smtClean="0">
                <a:latin typeface="HY그래픽M" pitchFamily="18" charset="-127"/>
                <a:ea typeface="HY그래픽M" pitchFamily="18" charset="-127"/>
              </a:rPr>
              <a:t>낮음</a:t>
            </a:r>
            <a:endParaRPr lang="en-US" altLang="ko-KR" sz="1900" b="1" dirty="0"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900" b="1" dirty="0"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19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소득 수준이 낮은 시민의 </a:t>
            </a:r>
            <a:r>
              <a:rPr lang="ko-KR" altLang="en-US" sz="19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경우</a:t>
            </a:r>
            <a:r>
              <a:rPr lang="en-US" altLang="ko-KR" sz="19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19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참여도와 규모는</a:t>
            </a:r>
            <a:r>
              <a:rPr lang="en-US" altLang="ko-KR" sz="19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19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낮은데 비해</a:t>
            </a:r>
            <a:r>
              <a:rPr lang="en-US" altLang="ko-KR" sz="19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, </a:t>
            </a:r>
            <a:r>
              <a:rPr lang="ko-KR" altLang="en-US" sz="19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기부 노력의 </a:t>
            </a:r>
            <a:endParaRPr lang="en-US" altLang="ko-KR" sz="1900" b="1" dirty="0" smtClean="0">
              <a:solidFill>
                <a:srgbClr val="C00000"/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9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en-US" altLang="ko-KR" sz="19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  </a:t>
            </a:r>
            <a:r>
              <a:rPr lang="ko-KR" altLang="en-US" sz="19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수준은</a:t>
            </a:r>
            <a:r>
              <a:rPr lang="en-US" altLang="ko-KR" sz="19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19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높게 나타남</a:t>
            </a:r>
            <a:r>
              <a:rPr lang="en-US" altLang="ko-KR" sz="1900" b="1" dirty="0">
                <a:latin typeface="HY그래픽M" pitchFamily="18" charset="-127"/>
                <a:ea typeface="HY그래픽M" pitchFamily="18" charset="-127"/>
              </a:rPr>
              <a:t>. </a:t>
            </a:r>
            <a:r>
              <a:rPr lang="ko-KR" altLang="en-US" sz="1900" b="1" dirty="0">
                <a:latin typeface="HY그래픽M" pitchFamily="18" charset="-127"/>
                <a:ea typeface="HY그래픽M" pitchFamily="18" charset="-127"/>
              </a:rPr>
              <a:t>소득수준 </a:t>
            </a:r>
            <a:r>
              <a:rPr lang="ko-KR" altLang="en-US" sz="1900" b="1" dirty="0" smtClean="0">
                <a:latin typeface="HY그래픽M" pitchFamily="18" charset="-127"/>
                <a:ea typeface="HY그래픽M" pitchFamily="18" charset="-127"/>
              </a:rPr>
              <a:t>하위 </a:t>
            </a:r>
            <a:r>
              <a:rPr lang="en-US" altLang="ko-KR" sz="1900" b="1" dirty="0" smtClean="0">
                <a:latin typeface="HY그래픽M" pitchFamily="18" charset="-127"/>
                <a:ea typeface="HY그래픽M" pitchFamily="18" charset="-127"/>
              </a:rPr>
              <a:t>20</a:t>
            </a:r>
            <a:r>
              <a:rPr lang="en-US" altLang="ko-KR" sz="1900" b="1" dirty="0">
                <a:latin typeface="HY그래픽M" pitchFamily="18" charset="-127"/>
                <a:ea typeface="HY그래픽M" pitchFamily="18" charset="-127"/>
              </a:rPr>
              <a:t>%</a:t>
            </a:r>
            <a:r>
              <a:rPr lang="ko-KR" altLang="en-US" sz="1900" b="1" dirty="0" smtClean="0">
                <a:latin typeface="HY그래픽M" pitchFamily="18" charset="-127"/>
                <a:ea typeface="HY그래픽M" pitchFamily="18" charset="-127"/>
              </a:rPr>
              <a:t>대에 있는 시민의</a:t>
            </a:r>
            <a:r>
              <a:rPr lang="en-US" altLang="ko-KR" sz="1900" b="1" dirty="0" smtClean="0"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1900" b="1" dirty="0" smtClean="0">
                <a:latin typeface="HY그래픽M" pitchFamily="18" charset="-127"/>
                <a:ea typeface="HY그래픽M" pitchFamily="18" charset="-127"/>
              </a:rPr>
              <a:t>기부노력이 </a:t>
            </a:r>
            <a:endParaRPr lang="en-US" altLang="ko-KR" sz="1900" b="1" dirty="0" smtClean="0"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900" b="1" dirty="0" smtClean="0">
                <a:latin typeface="HY그래픽M" pitchFamily="18" charset="-127"/>
                <a:ea typeface="HY그래픽M" pitchFamily="18" charset="-127"/>
              </a:rPr>
              <a:t>   </a:t>
            </a:r>
            <a:r>
              <a:rPr lang="ko-KR" altLang="en-US" sz="1900" b="1" dirty="0" smtClean="0">
                <a:latin typeface="HY그래픽M" pitchFamily="18" charset="-127"/>
                <a:ea typeface="HY그래픽M" pitchFamily="18" charset="-127"/>
              </a:rPr>
              <a:t>상대적으로 가장 높음</a:t>
            </a:r>
            <a:endParaRPr lang="en-US" altLang="ko-KR" sz="1900" b="1" dirty="0">
              <a:latin typeface="HY그래픽M" pitchFamily="18" charset="-127"/>
              <a:ea typeface="HY그래픽M" pitchFamily="18" charset="-127"/>
            </a:endParaRPr>
          </a:p>
        </p:txBody>
      </p:sp>
      <p:graphicFrame>
        <p:nvGraphicFramePr>
          <p:cNvPr id="6" name="차트 5"/>
          <p:cNvGraphicFramePr>
            <a:graphicFrameLocks/>
          </p:cNvGraphicFramePr>
          <p:nvPr/>
        </p:nvGraphicFramePr>
        <p:xfrm>
          <a:off x="1835696" y="3212976"/>
          <a:ext cx="5735638" cy="3314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78191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Text Box 4"/>
          <p:cNvSpPr txBox="1">
            <a:spLocks noChangeArrowheads="1"/>
          </p:cNvSpPr>
          <p:nvPr/>
        </p:nvSpPr>
        <p:spPr bwMode="auto">
          <a:xfrm>
            <a:off x="611560" y="228600"/>
            <a:ext cx="446789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400" b="1" dirty="0" smtClean="0">
                <a:latin typeface="Tahoma" pitchFamily="34" charset="0"/>
              </a:rPr>
              <a:t>어디에 기부하는가</a:t>
            </a:r>
            <a:r>
              <a:rPr lang="en-US" altLang="ko-KR" sz="2400" b="1" dirty="0" smtClean="0">
                <a:latin typeface="Tahoma" pitchFamily="34" charset="0"/>
              </a:rPr>
              <a:t>?  - </a:t>
            </a:r>
            <a:r>
              <a:rPr lang="ko-KR" altLang="en-US" sz="2400" b="1" dirty="0" smtClean="0">
                <a:solidFill>
                  <a:schemeClr val="accent6">
                    <a:lumMod val="75000"/>
                  </a:schemeClr>
                </a:solidFill>
                <a:latin typeface="Tahoma" pitchFamily="34" charset="0"/>
              </a:rPr>
              <a:t>기부영역</a:t>
            </a:r>
            <a:endParaRPr lang="en-US" altLang="ko-KR" sz="2000" b="1" u="sng" dirty="0">
              <a:solidFill>
                <a:schemeClr val="accent6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4104" name="Rectangle 12"/>
          <p:cNvSpPr>
            <a:spLocks noChangeArrowheads="1"/>
          </p:cNvSpPr>
          <p:nvPr/>
        </p:nvSpPr>
        <p:spPr bwMode="auto">
          <a:xfrm>
            <a:off x="107504" y="887941"/>
            <a:ext cx="9036496" cy="1339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900" b="1" dirty="0" smtClean="0">
                <a:latin typeface="HY그래픽M" pitchFamily="18" charset="-127"/>
                <a:ea typeface="HY그래픽M" pitchFamily="18" charset="-127"/>
              </a:rPr>
              <a:t>참여자 중 </a:t>
            </a:r>
            <a:r>
              <a:rPr lang="ko-KR" altLang="en-US" sz="19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자선단체에의 기부가 가장 높은 </a:t>
            </a:r>
            <a:r>
              <a:rPr lang="en-US" altLang="ko-KR" sz="19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67%</a:t>
            </a:r>
            <a:r>
              <a:rPr lang="ko-KR" altLang="en-US" sz="19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를 차지</a:t>
            </a:r>
            <a:endParaRPr lang="en-US" altLang="ko-KR" sz="1900" b="1" dirty="0" smtClean="0">
              <a:solidFill>
                <a:srgbClr val="C00000"/>
              </a:solidFill>
              <a:latin typeface="HY그래픽M" pitchFamily="18" charset="-127"/>
              <a:ea typeface="HY그래픽M" pitchFamily="18" charset="-127"/>
            </a:endParaRP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900" b="1" dirty="0" smtClean="0">
                <a:latin typeface="HY그래픽M" pitchFamily="18" charset="-127"/>
                <a:ea typeface="HY그래픽M" pitchFamily="18" charset="-127"/>
              </a:rPr>
              <a:t>부랑인을 돕는 경우 약 </a:t>
            </a:r>
            <a:r>
              <a:rPr lang="en-US" altLang="ko-KR" sz="1900" b="1" dirty="0" smtClean="0">
                <a:latin typeface="HY그래픽M" pitchFamily="18" charset="-127"/>
                <a:ea typeface="HY그래픽M" pitchFamily="18" charset="-127"/>
              </a:rPr>
              <a:t>29%,  </a:t>
            </a:r>
            <a:r>
              <a:rPr lang="ko-KR" altLang="en-US" sz="1900" b="1" dirty="0" smtClean="0">
                <a:latin typeface="HY그래픽M" pitchFamily="18" charset="-127"/>
                <a:ea typeface="HY그래픽M" pitchFamily="18" charset="-127"/>
              </a:rPr>
              <a:t>종교단체를 통한 기부 약 </a:t>
            </a:r>
            <a:r>
              <a:rPr lang="en-US" altLang="ko-KR" sz="1900" b="1" dirty="0" smtClean="0">
                <a:latin typeface="HY그래픽M" pitchFamily="18" charset="-127"/>
                <a:ea typeface="HY그래픽M" pitchFamily="18" charset="-127"/>
              </a:rPr>
              <a:t>25%, </a:t>
            </a:r>
            <a:r>
              <a:rPr lang="ko-KR" altLang="en-US" sz="1900" b="1" dirty="0" smtClean="0">
                <a:latin typeface="HY그래픽M" pitchFamily="18" charset="-127"/>
                <a:ea typeface="HY그래픽M" pitchFamily="18" charset="-127"/>
              </a:rPr>
              <a:t>해외구호 약 </a:t>
            </a:r>
            <a:r>
              <a:rPr lang="en-US" altLang="ko-KR" sz="1900" b="1" dirty="0" smtClean="0">
                <a:latin typeface="HY그래픽M" pitchFamily="18" charset="-127"/>
                <a:ea typeface="HY그래픽M" pitchFamily="18" charset="-127"/>
              </a:rPr>
              <a:t>15%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900" b="1" dirty="0" smtClean="0">
                <a:latin typeface="HY그래픽M" pitchFamily="18" charset="-127"/>
                <a:ea typeface="HY그래픽M" pitchFamily="18" charset="-127"/>
              </a:rPr>
              <a:t>정치</a:t>
            </a:r>
            <a:r>
              <a:rPr lang="en-US" altLang="ko-KR" sz="1900" b="1" dirty="0" smtClean="0">
                <a:latin typeface="HY그래픽M" pitchFamily="18" charset="-127"/>
                <a:ea typeface="HY그래픽M" pitchFamily="18" charset="-127"/>
              </a:rPr>
              <a:t>, </a:t>
            </a:r>
            <a:r>
              <a:rPr lang="ko-KR" altLang="en-US" sz="1900" b="1" dirty="0" smtClean="0">
                <a:latin typeface="HY그래픽M" pitchFamily="18" charset="-127"/>
                <a:ea typeface="HY그래픽M" pitchFamily="18" charset="-127"/>
              </a:rPr>
              <a:t>교육</a:t>
            </a:r>
            <a:r>
              <a:rPr lang="en-US" altLang="ko-KR" sz="1900" b="1" dirty="0" smtClean="0">
                <a:latin typeface="HY그래픽M" pitchFamily="18" charset="-127"/>
                <a:ea typeface="HY그래픽M" pitchFamily="18" charset="-127"/>
              </a:rPr>
              <a:t>, </a:t>
            </a:r>
            <a:r>
              <a:rPr lang="ko-KR" altLang="en-US" sz="1900" b="1" dirty="0" smtClean="0">
                <a:latin typeface="HY그래픽M" pitchFamily="18" charset="-127"/>
                <a:ea typeface="HY그래픽M" pitchFamily="18" charset="-127"/>
              </a:rPr>
              <a:t>시민단체</a:t>
            </a:r>
            <a:r>
              <a:rPr lang="en-US" altLang="ko-KR" sz="1900" b="1" dirty="0" smtClean="0">
                <a:latin typeface="HY그래픽M" pitchFamily="18" charset="-127"/>
                <a:ea typeface="HY그래픽M" pitchFamily="18" charset="-127"/>
              </a:rPr>
              <a:t>, </a:t>
            </a:r>
            <a:r>
              <a:rPr lang="ko-KR" altLang="en-US" sz="1900" b="1" dirty="0" smtClean="0">
                <a:latin typeface="HY그래픽M" pitchFamily="18" charset="-127"/>
                <a:ea typeface="HY그래픽M" pitchFamily="18" charset="-127"/>
              </a:rPr>
              <a:t>의료기관</a:t>
            </a:r>
            <a:r>
              <a:rPr lang="en-US" altLang="ko-KR" sz="1900" b="1" dirty="0" smtClean="0">
                <a:latin typeface="HY그래픽M" pitchFamily="18" charset="-127"/>
                <a:ea typeface="HY그래픽M" pitchFamily="18" charset="-127"/>
              </a:rPr>
              <a:t>, </a:t>
            </a:r>
            <a:r>
              <a:rPr lang="ko-KR" altLang="en-US" sz="1900" b="1" dirty="0" smtClean="0">
                <a:latin typeface="HY그래픽M" pitchFamily="18" charset="-127"/>
                <a:ea typeface="HY그래픽M" pitchFamily="18" charset="-127"/>
              </a:rPr>
              <a:t>문화예술의 비중은 </a:t>
            </a:r>
            <a:r>
              <a:rPr lang="en-US" altLang="ko-KR" sz="1900" b="1" dirty="0" smtClean="0">
                <a:latin typeface="HY그래픽M" pitchFamily="18" charset="-127"/>
                <a:ea typeface="HY그래픽M" pitchFamily="18" charset="-127"/>
              </a:rPr>
              <a:t>5%</a:t>
            </a:r>
            <a:r>
              <a:rPr lang="ko-KR" altLang="en-US" sz="1900" b="1" dirty="0" smtClean="0">
                <a:latin typeface="HY그래픽M" pitchFamily="18" charset="-127"/>
                <a:ea typeface="HY그래픽M" pitchFamily="18" charset="-127"/>
              </a:rPr>
              <a:t>이하</a:t>
            </a:r>
            <a:endParaRPr lang="en-US" altLang="ko-KR" sz="1900" b="1" dirty="0" smtClean="0">
              <a:latin typeface="HY그래픽M" pitchFamily="18" charset="-127"/>
              <a:ea typeface="HY그래픽M" pitchFamily="18" charset="-127"/>
            </a:endParaRP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7347881" y="2423904"/>
            <a:ext cx="9685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단위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: %)</a:t>
            </a:r>
            <a:endParaRPr lang="ko-KR" altLang="en-US" sz="1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7" name="그림 16" descr="기부처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2716644"/>
            <a:ext cx="7272808" cy="366847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442272" y="6401472"/>
            <a:ext cx="29006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출처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아름다운 재단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Giving Korea 2010</a:t>
            </a:r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9417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Text Box 4"/>
          <p:cNvSpPr txBox="1">
            <a:spLocks noChangeArrowheads="1"/>
          </p:cNvSpPr>
          <p:nvPr/>
        </p:nvSpPr>
        <p:spPr bwMode="auto">
          <a:xfrm>
            <a:off x="539552" y="245765"/>
            <a:ext cx="33778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400" b="1" dirty="0" err="1" smtClean="0">
                <a:latin typeface="Tahoma" pitchFamily="34" charset="0"/>
              </a:rPr>
              <a:t>기부처별</a:t>
            </a:r>
            <a:r>
              <a:rPr lang="ko-KR" altLang="en-US" sz="2400" b="1" dirty="0" smtClean="0">
                <a:latin typeface="Tahoma" pitchFamily="34" charset="0"/>
              </a:rPr>
              <a:t> 평균 기부금액</a:t>
            </a:r>
            <a:endParaRPr lang="en-US" altLang="ko-KR" sz="2000" b="1" u="sng" dirty="0">
              <a:solidFill>
                <a:srgbClr val="990000"/>
              </a:solidFill>
              <a:latin typeface="Arial" pitchFamily="34" charset="0"/>
            </a:endParaRPr>
          </a:p>
        </p:txBody>
      </p:sp>
      <p:sp>
        <p:nvSpPr>
          <p:cNvPr id="4104" name="Rectangle 12"/>
          <p:cNvSpPr>
            <a:spLocks noChangeArrowheads="1"/>
          </p:cNvSpPr>
          <p:nvPr/>
        </p:nvSpPr>
        <p:spPr bwMode="auto">
          <a:xfrm>
            <a:off x="34925" y="935192"/>
            <a:ext cx="8964613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친척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, 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친구 이웃에 대한 기부와 종교단체를 통한 기부가  약 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26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만원으로 </a:t>
            </a:r>
            <a:endParaRPr lang="en-US" altLang="ko-KR" sz="1800" b="1" dirty="0" smtClean="0"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b="1" dirty="0">
                <a:latin typeface="HY그래픽M" pitchFamily="18" charset="-127"/>
                <a:ea typeface="HY그래픽M" pitchFamily="18" charset="-127"/>
              </a:rPr>
              <a:t> 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   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평균금액이 가장 높은 것으로 나타남 </a:t>
            </a:r>
            <a:r>
              <a:rPr lang="en-US" altLang="ko-KR" sz="1500" b="1" dirty="0" smtClean="0">
                <a:latin typeface="HY그래픽M" pitchFamily="18" charset="-127"/>
                <a:ea typeface="HY그래픽M" pitchFamily="18" charset="-127"/>
              </a:rPr>
              <a:t>(</a:t>
            </a:r>
            <a:r>
              <a:rPr lang="ko-KR" altLang="en-US" sz="1500" b="1" dirty="0" smtClean="0">
                <a:latin typeface="HY그래픽M" pitchFamily="18" charset="-127"/>
                <a:ea typeface="HY그래픽M" pitchFamily="18" charset="-127"/>
              </a:rPr>
              <a:t>포괄적 기부에 속하는 종교적 기부 및 경조사비를 제외</a:t>
            </a:r>
            <a:r>
              <a:rPr lang="en-US" altLang="ko-KR" sz="1500" b="1" dirty="0" smtClean="0">
                <a:latin typeface="HY그래픽M" pitchFamily="18" charset="-127"/>
                <a:ea typeface="HY그래픽M" pitchFamily="18" charset="-127"/>
              </a:rPr>
              <a:t>)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정치단체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, 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공공기관</a:t>
            </a:r>
            <a:r>
              <a:rPr lang="en-US" altLang="ko-KR" sz="1800" b="1" dirty="0"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및 의료기관은 참여율은 낮지만 평균 기부금액은 자선단체에 비해 높음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. </a:t>
            </a:r>
            <a:r>
              <a:rPr lang="ko-KR" altLang="en-US" sz="18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반면</a:t>
            </a:r>
            <a:r>
              <a:rPr lang="en-US" altLang="ko-KR" sz="18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,</a:t>
            </a:r>
            <a:r>
              <a:rPr lang="ko-KR" altLang="en-US" sz="18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18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참여율 가장 높았던 자선단체는 평균 </a:t>
            </a:r>
            <a:r>
              <a:rPr lang="en-US" altLang="ko-KR" sz="18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6</a:t>
            </a:r>
            <a:r>
              <a:rPr lang="ko-KR" altLang="en-US" sz="18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만</a:t>
            </a:r>
            <a:r>
              <a:rPr lang="en-US" altLang="ko-KR" sz="18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5</a:t>
            </a:r>
            <a:r>
              <a:rPr lang="ko-KR" altLang="en-US" sz="18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천원</a:t>
            </a:r>
            <a:endParaRPr lang="en-US" altLang="ko-KR" sz="1800" b="1" dirty="0">
              <a:solidFill>
                <a:srgbClr val="C00000"/>
              </a:solidFill>
              <a:latin typeface="HY그래픽M" pitchFamily="18" charset="-127"/>
              <a:ea typeface="HY그래픽M" pitchFamily="18" charset="-127"/>
            </a:endParaRPr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6981420" y="2689518"/>
            <a:ext cx="11769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단위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만원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5" name="그림 14" descr="기부금액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2996952"/>
            <a:ext cx="7056784" cy="348585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329820" y="6401472"/>
            <a:ext cx="29006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출처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아름다운 재단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Giving Korea 2010</a:t>
            </a:r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6066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Text Box 4"/>
          <p:cNvSpPr txBox="1">
            <a:spLocks noChangeArrowheads="1"/>
          </p:cNvSpPr>
          <p:nvPr/>
        </p:nvSpPr>
        <p:spPr bwMode="auto">
          <a:xfrm>
            <a:off x="467544" y="255291"/>
            <a:ext cx="24737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400" b="1" dirty="0" err="1" smtClean="0">
                <a:latin typeface="Tahoma" pitchFamily="34" charset="0"/>
              </a:rPr>
              <a:t>기부처</a:t>
            </a:r>
            <a:r>
              <a:rPr lang="ko-KR" altLang="en-US" sz="2400" b="1" dirty="0" smtClean="0">
                <a:latin typeface="Tahoma" pitchFamily="34" charset="0"/>
              </a:rPr>
              <a:t> 인지 경로</a:t>
            </a:r>
            <a:endParaRPr lang="en-US" altLang="ko-KR" sz="2000" b="1" u="sng" dirty="0">
              <a:solidFill>
                <a:srgbClr val="990000"/>
              </a:solidFill>
              <a:latin typeface="Arial" pitchFamily="34" charset="0"/>
            </a:endParaRPr>
          </a:p>
        </p:txBody>
      </p:sp>
      <p:sp>
        <p:nvSpPr>
          <p:cNvPr id="4104" name="Rectangle 12"/>
          <p:cNvSpPr>
            <a:spLocks noChangeArrowheads="1"/>
          </p:cNvSpPr>
          <p:nvPr/>
        </p:nvSpPr>
        <p:spPr bwMode="auto">
          <a:xfrm>
            <a:off x="179387" y="928670"/>
            <a:ext cx="8964613" cy="133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900" b="1" dirty="0" smtClean="0">
                <a:latin typeface="HY그래픽M" pitchFamily="18" charset="-127"/>
                <a:ea typeface="HY그래픽M" pitchFamily="18" charset="-127"/>
              </a:rPr>
              <a:t>기부의 대상에 대한 인지에서는 </a:t>
            </a:r>
            <a:r>
              <a:rPr lang="ko-KR" altLang="en-US" sz="19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지속적으로 대중매체의 기여가 돋보이고 있음</a:t>
            </a:r>
            <a:endParaRPr lang="en-US" altLang="ko-KR" sz="1900" b="1" dirty="0" smtClean="0">
              <a:solidFill>
                <a:srgbClr val="C00000"/>
              </a:solidFill>
              <a:latin typeface="HY그래픽M" pitchFamily="18" charset="-127"/>
              <a:ea typeface="HY그래픽M" pitchFamily="18" charset="-127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900" b="1" dirty="0" smtClean="0">
                <a:latin typeface="HY그래픽M" pitchFamily="18" charset="-127"/>
                <a:ea typeface="HY그래픽M" pitchFamily="18" charset="-127"/>
              </a:rPr>
              <a:t>그 다음으로는 시설의 직접 홍보에 의해</a:t>
            </a:r>
            <a:r>
              <a:rPr lang="en-US" altLang="ko-KR" sz="1900" b="1" dirty="0" smtClean="0">
                <a:latin typeface="HY그래픽M" pitchFamily="18" charset="-127"/>
                <a:ea typeface="HY그래픽M" pitchFamily="18" charset="-127"/>
              </a:rPr>
              <a:t>(21.4%), </a:t>
            </a:r>
            <a:r>
              <a:rPr lang="ko-KR" altLang="en-US" sz="1900" b="1" dirty="0" smtClean="0">
                <a:latin typeface="HY그래픽M" pitchFamily="18" charset="-127"/>
                <a:ea typeface="HY그래픽M" pitchFamily="18" charset="-127"/>
              </a:rPr>
              <a:t>종교단체를 통해</a:t>
            </a:r>
            <a:r>
              <a:rPr lang="en-US" altLang="ko-KR" sz="1900" b="1" dirty="0" smtClean="0">
                <a:latin typeface="HY그래픽M" pitchFamily="18" charset="-127"/>
                <a:ea typeface="HY그래픽M" pitchFamily="18" charset="-127"/>
              </a:rPr>
              <a:t>(17.1%), </a:t>
            </a:r>
          </a:p>
          <a:p>
            <a:pPr>
              <a:lnSpc>
                <a:spcPct val="150000"/>
              </a:lnSpc>
            </a:pPr>
            <a:r>
              <a:rPr lang="en-US" altLang="ko-KR" sz="1900" b="1" dirty="0">
                <a:latin typeface="HY그래픽M" pitchFamily="18" charset="-127"/>
                <a:ea typeface="HY그래픽M" pitchFamily="18" charset="-127"/>
              </a:rPr>
              <a:t> </a:t>
            </a:r>
            <a:r>
              <a:rPr lang="en-US" altLang="ko-KR" sz="1900" b="1" dirty="0" smtClean="0">
                <a:latin typeface="HY그래픽M" pitchFamily="18" charset="-127"/>
                <a:ea typeface="HY그래픽M" pitchFamily="18" charset="-127"/>
              </a:rPr>
              <a:t>   </a:t>
            </a:r>
            <a:r>
              <a:rPr lang="ko-KR" altLang="en-US" sz="1900" b="1" dirty="0" smtClean="0">
                <a:latin typeface="HY그래픽M" pitchFamily="18" charset="-127"/>
                <a:ea typeface="HY그래픽M" pitchFamily="18" charset="-127"/>
              </a:rPr>
              <a:t>지인의 소개를 통해</a:t>
            </a:r>
            <a:r>
              <a:rPr lang="en-US" altLang="ko-KR" sz="1900" b="1" dirty="0" smtClean="0">
                <a:latin typeface="HY그래픽M" pitchFamily="18" charset="-127"/>
                <a:ea typeface="HY그래픽M" pitchFamily="18" charset="-127"/>
              </a:rPr>
              <a:t>(9.8%) </a:t>
            </a:r>
            <a:r>
              <a:rPr lang="ko-KR" altLang="en-US" sz="1900" b="1" dirty="0" err="1" smtClean="0">
                <a:latin typeface="HY그래픽M" pitchFamily="18" charset="-127"/>
                <a:ea typeface="HY그래픽M" pitchFamily="18" charset="-127"/>
              </a:rPr>
              <a:t>기부처를</a:t>
            </a:r>
            <a:r>
              <a:rPr lang="ko-KR" altLang="en-US" sz="1900" b="1" dirty="0" smtClean="0">
                <a:latin typeface="HY그래픽M" pitchFamily="18" charset="-127"/>
                <a:ea typeface="HY그래픽M" pitchFamily="18" charset="-127"/>
              </a:rPr>
              <a:t> 인지하게 되는 것으로 나타남</a:t>
            </a:r>
            <a:endParaRPr lang="en-US" altLang="ko-KR" sz="1900" b="1" dirty="0" smtClean="0">
              <a:latin typeface="HY그래픽M" pitchFamily="18" charset="-127"/>
              <a:ea typeface="HY그래픽M" pitchFamily="18" charset="-127"/>
            </a:endParaRPr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7035660" y="2550219"/>
            <a:ext cx="9685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단위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: %)</a:t>
            </a:r>
            <a:endParaRPr lang="ko-KR" altLang="en-US" sz="1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6" name="그림 15" descr="기부처 인지경로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19191" y="2868365"/>
            <a:ext cx="6685004" cy="325407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079995" y="6122441"/>
            <a:ext cx="29006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출처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아름다운 재단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Giving Korea 2010</a:t>
            </a:r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33039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585788" y="173038"/>
            <a:ext cx="10699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800" b="1" dirty="0">
                <a:latin typeface="Times New Roman" pitchFamily="18" charset="0"/>
              </a:rPr>
              <a:t>목  차</a:t>
            </a: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6607951"/>
              </p:ext>
            </p:extLst>
          </p:nvPr>
        </p:nvGraphicFramePr>
        <p:xfrm>
          <a:off x="585788" y="1268761"/>
          <a:ext cx="7486649" cy="3918193"/>
        </p:xfrm>
        <a:graphic>
          <a:graphicData uri="http://schemas.openxmlformats.org/drawingml/2006/table">
            <a:tbl>
              <a:tblPr/>
              <a:tblGrid>
                <a:gridCol w="2618060"/>
                <a:gridCol w="4868589"/>
              </a:tblGrid>
              <a:tr h="1512167">
                <a:tc>
                  <a:txBody>
                    <a:bodyPr/>
                    <a:lstStyle/>
                    <a:p>
                      <a:pPr marL="279400" marR="0" lvl="0" indent="0" algn="just" defTabSz="914400" rtl="0" eaLnBrk="1" fontAlgn="base" latinLnBrk="1" hangingPunct="1">
                        <a:lnSpc>
                          <a:spcPct val="1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Times New Roman" pitchFamily="18" charset="0"/>
                        </a:rPr>
                        <a:t>Ⅰ. </a:t>
                      </a:r>
                      <a:r>
                        <a:rPr kumimoji="0" lang="ko-KR" altLang="en-US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Times New Roman" pitchFamily="18" charset="0"/>
                        </a:rPr>
                        <a:t>기부</a:t>
                      </a:r>
                      <a:r>
                        <a:rPr kumimoji="0" lang="en-US" altLang="ko-KR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Times New Roman" pitchFamily="18" charset="0"/>
                        </a:rPr>
                        <a:t>   </a:t>
                      </a:r>
                      <a:endParaRPr kumimoji="0" lang="ko-KR" altLang="en-US" sz="2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맑은 고딕" pitchFamily="50" charset="-127"/>
                        <a:cs typeface="Times New Roman" pitchFamily="18" charset="0"/>
                      </a:endParaRPr>
                    </a:p>
                  </a:txBody>
                  <a:tcPr marL="62046" marR="62046" marT="31023" marB="31023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가는각진제목체"/>
                          <a:cs typeface="Times New Roman" pitchFamily="18" charset="0"/>
                        </a:rPr>
                        <a:t>  1.  </a:t>
                      </a:r>
                      <a:r>
                        <a:rPr kumimoji="0" lang="ko-KR" alt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강M" pitchFamily="18" charset="-127"/>
                          <a:ea typeface="HY강M" pitchFamily="18" charset="-127"/>
                          <a:cs typeface="Times New Roman" pitchFamily="18" charset="0"/>
                        </a:rPr>
                        <a:t>기부 현황 및 총 규모</a:t>
                      </a:r>
                      <a:endParaRPr kumimoji="0" lang="en-US" altLang="ko-KR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강M" pitchFamily="18" charset="-127"/>
                        <a:ea typeface="HY강M" pitchFamily="18" charset="-127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강M" pitchFamily="18" charset="-127"/>
                          <a:ea typeface="HY강M" pitchFamily="18" charset="-127"/>
                          <a:cs typeface="Times New Roman" pitchFamily="18" charset="0"/>
                        </a:rPr>
                        <a:t> 2. </a:t>
                      </a:r>
                      <a:r>
                        <a:rPr kumimoji="0" lang="ko-KR" alt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강M" pitchFamily="18" charset="-127"/>
                          <a:ea typeface="HY강M" pitchFamily="18" charset="-127"/>
                          <a:cs typeface="Times New Roman" pitchFamily="18" charset="0"/>
                        </a:rPr>
                        <a:t>누가</a:t>
                      </a:r>
                      <a:r>
                        <a:rPr kumimoji="0" lang="en-US" altLang="ko-K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강M" pitchFamily="18" charset="-127"/>
                          <a:ea typeface="HY강M" pitchFamily="18" charset="-127"/>
                          <a:cs typeface="Times New Roman" pitchFamily="18" charset="0"/>
                        </a:rPr>
                        <a:t> </a:t>
                      </a:r>
                      <a:r>
                        <a:rPr kumimoji="0" lang="ko-KR" alt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강M" pitchFamily="18" charset="-127"/>
                          <a:ea typeface="HY강M" pitchFamily="18" charset="-127"/>
                          <a:cs typeface="Times New Roman" pitchFamily="18" charset="0"/>
                        </a:rPr>
                        <a:t>어디에 기부하는가</a:t>
                      </a:r>
                      <a:r>
                        <a:rPr kumimoji="0" lang="en-US" altLang="ko-K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강M" pitchFamily="18" charset="-127"/>
                          <a:ea typeface="HY강M" pitchFamily="18" charset="-127"/>
                          <a:cs typeface="Times New Roman" pitchFamily="18" charset="0"/>
                        </a:rPr>
                        <a:t>?</a:t>
                      </a:r>
                    </a:p>
                  </a:txBody>
                  <a:tcPr marL="62046" marR="62046" marT="31023" marB="31023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0160">
                <a:tc>
                  <a:txBody>
                    <a:bodyPr/>
                    <a:lstStyle/>
                    <a:p>
                      <a:pPr marL="279400" marR="0" lvl="0" indent="0" algn="just" defTabSz="914400" rtl="0" eaLnBrk="1" fontAlgn="base" latinLnBrk="1" hangingPunct="1">
                        <a:lnSpc>
                          <a:spcPct val="1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Times New Roman" pitchFamily="18" charset="0"/>
                        </a:rPr>
                        <a:t>Ⅱ. </a:t>
                      </a:r>
                      <a:r>
                        <a:rPr kumimoji="0" lang="ko-KR" altLang="en-US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Times New Roman" pitchFamily="18" charset="0"/>
                        </a:rPr>
                        <a:t>자원봉사</a:t>
                      </a:r>
                      <a:endParaRPr kumimoji="0" lang="ko-KR" altLang="en-US" sz="2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맑은 고딕" pitchFamily="50" charset="-127"/>
                        <a:cs typeface="Times New Roman" pitchFamily="18" charset="0"/>
                      </a:endParaRPr>
                    </a:p>
                  </a:txBody>
                  <a:tcPr marL="62046" marR="62046" marT="31023" marB="31023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가는각진제목체"/>
                          <a:cs typeface="Times New Roman" pitchFamily="18" charset="0"/>
                        </a:rPr>
                        <a:t>  </a:t>
                      </a:r>
                      <a:r>
                        <a:rPr kumimoji="0" lang="en-US" altLang="ko-K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강M" pitchFamily="18" charset="-127"/>
                          <a:ea typeface="HY강M" pitchFamily="18" charset="-127"/>
                          <a:cs typeface="Times New Roman" pitchFamily="18" charset="0"/>
                        </a:rPr>
                        <a:t>1. </a:t>
                      </a:r>
                      <a:r>
                        <a:rPr kumimoji="0" lang="ko-KR" alt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강M" pitchFamily="18" charset="-127"/>
                          <a:ea typeface="HY강M" pitchFamily="18" charset="-127"/>
                          <a:cs typeface="Times New Roman" pitchFamily="18" charset="0"/>
                        </a:rPr>
                        <a:t>자원봉사 현황 및 총 규모</a:t>
                      </a:r>
                      <a:endParaRPr kumimoji="0" lang="en-US" altLang="ko-KR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강M" pitchFamily="18" charset="-127"/>
                        <a:ea typeface="HY강M" pitchFamily="18" charset="-127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강M" pitchFamily="18" charset="-127"/>
                          <a:ea typeface="HY강M" pitchFamily="18" charset="-127"/>
                          <a:cs typeface="Times New Roman" pitchFamily="18" charset="0"/>
                        </a:rPr>
                        <a:t>  2. </a:t>
                      </a:r>
                      <a:r>
                        <a:rPr kumimoji="0" lang="ko-KR" alt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강M" pitchFamily="18" charset="-127"/>
                          <a:ea typeface="HY강M" pitchFamily="18" charset="-127"/>
                          <a:cs typeface="Times New Roman" pitchFamily="18" charset="0"/>
                        </a:rPr>
                        <a:t>누가</a:t>
                      </a:r>
                      <a:r>
                        <a:rPr kumimoji="0" lang="en-US" altLang="ko-K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강M" pitchFamily="18" charset="-127"/>
                          <a:ea typeface="HY강M" pitchFamily="18" charset="-127"/>
                          <a:cs typeface="Times New Roman" pitchFamily="18" charset="0"/>
                        </a:rPr>
                        <a:t> </a:t>
                      </a:r>
                      <a:r>
                        <a:rPr kumimoji="0" lang="ko-KR" alt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강M" pitchFamily="18" charset="-127"/>
                          <a:ea typeface="HY강M" pitchFamily="18" charset="-127"/>
                          <a:cs typeface="Times New Roman" pitchFamily="18" charset="0"/>
                        </a:rPr>
                        <a:t>어디에 자원봉사 하는가</a:t>
                      </a:r>
                      <a:r>
                        <a:rPr kumimoji="0" lang="en-US" altLang="ko-K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강M" pitchFamily="18" charset="-127"/>
                          <a:ea typeface="HY강M" pitchFamily="18" charset="-127"/>
                          <a:cs typeface="Times New Roman" pitchFamily="18" charset="0"/>
                        </a:rPr>
                        <a:t>?</a:t>
                      </a:r>
                    </a:p>
                  </a:txBody>
                  <a:tcPr marL="62046" marR="62046" marT="31023" marB="31023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5866">
                <a:tc gridSpan="2">
                  <a:txBody>
                    <a:bodyPr/>
                    <a:lstStyle/>
                    <a:p>
                      <a:pPr marL="279400" marR="0" lvl="0" indent="0" algn="just" defTabSz="914400" rtl="0" eaLnBrk="1" fontAlgn="base" latinLnBrk="1" hangingPunct="1">
                        <a:lnSpc>
                          <a:spcPct val="1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/>
                          <a:ea typeface="맑은 고딕"/>
                          <a:cs typeface="Times New Roman" pitchFamily="18" charset="0"/>
                        </a:rPr>
                        <a:t>Ⅲ. </a:t>
                      </a:r>
                      <a:r>
                        <a:rPr kumimoji="0" lang="ko-KR" altLang="en-US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/>
                          <a:ea typeface="맑은 고딕"/>
                          <a:cs typeface="Times New Roman" pitchFamily="18" charset="0"/>
                        </a:rPr>
                        <a:t>향후 한국의 나눔 문화 발전방향</a:t>
                      </a:r>
                      <a:endParaRPr kumimoji="0" lang="ko-KR" altLang="en-US" sz="2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맑은 고딕" pitchFamily="50" charset="-127"/>
                        <a:cs typeface="Times New Roman" pitchFamily="18" charset="0"/>
                      </a:endParaRPr>
                    </a:p>
                  </a:txBody>
                  <a:tcPr marL="62046" marR="62046" marT="31023" marB="31023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강M" pitchFamily="18" charset="-127"/>
                        <a:ea typeface="HY강M" pitchFamily="18" charset="-127"/>
                        <a:cs typeface="Times New Roman" pitchFamily="18" charset="0"/>
                      </a:endParaRPr>
                    </a:p>
                  </a:txBody>
                  <a:tcPr marL="62046" marR="62046" marT="31023" marB="31023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0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3090" name="Rectangle 8"/>
          <p:cNvSpPr>
            <a:spLocks noChangeArrowheads="1"/>
          </p:cNvSpPr>
          <p:nvPr/>
        </p:nvSpPr>
        <p:spPr bwMode="auto">
          <a:xfrm>
            <a:off x="0" y="6556375"/>
            <a:ext cx="9144000" cy="301625"/>
          </a:xfrm>
          <a:prstGeom prst="rect">
            <a:avLst/>
          </a:prstGeom>
          <a:solidFill>
            <a:srgbClr val="808000">
              <a:alpha val="54901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3091" name="그룹 5"/>
          <p:cNvGrpSpPr>
            <a:grpSpLocks/>
          </p:cNvGrpSpPr>
          <p:nvPr/>
        </p:nvGrpSpPr>
        <p:grpSpPr bwMode="auto">
          <a:xfrm>
            <a:off x="0" y="6550025"/>
            <a:ext cx="9144000" cy="307975"/>
            <a:chOff x="0" y="6550025"/>
            <a:chExt cx="9144000" cy="307975"/>
          </a:xfrm>
        </p:grpSpPr>
        <p:sp>
          <p:nvSpPr>
            <p:cNvPr id="3092" name="Rectangle 8"/>
            <p:cNvSpPr>
              <a:spLocks noChangeArrowheads="1"/>
            </p:cNvSpPr>
            <p:nvPr/>
          </p:nvSpPr>
          <p:spPr bwMode="auto">
            <a:xfrm>
              <a:off x="0" y="6556375"/>
              <a:ext cx="9144000" cy="301625"/>
            </a:xfrm>
            <a:prstGeom prst="rect">
              <a:avLst/>
            </a:prstGeom>
            <a:solidFill>
              <a:srgbClr val="808000">
                <a:alpha val="54901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093" name="Line 33"/>
            <p:cNvSpPr>
              <a:spLocks noChangeShapeType="1"/>
            </p:cNvSpPr>
            <p:nvPr/>
          </p:nvSpPr>
          <p:spPr bwMode="auto">
            <a:xfrm>
              <a:off x="0" y="6550025"/>
              <a:ext cx="9144000" cy="0"/>
            </a:xfrm>
            <a:prstGeom prst="line">
              <a:avLst/>
            </a:prstGeom>
            <a:noFill/>
            <a:ln w="50800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Text Box 4"/>
          <p:cNvSpPr txBox="1">
            <a:spLocks noChangeArrowheads="1"/>
          </p:cNvSpPr>
          <p:nvPr/>
        </p:nvSpPr>
        <p:spPr bwMode="auto">
          <a:xfrm>
            <a:off x="636960" y="270669"/>
            <a:ext cx="385874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400" b="1" dirty="0" smtClean="0">
                <a:latin typeface="Tahoma" pitchFamily="34" charset="0"/>
              </a:rPr>
              <a:t>향후 기부금 사용 희망 분야</a:t>
            </a:r>
            <a:endParaRPr lang="en-US" altLang="ko-KR" sz="2000" b="1" u="sng" dirty="0">
              <a:solidFill>
                <a:srgbClr val="990000"/>
              </a:solidFill>
              <a:latin typeface="Arial" pitchFamily="34" charset="0"/>
            </a:endParaRPr>
          </a:p>
        </p:txBody>
      </p:sp>
      <p:sp>
        <p:nvSpPr>
          <p:cNvPr id="4104" name="Rectangle 12"/>
          <p:cNvSpPr>
            <a:spLocks noChangeArrowheads="1"/>
          </p:cNvSpPr>
          <p:nvPr/>
        </p:nvSpPr>
        <p:spPr bwMode="auto">
          <a:xfrm>
            <a:off x="179387" y="1000108"/>
            <a:ext cx="8964613" cy="1339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900" b="1" dirty="0" smtClean="0">
                <a:latin typeface="HY그래픽M" pitchFamily="18" charset="-127"/>
                <a:ea typeface="HY그래픽M" pitchFamily="18" charset="-127"/>
              </a:rPr>
              <a:t>향후 기부의 사용희망 분야에 </a:t>
            </a:r>
            <a:r>
              <a:rPr lang="ko-KR" altLang="en-US" sz="19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자선 및 사회복지가 지속적으로 주도적임</a:t>
            </a:r>
            <a:endParaRPr lang="en-US" altLang="ko-KR" sz="1900" b="1" dirty="0" smtClean="0">
              <a:solidFill>
                <a:srgbClr val="C00000"/>
              </a:solidFill>
              <a:latin typeface="HY그래픽M" pitchFamily="18" charset="-127"/>
              <a:ea typeface="HY그래픽M" pitchFamily="18" charset="-127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1900" b="1" dirty="0" smtClean="0">
                <a:latin typeface="HY그래픽M" pitchFamily="18" charset="-127"/>
                <a:ea typeface="HY그래픽M" pitchFamily="18" charset="-127"/>
              </a:rPr>
              <a:t>2007</a:t>
            </a:r>
            <a:r>
              <a:rPr lang="ko-KR" altLang="en-US" sz="1900" b="1" dirty="0" smtClean="0">
                <a:latin typeface="HY그래픽M" pitchFamily="18" charset="-127"/>
                <a:ea typeface="HY그래픽M" pitchFamily="18" charset="-127"/>
              </a:rPr>
              <a:t>년과 비교해서 지역사회발전과 해외구호활동에 향후 더 기부금이 사용되기를 바라는 반면</a:t>
            </a:r>
            <a:r>
              <a:rPr lang="en-US" altLang="ko-KR" sz="1900" b="1" dirty="0" smtClean="0">
                <a:latin typeface="HY그래픽M" pitchFamily="18" charset="-127"/>
                <a:ea typeface="HY그래픽M" pitchFamily="18" charset="-127"/>
              </a:rPr>
              <a:t>, </a:t>
            </a:r>
            <a:r>
              <a:rPr lang="ko-KR" altLang="en-US" sz="1900" b="1" dirty="0" smtClean="0">
                <a:latin typeface="HY그래픽M" pitchFamily="18" charset="-127"/>
                <a:ea typeface="HY그래픽M" pitchFamily="18" charset="-127"/>
              </a:rPr>
              <a:t>의료분야에 대한 선호도는 낮아진 것으로 나타남</a:t>
            </a:r>
            <a:endParaRPr lang="en-US" altLang="ko-KR" sz="1900" b="1" dirty="0">
              <a:latin typeface="HY그래픽M" pitchFamily="18" charset="-127"/>
              <a:ea typeface="HY그래픽M" pitchFamily="18" charset="-127"/>
            </a:endParaRPr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7235671" y="2399402"/>
            <a:ext cx="9685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단위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: %)</a:t>
            </a:r>
            <a:endParaRPr lang="ko-KR" altLang="en-US" sz="1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5" name="그림 14" descr="기부금품 사용 희망분야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9305" y="2698299"/>
            <a:ext cx="7272808" cy="384804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267891" y="6466988"/>
            <a:ext cx="29006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출처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아름다운 재단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Giving Korea 2010</a:t>
            </a:r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1292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Text Box 4"/>
          <p:cNvSpPr txBox="1">
            <a:spLocks noChangeArrowheads="1"/>
          </p:cNvSpPr>
          <p:nvPr/>
        </p:nvSpPr>
        <p:spPr bwMode="auto">
          <a:xfrm>
            <a:off x="658482" y="312241"/>
            <a:ext cx="385874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400" b="1" dirty="0" smtClean="0">
                <a:latin typeface="Tahoma" pitchFamily="34" charset="0"/>
              </a:rPr>
              <a:t>향후 기부금 사용 희망 대상</a:t>
            </a:r>
            <a:endParaRPr lang="en-US" altLang="ko-KR" sz="2000" b="1" u="sng" dirty="0">
              <a:solidFill>
                <a:srgbClr val="990000"/>
              </a:solidFill>
              <a:latin typeface="Arial" pitchFamily="34" charset="0"/>
            </a:endParaRPr>
          </a:p>
        </p:txBody>
      </p:sp>
      <p:sp>
        <p:nvSpPr>
          <p:cNvPr id="4104" name="Rectangle 12"/>
          <p:cNvSpPr>
            <a:spLocks noChangeArrowheads="1"/>
          </p:cNvSpPr>
          <p:nvPr/>
        </p:nvSpPr>
        <p:spPr bwMode="auto">
          <a:xfrm>
            <a:off x="0" y="857232"/>
            <a:ext cx="8964613" cy="1778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900" b="1" dirty="0" smtClean="0">
                <a:latin typeface="HY그래픽M" pitchFamily="18" charset="-127"/>
                <a:ea typeface="HY그래픽M" pitchFamily="18" charset="-127"/>
              </a:rPr>
              <a:t>기부의 대상으로 </a:t>
            </a:r>
            <a:r>
              <a:rPr lang="ko-KR" altLang="en-US" sz="19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가장 선호되는 인구는 아동</a:t>
            </a:r>
            <a:r>
              <a:rPr lang="ko-KR" altLang="en-US" sz="1900" b="1" dirty="0" smtClean="0">
                <a:latin typeface="HY그래픽M" pitchFamily="18" charset="-127"/>
                <a:ea typeface="HY그래픽M" pitchFamily="18" charset="-127"/>
              </a:rPr>
              <a:t>이고</a:t>
            </a:r>
            <a:r>
              <a:rPr lang="en-US" altLang="ko-KR" sz="1900" b="1" dirty="0" smtClean="0">
                <a:latin typeface="HY그래픽M" pitchFamily="18" charset="-127"/>
                <a:ea typeface="HY그래픽M" pitchFamily="18" charset="-127"/>
              </a:rPr>
              <a:t>, </a:t>
            </a:r>
            <a:r>
              <a:rPr lang="ko-KR" altLang="en-US" sz="1900" b="1" dirty="0" smtClean="0">
                <a:latin typeface="HY그래픽M" pitchFamily="18" charset="-127"/>
                <a:ea typeface="HY그래픽M" pitchFamily="18" charset="-127"/>
              </a:rPr>
              <a:t>그 다음이 노인과 장애인 및 빈곤가구임</a:t>
            </a:r>
            <a:endParaRPr lang="en-US" altLang="ko-KR" sz="1900" b="1" dirty="0" smtClean="0">
              <a:latin typeface="HY그래픽M" pitchFamily="18" charset="-127"/>
              <a:ea typeface="HY그래픽M" pitchFamily="18" charset="-127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900" b="1" dirty="0" smtClean="0">
                <a:latin typeface="HY그래픽M" pitchFamily="18" charset="-127"/>
                <a:ea typeface="HY그래픽M" pitchFamily="18" charset="-127"/>
              </a:rPr>
              <a:t>다문화가정 및 외국인 노동자  그리고 북한동포는 상대적으로 매우 낮은 수준에서 선호됨</a:t>
            </a:r>
            <a:endParaRPr lang="en-US" altLang="ko-KR" sz="1900" b="1" dirty="0" smtClean="0">
              <a:latin typeface="HY그래픽M" pitchFamily="18" charset="-127"/>
              <a:ea typeface="HY그래픽M" pitchFamily="18" charset="-127"/>
            </a:endParaRPr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7286644" y="2571744"/>
            <a:ext cx="9685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단위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: %)</a:t>
            </a:r>
            <a:endParaRPr lang="ko-KR" altLang="en-US" sz="1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6" name="그림 15" descr="기부금품 사용 희망대상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5479" y="2874755"/>
            <a:ext cx="7213041" cy="364333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300104" y="6427544"/>
            <a:ext cx="29006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출처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아름다운 재단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Giving Korea 2010</a:t>
            </a:r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333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Text Box 4"/>
          <p:cNvSpPr txBox="1">
            <a:spLocks noChangeArrowheads="1"/>
          </p:cNvSpPr>
          <p:nvPr/>
        </p:nvSpPr>
        <p:spPr bwMode="auto">
          <a:xfrm>
            <a:off x="611560" y="228600"/>
            <a:ext cx="385874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400" b="1" dirty="0" smtClean="0">
                <a:latin typeface="Tahoma" pitchFamily="34" charset="0"/>
              </a:rPr>
              <a:t>향후 기부금 사용 희망 단위</a:t>
            </a:r>
            <a:endParaRPr lang="en-US" altLang="ko-KR" sz="2000" b="1" u="sng" dirty="0">
              <a:solidFill>
                <a:srgbClr val="990000"/>
              </a:solidFill>
              <a:latin typeface="Arial" pitchFamily="34" charset="0"/>
            </a:endParaRPr>
          </a:p>
        </p:txBody>
      </p:sp>
      <p:sp>
        <p:nvSpPr>
          <p:cNvPr id="4104" name="Rectangle 12"/>
          <p:cNvSpPr>
            <a:spLocks noChangeArrowheads="1"/>
          </p:cNvSpPr>
          <p:nvPr/>
        </p:nvSpPr>
        <p:spPr bwMode="auto">
          <a:xfrm>
            <a:off x="1" y="844471"/>
            <a:ext cx="9144000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900" b="1" dirty="0" smtClean="0">
                <a:latin typeface="HY그래픽M" pitchFamily="18" charset="-127"/>
                <a:ea typeface="HY그래픽M" pitchFamily="18" charset="-127"/>
              </a:rPr>
              <a:t>대상이 누구든 어디에서 기부금이 사용되길 원하는 지와 관련해서 </a:t>
            </a:r>
            <a:r>
              <a:rPr lang="ko-KR" altLang="en-US" sz="19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가장 선호되는 </a:t>
            </a:r>
            <a:endParaRPr lang="en-US" altLang="ko-KR" sz="1900" b="1" dirty="0" smtClean="0">
              <a:solidFill>
                <a:srgbClr val="C00000"/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9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en-US" altLang="ko-KR" sz="19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   </a:t>
            </a:r>
            <a:r>
              <a:rPr lang="ko-KR" altLang="en-US" sz="19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단위는</a:t>
            </a:r>
            <a:r>
              <a:rPr lang="en-US" altLang="ko-KR" sz="19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19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바로 나의  거주지역사회임</a:t>
            </a:r>
            <a:endParaRPr lang="en-US" altLang="ko-KR" sz="1900" b="1" dirty="0" smtClean="0">
              <a:solidFill>
                <a:srgbClr val="C00000"/>
              </a:solidFill>
              <a:latin typeface="HY그래픽M" pitchFamily="18" charset="-127"/>
              <a:ea typeface="HY그래픽M" pitchFamily="18" charset="-127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900" b="1" dirty="0" smtClean="0">
                <a:latin typeface="HY그래픽M" pitchFamily="18" charset="-127"/>
                <a:ea typeface="HY그래픽M" pitchFamily="18" charset="-127"/>
              </a:rPr>
              <a:t>반면</a:t>
            </a:r>
            <a:r>
              <a:rPr lang="en-US" altLang="ko-KR" sz="1900" b="1" dirty="0" smtClean="0">
                <a:latin typeface="HY그래픽M" pitchFamily="18" charset="-127"/>
                <a:ea typeface="HY그래픽M" pitchFamily="18" charset="-127"/>
              </a:rPr>
              <a:t>, </a:t>
            </a:r>
            <a:r>
              <a:rPr lang="ko-KR" altLang="en-US" sz="1900" b="1" dirty="0" smtClean="0">
                <a:latin typeface="HY그래픽M" pitchFamily="18" charset="-127"/>
                <a:ea typeface="HY그래픽M" pitchFamily="18" charset="-127"/>
              </a:rPr>
              <a:t>나와 연고가 있는 공동체 문제에 대한 관심은 감소하고 있으며</a:t>
            </a:r>
            <a:r>
              <a:rPr lang="en-US" altLang="ko-KR" sz="1900" b="1" dirty="0" smtClean="0">
                <a:latin typeface="HY그래픽M" pitchFamily="18" charset="-127"/>
                <a:ea typeface="HY그래픽M" pitchFamily="18" charset="-127"/>
              </a:rPr>
              <a:t>, </a:t>
            </a:r>
            <a:r>
              <a:rPr lang="ko-KR" altLang="en-US" sz="1900" b="1" dirty="0" smtClean="0">
                <a:latin typeface="HY그래픽M" pitchFamily="18" charset="-127"/>
                <a:ea typeface="HY그래픽M" pitchFamily="18" charset="-127"/>
              </a:rPr>
              <a:t>국제사회문제에 대한 관심도가 점차 증가하고 있는 추세임</a:t>
            </a:r>
            <a:endParaRPr lang="en-US" altLang="ko-KR" sz="1900" dirty="0">
              <a:latin typeface="HY그래픽M" pitchFamily="18" charset="-127"/>
              <a:ea typeface="HY그래픽M" pitchFamily="18" charset="-127"/>
            </a:endParaRPr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7286644" y="2643182"/>
            <a:ext cx="9685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단위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: %)</a:t>
            </a:r>
            <a:endParaRPr lang="ko-KR" altLang="en-US" sz="1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5" name="그림 14" descr="기부금품 사용 희망단위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2928935"/>
            <a:ext cx="6868120" cy="356124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227092" y="6401472"/>
            <a:ext cx="29006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출처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아름다운 재단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Giving Korea 2010</a:t>
            </a:r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7699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배경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49" y="692163"/>
            <a:ext cx="6029325" cy="452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2593653" y="1700808"/>
            <a:ext cx="6192837" cy="1133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800">
                <a:solidFill>
                  <a:schemeClr val="tx2"/>
                </a:solidFill>
                <a:latin typeface="HY강B" pitchFamily="18" charset="-127"/>
                <a:ea typeface="HY강B" pitchFamily="18" charset="-127"/>
              </a:defRPr>
            </a:lvl1pPr>
            <a:lvl2pPr marL="742950" indent="-285750" eaLnBrk="0" hangingPunct="0">
              <a:defRPr kumimoji="1" sz="2800">
                <a:solidFill>
                  <a:schemeClr val="tx2"/>
                </a:solidFill>
                <a:latin typeface="HY강B" pitchFamily="18" charset="-127"/>
                <a:ea typeface="HY강B" pitchFamily="18" charset="-127"/>
              </a:defRPr>
            </a:lvl2pPr>
            <a:lvl3pPr marL="1143000" indent="-228600" eaLnBrk="0" hangingPunct="0">
              <a:defRPr kumimoji="1" sz="2800">
                <a:solidFill>
                  <a:schemeClr val="tx2"/>
                </a:solidFill>
                <a:latin typeface="HY강B" pitchFamily="18" charset="-127"/>
                <a:ea typeface="HY강B" pitchFamily="18" charset="-127"/>
              </a:defRPr>
            </a:lvl3pPr>
            <a:lvl4pPr marL="1600200" indent="-228600" eaLnBrk="0" hangingPunct="0">
              <a:defRPr kumimoji="1" sz="2800">
                <a:solidFill>
                  <a:schemeClr val="tx2"/>
                </a:solidFill>
                <a:latin typeface="HY강B" pitchFamily="18" charset="-127"/>
                <a:ea typeface="HY강B" pitchFamily="18" charset="-127"/>
              </a:defRPr>
            </a:lvl4pPr>
            <a:lvl5pPr marL="2057400" indent="-228600" eaLnBrk="0" hangingPunct="0">
              <a:defRPr kumimoji="1" sz="2800">
                <a:solidFill>
                  <a:schemeClr val="tx2"/>
                </a:solidFill>
                <a:latin typeface="HY강B" pitchFamily="18" charset="-127"/>
                <a:ea typeface="HY강B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HY강B" pitchFamily="18" charset="-127"/>
                <a:ea typeface="HY강B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HY강B" pitchFamily="18" charset="-127"/>
                <a:ea typeface="HY강B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HY강B" pitchFamily="18" charset="-127"/>
                <a:ea typeface="HY강B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HY강B" pitchFamily="18" charset="-127"/>
                <a:ea typeface="HY강B" pitchFamily="18" charset="-127"/>
              </a:defRPr>
            </a:lvl9pPr>
          </a:lstStyle>
          <a:p>
            <a:pPr eaLnBrk="1" latinLnBrk="1" hangingPunct="1">
              <a:lnSpc>
                <a:spcPct val="130000"/>
              </a:lnSpc>
            </a:pPr>
            <a:r>
              <a:rPr lang="ko-KR" altLang="en-US" b="1" dirty="0" smtClean="0">
                <a:solidFill>
                  <a:schemeClr val="accent6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부유층은 어디에 기부하고</a:t>
            </a:r>
            <a:r>
              <a:rPr lang="en-US" altLang="ko-KR" b="1" dirty="0" smtClean="0">
                <a:solidFill>
                  <a:schemeClr val="accent6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,</a:t>
            </a:r>
          </a:p>
          <a:p>
            <a:pPr algn="r" eaLnBrk="1" latinLnBrk="1" hangingPunct="1">
              <a:lnSpc>
                <a:spcPct val="130000"/>
              </a:lnSpc>
            </a:pPr>
            <a:r>
              <a:rPr lang="ko-KR" altLang="en-US" b="1" dirty="0" smtClean="0">
                <a:solidFill>
                  <a:schemeClr val="accent6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기부하기를 원할까</a:t>
            </a:r>
            <a:r>
              <a:rPr lang="en-US" altLang="ko-KR" b="1" dirty="0" smtClean="0">
                <a:solidFill>
                  <a:schemeClr val="accent6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b="1" dirty="0">
              <a:solidFill>
                <a:schemeClr val="accent6">
                  <a:lumMod val="75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23556" name="Picture 4" descr="초록그림"/>
          <p:cNvPicPr>
            <a:picLocks noGrp="1"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857500"/>
            <a:ext cx="2714625" cy="4000500"/>
          </a:xfrm>
        </p:spPr>
      </p:pic>
    </p:spTree>
    <p:extLst>
      <p:ext uri="{BB962C8B-B14F-4D97-AF65-F5344CB8AC3E}">
        <p14:creationId xmlns:p14="http://schemas.microsoft.com/office/powerpoint/2010/main" val="49320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1C1A57-D080-4040-A258-EDB5902631A8}" type="slidenum">
              <a:rPr lang="zh-TW" altLang="en-US"/>
              <a:pPr>
                <a:defRPr/>
              </a:pPr>
              <a:t>24</a:t>
            </a:fld>
            <a:endParaRPr lang="en-US" altLang="zh-TW"/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1214423"/>
            <a:ext cx="8858250" cy="5143516"/>
          </a:xfrm>
          <a:prstGeom prst="rect">
            <a:avLst/>
          </a:prstGeom>
        </p:spPr>
        <p:txBody>
          <a:bodyPr/>
          <a:lstStyle/>
          <a:p>
            <a:pPr algn="ctr" latinLnBrk="1">
              <a:buFont typeface="Wingdings" pitchFamily="2" charset="2"/>
              <a:buNone/>
            </a:pPr>
            <a:endParaRPr lang="en-US" altLang="ko-KR" sz="3600" dirty="0" smtClean="0"/>
          </a:p>
          <a:p>
            <a:pPr algn="ctr" latinLnBrk="1">
              <a:buFont typeface="Wingdings" pitchFamily="2" charset="2"/>
              <a:buNone/>
            </a:pPr>
            <a:endParaRPr lang="en-US" altLang="ko-KR" sz="3600" dirty="0" smtClean="0"/>
          </a:p>
        </p:txBody>
      </p:sp>
      <p:sp>
        <p:nvSpPr>
          <p:cNvPr id="24580" name="Rectangle 2"/>
          <p:cNvSpPr txBox="1">
            <a:spLocks noChangeArrowheads="1"/>
          </p:cNvSpPr>
          <p:nvPr/>
        </p:nvSpPr>
        <p:spPr bwMode="auto">
          <a:xfrm>
            <a:off x="574524" y="186780"/>
            <a:ext cx="8102704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800">
                <a:solidFill>
                  <a:schemeClr val="tx2"/>
                </a:solidFill>
                <a:latin typeface="HY강B" pitchFamily="18" charset="-127"/>
                <a:ea typeface="HY강B" pitchFamily="18" charset="-127"/>
              </a:defRPr>
            </a:lvl1pPr>
            <a:lvl2pPr marL="742950" indent="-285750" eaLnBrk="0" hangingPunct="0">
              <a:defRPr kumimoji="1" sz="2800">
                <a:solidFill>
                  <a:schemeClr val="tx2"/>
                </a:solidFill>
                <a:latin typeface="HY강B" pitchFamily="18" charset="-127"/>
                <a:ea typeface="HY강B" pitchFamily="18" charset="-127"/>
              </a:defRPr>
            </a:lvl2pPr>
            <a:lvl3pPr marL="1143000" indent="-228600" eaLnBrk="0" hangingPunct="0">
              <a:defRPr kumimoji="1" sz="2800">
                <a:solidFill>
                  <a:schemeClr val="tx2"/>
                </a:solidFill>
                <a:latin typeface="HY강B" pitchFamily="18" charset="-127"/>
                <a:ea typeface="HY강B" pitchFamily="18" charset="-127"/>
              </a:defRPr>
            </a:lvl3pPr>
            <a:lvl4pPr marL="1600200" indent="-228600" eaLnBrk="0" hangingPunct="0">
              <a:defRPr kumimoji="1" sz="2800">
                <a:solidFill>
                  <a:schemeClr val="tx2"/>
                </a:solidFill>
                <a:latin typeface="HY강B" pitchFamily="18" charset="-127"/>
                <a:ea typeface="HY강B" pitchFamily="18" charset="-127"/>
              </a:defRPr>
            </a:lvl4pPr>
            <a:lvl5pPr marL="2057400" indent="-228600" eaLnBrk="0" hangingPunct="0">
              <a:defRPr kumimoji="1" sz="2800">
                <a:solidFill>
                  <a:schemeClr val="tx2"/>
                </a:solidFill>
                <a:latin typeface="HY강B" pitchFamily="18" charset="-127"/>
                <a:ea typeface="HY강B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HY강B" pitchFamily="18" charset="-127"/>
                <a:ea typeface="HY강B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HY강B" pitchFamily="18" charset="-127"/>
                <a:ea typeface="HY강B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HY강B" pitchFamily="18" charset="-127"/>
                <a:ea typeface="HY강B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HY강B" pitchFamily="18" charset="-127"/>
                <a:ea typeface="HY강B" pitchFamily="18" charset="-127"/>
              </a:defRPr>
            </a:lvl9pPr>
          </a:lstStyle>
          <a:p>
            <a:pPr eaLnBrk="1" hangingPunct="1"/>
            <a:r>
              <a:rPr lang="ko-KR" altLang="en-US" b="1" dirty="0" smtClean="0">
                <a:latin typeface="+mj-lt"/>
                <a:ea typeface="HY그래픽" pitchFamily="18" charset="-127"/>
              </a:rPr>
              <a:t>부유층의 기부관련 연구</a:t>
            </a:r>
            <a:r>
              <a:rPr lang="en-US" altLang="ko-KR" sz="1800" b="1" dirty="0" smtClean="0">
                <a:latin typeface="HY그래픽" pitchFamily="18" charset="-127"/>
                <a:ea typeface="HY그래픽" pitchFamily="18" charset="-127"/>
              </a:rPr>
              <a:t>(</a:t>
            </a:r>
            <a:r>
              <a:rPr lang="ko-KR" altLang="en-US" sz="1800" b="1" dirty="0" smtClean="0">
                <a:latin typeface="굴림" pitchFamily="50" charset="-127"/>
                <a:ea typeface="굴림" pitchFamily="50" charset="-127"/>
              </a:rPr>
              <a:t>강철희</a:t>
            </a:r>
            <a:r>
              <a:rPr lang="en-US" altLang="ko-KR" sz="1800" b="1" dirty="0" smtClean="0">
                <a:latin typeface="굴림" pitchFamily="50" charset="-127"/>
                <a:ea typeface="굴림" pitchFamily="50" charset="-127"/>
              </a:rPr>
              <a:t>, 2009)</a:t>
            </a:r>
            <a:endParaRPr lang="ko-KR" altLang="en-US" sz="1800" b="1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4581" name="Rectangle 3"/>
          <p:cNvSpPr txBox="1">
            <a:spLocks noChangeArrowheads="1"/>
          </p:cNvSpPr>
          <p:nvPr/>
        </p:nvSpPr>
        <p:spPr bwMode="auto">
          <a:xfrm>
            <a:off x="251520" y="980728"/>
            <a:ext cx="8748712" cy="489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tabLst>
                <a:tab pos="762000" algn="l"/>
              </a:tabLst>
              <a:defRPr kumimoji="1" sz="2800">
                <a:solidFill>
                  <a:schemeClr val="tx2"/>
                </a:solidFill>
                <a:latin typeface="HY강B" pitchFamily="18" charset="-127"/>
                <a:ea typeface="HY강B" pitchFamily="18" charset="-127"/>
              </a:defRPr>
            </a:lvl1pPr>
            <a:lvl2pPr marL="742950" indent="-285750" eaLnBrk="0" hangingPunct="0">
              <a:tabLst>
                <a:tab pos="762000" algn="l"/>
              </a:tabLst>
              <a:defRPr kumimoji="1" sz="2800">
                <a:solidFill>
                  <a:schemeClr val="tx2"/>
                </a:solidFill>
                <a:latin typeface="HY강B" pitchFamily="18" charset="-127"/>
                <a:ea typeface="HY강B" pitchFamily="18" charset="-127"/>
              </a:defRPr>
            </a:lvl2pPr>
            <a:lvl3pPr marL="1143000" indent="-228600" eaLnBrk="0" hangingPunct="0">
              <a:tabLst>
                <a:tab pos="762000" algn="l"/>
              </a:tabLst>
              <a:defRPr kumimoji="1" sz="2800">
                <a:solidFill>
                  <a:schemeClr val="tx2"/>
                </a:solidFill>
                <a:latin typeface="HY강B" pitchFamily="18" charset="-127"/>
                <a:ea typeface="HY강B" pitchFamily="18" charset="-127"/>
              </a:defRPr>
            </a:lvl3pPr>
            <a:lvl4pPr marL="1600200" indent="-228600" eaLnBrk="0" hangingPunct="0">
              <a:tabLst>
                <a:tab pos="762000" algn="l"/>
              </a:tabLst>
              <a:defRPr kumimoji="1" sz="2800">
                <a:solidFill>
                  <a:schemeClr val="tx2"/>
                </a:solidFill>
                <a:latin typeface="HY강B" pitchFamily="18" charset="-127"/>
                <a:ea typeface="HY강B" pitchFamily="18" charset="-127"/>
              </a:defRPr>
            </a:lvl4pPr>
            <a:lvl5pPr marL="2057400" indent="-228600" eaLnBrk="0" hangingPunct="0">
              <a:tabLst>
                <a:tab pos="762000" algn="l"/>
              </a:tabLst>
              <a:defRPr kumimoji="1" sz="2800">
                <a:solidFill>
                  <a:schemeClr val="tx2"/>
                </a:solidFill>
                <a:latin typeface="HY강B" pitchFamily="18" charset="-127"/>
                <a:ea typeface="HY강B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kumimoji="1" sz="2800">
                <a:solidFill>
                  <a:schemeClr val="tx2"/>
                </a:solidFill>
                <a:latin typeface="HY강B" pitchFamily="18" charset="-127"/>
                <a:ea typeface="HY강B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kumimoji="1" sz="2800">
                <a:solidFill>
                  <a:schemeClr val="tx2"/>
                </a:solidFill>
                <a:latin typeface="HY강B" pitchFamily="18" charset="-127"/>
                <a:ea typeface="HY강B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kumimoji="1" sz="2800">
                <a:solidFill>
                  <a:schemeClr val="tx2"/>
                </a:solidFill>
                <a:latin typeface="HY강B" pitchFamily="18" charset="-127"/>
                <a:ea typeface="HY강B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kumimoji="1" sz="2800">
                <a:solidFill>
                  <a:schemeClr val="tx2"/>
                </a:solidFill>
                <a:latin typeface="HY강B" pitchFamily="18" charset="-127"/>
                <a:ea typeface="HY강B" pitchFamily="18" charset="-127"/>
              </a:defRPr>
            </a:lvl9pPr>
          </a:lstStyle>
          <a:p>
            <a:pPr lvl="1">
              <a:spcBef>
                <a:spcPct val="20000"/>
              </a:spcBef>
              <a:buClr>
                <a:schemeClr val="accent2"/>
              </a:buClr>
              <a:buSzPct val="70000"/>
            </a:pPr>
            <a:r>
              <a:rPr lang="en-US" altLang="ko-KR" sz="1800" b="1" dirty="0" smtClean="0">
                <a:solidFill>
                  <a:schemeClr val="tx1"/>
                </a:solidFill>
                <a:latin typeface="HY그래픽M" pitchFamily="18" charset="-127"/>
                <a:ea typeface="HY그래픽M" pitchFamily="18" charset="-127"/>
              </a:rPr>
              <a:t>&lt;</a:t>
            </a:r>
            <a:r>
              <a:rPr lang="ko-KR" altLang="en-US" sz="1800" b="1" dirty="0" smtClean="0">
                <a:solidFill>
                  <a:schemeClr val="tx1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1800" b="1" dirty="0">
                <a:solidFill>
                  <a:schemeClr val="tx1"/>
                </a:solidFill>
                <a:latin typeface="HY그래픽M" pitchFamily="18" charset="-127"/>
                <a:ea typeface="HY그래픽M" pitchFamily="18" charset="-127"/>
              </a:rPr>
              <a:t>분석방법</a:t>
            </a:r>
            <a:r>
              <a:rPr lang="en-US" altLang="ko-KR" sz="1800" b="1" dirty="0">
                <a:solidFill>
                  <a:schemeClr val="tx1"/>
                </a:solidFill>
                <a:latin typeface="HY그래픽M" pitchFamily="18" charset="-127"/>
                <a:ea typeface="HY그래픽M" pitchFamily="18" charset="-127"/>
              </a:rPr>
              <a:t>&gt;</a:t>
            </a:r>
          </a:p>
          <a:p>
            <a:pPr lvl="1">
              <a:lnSpc>
                <a:spcPct val="15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Tx/>
              <a:buChar char="•"/>
            </a:pPr>
            <a:r>
              <a:rPr lang="ko-KR" altLang="en-US" sz="1800" b="1" dirty="0">
                <a:solidFill>
                  <a:schemeClr val="tx1"/>
                </a:solidFill>
                <a:latin typeface="HY그래픽M" pitchFamily="18" charset="-127"/>
                <a:ea typeface="HY그래픽M" pitchFamily="18" charset="-127"/>
              </a:rPr>
              <a:t>대상 </a:t>
            </a:r>
            <a:r>
              <a:rPr lang="en-US" altLang="ko-KR" sz="1800" b="1" dirty="0">
                <a:solidFill>
                  <a:schemeClr val="tx1"/>
                </a:solidFill>
                <a:latin typeface="HY그래픽M" pitchFamily="18" charset="-127"/>
                <a:ea typeface="HY그래픽M" pitchFamily="18" charset="-127"/>
              </a:rPr>
              <a:t>– </a:t>
            </a:r>
            <a:r>
              <a:rPr lang="ko-KR" altLang="en-US" sz="1800" b="1" dirty="0">
                <a:solidFill>
                  <a:schemeClr val="tx1"/>
                </a:solidFill>
                <a:latin typeface="HY그래픽M" pitchFamily="18" charset="-127"/>
                <a:ea typeface="HY그래픽M" pitchFamily="18" charset="-127"/>
              </a:rPr>
              <a:t>유동자산 </a:t>
            </a:r>
            <a:r>
              <a:rPr lang="en-US" altLang="ko-KR" sz="1800" b="1" dirty="0">
                <a:solidFill>
                  <a:schemeClr val="tx1"/>
                </a:solidFill>
                <a:latin typeface="HY그래픽M" pitchFamily="18" charset="-127"/>
                <a:ea typeface="HY그래픽M" pitchFamily="18" charset="-127"/>
              </a:rPr>
              <a:t>10</a:t>
            </a:r>
            <a:r>
              <a:rPr lang="ko-KR" altLang="en-US" sz="1800" b="1" dirty="0" err="1">
                <a:solidFill>
                  <a:schemeClr val="tx1"/>
                </a:solidFill>
                <a:latin typeface="HY그래픽M" pitchFamily="18" charset="-127"/>
                <a:ea typeface="HY그래픽M" pitchFamily="18" charset="-127"/>
              </a:rPr>
              <a:t>억원</a:t>
            </a:r>
            <a:r>
              <a:rPr lang="ko-KR" altLang="en-US" sz="1800" b="1" dirty="0">
                <a:solidFill>
                  <a:schemeClr val="tx1"/>
                </a:solidFill>
                <a:latin typeface="HY그래픽M" pitchFamily="18" charset="-127"/>
                <a:ea typeface="HY그래픽M" pitchFamily="18" charset="-127"/>
              </a:rPr>
              <a:t> 이상 보유 부유층 </a:t>
            </a:r>
            <a:r>
              <a:rPr lang="en-US" altLang="ko-KR" sz="1800" b="1" dirty="0">
                <a:solidFill>
                  <a:schemeClr val="tx1"/>
                </a:solidFill>
                <a:latin typeface="HY그래픽M" pitchFamily="18" charset="-127"/>
                <a:ea typeface="HY그래픽M" pitchFamily="18" charset="-127"/>
              </a:rPr>
              <a:t>68</a:t>
            </a:r>
            <a:r>
              <a:rPr lang="ko-KR" altLang="en-US" sz="1800" b="1" dirty="0">
                <a:solidFill>
                  <a:schemeClr val="tx1"/>
                </a:solidFill>
                <a:latin typeface="HY그래픽M" pitchFamily="18" charset="-127"/>
                <a:ea typeface="HY그래픽M" pitchFamily="18" charset="-127"/>
              </a:rPr>
              <a:t>명 </a:t>
            </a:r>
          </a:p>
          <a:p>
            <a:pPr lvl="1">
              <a:lnSpc>
                <a:spcPct val="15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Tx/>
              <a:buChar char="•"/>
            </a:pPr>
            <a:r>
              <a:rPr lang="ko-KR" altLang="en-US" sz="1800" b="1" dirty="0" smtClean="0">
                <a:solidFill>
                  <a:schemeClr val="tx1"/>
                </a:solidFill>
                <a:latin typeface="HY그래픽M" pitchFamily="18" charset="-127"/>
                <a:ea typeface="HY그래픽M" pitchFamily="18" charset="-127"/>
              </a:rPr>
              <a:t>부유층 </a:t>
            </a:r>
            <a:r>
              <a:rPr lang="ko-KR" altLang="en-US" sz="1800" b="1" dirty="0">
                <a:solidFill>
                  <a:schemeClr val="tx1"/>
                </a:solidFill>
                <a:latin typeface="HY그래픽M" pitchFamily="18" charset="-127"/>
                <a:ea typeface="HY그래픽M" pitchFamily="18" charset="-127"/>
              </a:rPr>
              <a:t>기부행동 관련 기술적 분석 </a:t>
            </a:r>
            <a:r>
              <a:rPr lang="en-US" altLang="ko-KR" sz="1800" b="1" dirty="0">
                <a:solidFill>
                  <a:schemeClr val="tx1"/>
                </a:solidFill>
                <a:latin typeface="HY그래픽M" pitchFamily="18" charset="-127"/>
                <a:ea typeface="HY그래픽M" pitchFamily="18" charset="-127"/>
              </a:rPr>
              <a:t>(descriptive </a:t>
            </a:r>
            <a:r>
              <a:rPr lang="en-US" altLang="ko-KR" sz="1800" b="1" dirty="0" smtClean="0">
                <a:solidFill>
                  <a:schemeClr val="tx1"/>
                </a:solidFill>
                <a:latin typeface="HY그래픽M" pitchFamily="18" charset="-127"/>
                <a:ea typeface="HY그래픽M" pitchFamily="18" charset="-127"/>
              </a:rPr>
              <a:t>analysis)</a:t>
            </a:r>
            <a:endParaRPr lang="ko-KR" altLang="en-US" sz="1800" b="1" dirty="0">
              <a:solidFill>
                <a:schemeClr val="tx1"/>
              </a:solidFill>
              <a:latin typeface="HY그래픽M" pitchFamily="18" charset="-127"/>
              <a:ea typeface="HY그래픽M" pitchFamily="18" charset="-127"/>
            </a:endParaRPr>
          </a:p>
          <a:p>
            <a:pPr lvl="1">
              <a:lnSpc>
                <a:spcPct val="15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Tx/>
              <a:buChar char="•"/>
            </a:pPr>
            <a:r>
              <a:rPr lang="en-US" altLang="ko-KR" sz="1800" b="1" dirty="0" smtClean="0">
                <a:solidFill>
                  <a:schemeClr val="tx1"/>
                </a:solidFill>
                <a:latin typeface="HY그래픽M" pitchFamily="18" charset="-127"/>
                <a:ea typeface="HY그래픽M" pitchFamily="18" charset="-127"/>
              </a:rPr>
              <a:t>WM</a:t>
            </a:r>
            <a:r>
              <a:rPr lang="ko-KR" altLang="en-US" sz="1800" b="1" dirty="0">
                <a:solidFill>
                  <a:schemeClr val="tx1"/>
                </a:solidFill>
                <a:latin typeface="HY그래픽M" pitchFamily="18" charset="-127"/>
                <a:ea typeface="HY그래픽M" pitchFamily="18" charset="-127"/>
              </a:rPr>
              <a:t>대상 포커스 그룹 인터뷰 </a:t>
            </a:r>
            <a:r>
              <a:rPr lang="en-US" altLang="ko-KR" sz="1800" b="1" dirty="0">
                <a:solidFill>
                  <a:schemeClr val="tx1"/>
                </a:solidFill>
                <a:latin typeface="HY그래픽M" pitchFamily="18" charset="-127"/>
                <a:ea typeface="HY그래픽M" pitchFamily="18" charset="-127"/>
              </a:rPr>
              <a:t>: 8</a:t>
            </a:r>
            <a:r>
              <a:rPr lang="ko-KR" altLang="en-US" sz="1800" b="1" dirty="0">
                <a:solidFill>
                  <a:schemeClr val="tx1"/>
                </a:solidFill>
                <a:latin typeface="HY그래픽M" pitchFamily="18" charset="-127"/>
                <a:ea typeface="HY그래픽M" pitchFamily="18" charset="-127"/>
              </a:rPr>
              <a:t>명을 </a:t>
            </a:r>
            <a:r>
              <a:rPr lang="en-US" altLang="ko-KR" sz="1800" b="1" dirty="0">
                <a:solidFill>
                  <a:schemeClr val="tx1"/>
                </a:solidFill>
                <a:latin typeface="HY그래픽M" pitchFamily="18" charset="-127"/>
                <a:ea typeface="HY그래픽M" pitchFamily="18" charset="-127"/>
              </a:rPr>
              <a:t>4</a:t>
            </a:r>
            <a:r>
              <a:rPr lang="ko-KR" altLang="en-US" sz="1800" b="1" dirty="0">
                <a:solidFill>
                  <a:schemeClr val="tx1"/>
                </a:solidFill>
                <a:latin typeface="HY그래픽M" pitchFamily="18" charset="-127"/>
                <a:ea typeface="HY그래픽M" pitchFamily="18" charset="-127"/>
              </a:rPr>
              <a:t>집단으로 나눠</a:t>
            </a:r>
          </a:p>
          <a:p>
            <a:pPr lvl="1">
              <a:lnSpc>
                <a:spcPct val="15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Tx/>
              <a:buChar char="•"/>
            </a:pPr>
            <a:r>
              <a:rPr lang="ko-KR" altLang="en-US" sz="1800" b="1" dirty="0">
                <a:solidFill>
                  <a:schemeClr val="tx1"/>
                </a:solidFill>
                <a:latin typeface="HY그래픽M" pitchFamily="18" charset="-127"/>
                <a:ea typeface="HY그래픽M" pitchFamily="18" charset="-127"/>
              </a:rPr>
              <a:t>기부를 실천하는 부유층대상 심층인터뷰 </a:t>
            </a:r>
          </a:p>
          <a:p>
            <a:pPr lvl="1">
              <a:lnSpc>
                <a:spcPct val="150000"/>
              </a:lnSpc>
              <a:spcBef>
                <a:spcPct val="20000"/>
              </a:spcBef>
              <a:buClr>
                <a:schemeClr val="accent2"/>
              </a:buClr>
              <a:buSzPct val="70000"/>
            </a:pPr>
            <a:r>
              <a:rPr lang="en-US" altLang="ko-KR" sz="1800" b="1" dirty="0">
                <a:solidFill>
                  <a:schemeClr val="tx1"/>
                </a:solidFill>
                <a:latin typeface="HY그래픽M" pitchFamily="18" charset="-127"/>
                <a:ea typeface="HY그래픽M" pitchFamily="18" charset="-127"/>
              </a:rPr>
              <a:t>   : </a:t>
            </a:r>
            <a:r>
              <a:rPr lang="ko-KR" altLang="en-US" sz="1800" b="1" dirty="0">
                <a:solidFill>
                  <a:schemeClr val="tx1"/>
                </a:solidFill>
                <a:latin typeface="HY그래픽M" pitchFamily="18" charset="-127"/>
                <a:ea typeface="HY그래픽M" pitchFamily="18" charset="-127"/>
              </a:rPr>
              <a:t>자산</a:t>
            </a:r>
            <a:r>
              <a:rPr lang="en-US" altLang="ko-KR" sz="1800" b="1" dirty="0">
                <a:solidFill>
                  <a:schemeClr val="tx1"/>
                </a:solidFill>
                <a:latin typeface="HY그래픽M" pitchFamily="18" charset="-127"/>
                <a:ea typeface="HY그래픽M" pitchFamily="18" charset="-127"/>
              </a:rPr>
              <a:t>50</a:t>
            </a:r>
            <a:r>
              <a:rPr lang="ko-KR" altLang="en-US" sz="1800" b="1" dirty="0" err="1">
                <a:solidFill>
                  <a:schemeClr val="tx1"/>
                </a:solidFill>
                <a:latin typeface="HY그래픽M" pitchFamily="18" charset="-127"/>
                <a:ea typeface="HY그래픽M" pitchFamily="18" charset="-127"/>
              </a:rPr>
              <a:t>억원</a:t>
            </a:r>
            <a:r>
              <a:rPr lang="en-US" altLang="ko-KR" sz="1800" b="1" dirty="0">
                <a:solidFill>
                  <a:schemeClr val="tx1"/>
                </a:solidFill>
                <a:latin typeface="HY그래픽M" pitchFamily="18" charset="-127"/>
                <a:ea typeface="HY그래픽M" pitchFamily="18" charset="-127"/>
              </a:rPr>
              <a:t>~1000</a:t>
            </a:r>
            <a:r>
              <a:rPr lang="ko-KR" altLang="en-US" sz="1800" b="1" dirty="0" err="1">
                <a:solidFill>
                  <a:schemeClr val="tx1"/>
                </a:solidFill>
                <a:latin typeface="HY그래픽M" pitchFamily="18" charset="-127"/>
                <a:ea typeface="HY그래픽M" pitchFamily="18" charset="-127"/>
              </a:rPr>
              <a:t>억원</a:t>
            </a:r>
            <a:r>
              <a:rPr lang="ko-KR" altLang="en-US" sz="1800" b="1" dirty="0">
                <a:solidFill>
                  <a:schemeClr val="tx1"/>
                </a:solidFill>
                <a:latin typeface="HY그래픽M" pitchFamily="18" charset="-127"/>
                <a:ea typeface="HY그래픽M" pitchFamily="18" charset="-127"/>
              </a:rPr>
              <a:t> 보유 </a:t>
            </a:r>
            <a:r>
              <a:rPr lang="en-US" altLang="ko-KR" sz="1800" b="1" dirty="0">
                <a:solidFill>
                  <a:schemeClr val="tx1"/>
                </a:solidFill>
                <a:latin typeface="HY그래픽M" pitchFamily="18" charset="-127"/>
                <a:ea typeface="HY그래픽M" pitchFamily="18" charset="-127"/>
              </a:rPr>
              <a:t>7</a:t>
            </a:r>
            <a:r>
              <a:rPr lang="ko-KR" altLang="en-US" sz="1800" b="1" dirty="0">
                <a:solidFill>
                  <a:schemeClr val="tx1"/>
                </a:solidFill>
                <a:latin typeface="HY그래픽M" pitchFamily="18" charset="-127"/>
                <a:ea typeface="HY그래픽M" pitchFamily="18" charset="-127"/>
              </a:rPr>
              <a:t>인</a:t>
            </a:r>
          </a:p>
          <a:p>
            <a:pPr lvl="1">
              <a:spcBef>
                <a:spcPct val="20000"/>
              </a:spcBef>
              <a:buClr>
                <a:schemeClr val="accent2"/>
              </a:buClr>
              <a:buSzPct val="70000"/>
            </a:pPr>
            <a:endParaRPr lang="en-US" altLang="ko-KR" sz="2300" dirty="0">
              <a:solidFill>
                <a:schemeClr val="tx1"/>
              </a:solidFill>
            </a:endParaRPr>
          </a:p>
        </p:txBody>
      </p:sp>
      <p:sp>
        <p:nvSpPr>
          <p:cNvPr id="6" name="AutoShape 14"/>
          <p:cNvSpPr>
            <a:spLocks noChangeArrowheads="1"/>
          </p:cNvSpPr>
          <p:nvPr/>
        </p:nvSpPr>
        <p:spPr bwMode="auto">
          <a:xfrm>
            <a:off x="285720" y="3770316"/>
            <a:ext cx="3744912" cy="434975"/>
          </a:xfrm>
          <a:prstGeom prst="roundRect">
            <a:avLst>
              <a:gd name="adj" fmla="val 16667"/>
            </a:avLst>
          </a:prstGeom>
          <a:solidFill>
            <a:schemeClr val="hlink"/>
          </a:solidFill>
          <a:ln w="6350">
            <a:noFill/>
            <a:round/>
            <a:headEnd/>
            <a:tailEnd/>
          </a:ln>
        </p:spPr>
        <p:txBody>
          <a:bodyPr wrap="none" anchor="ctr"/>
          <a:lstStyle/>
          <a:p>
            <a:pPr latinLnBrk="1"/>
            <a:r>
              <a:rPr lang="en-US" altLang="ko-KR" sz="1800" b="1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1) </a:t>
            </a:r>
            <a:r>
              <a:rPr lang="ko-KR" altLang="en-US" sz="1800" b="1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인구통계학적 특성</a:t>
            </a:r>
            <a:r>
              <a:rPr lang="en-US" altLang="ko-KR" sz="1800" b="1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: </a:t>
            </a:r>
            <a:r>
              <a:rPr lang="ko-KR" altLang="en-US" sz="1800" b="1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자산 및 소득 </a:t>
            </a:r>
          </a:p>
        </p:txBody>
      </p:sp>
      <p:pic>
        <p:nvPicPr>
          <p:cNvPr id="8" name="Picture 5" descr="UNI000003dc24b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0320" y="4251332"/>
            <a:ext cx="4824412" cy="2418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3" descr="Snap4"/>
          <p:cNvPicPr>
            <a:picLocks noChangeAspect="1" noChangeArrowheads="1"/>
          </p:cNvPicPr>
          <p:nvPr/>
        </p:nvPicPr>
        <p:blipFill>
          <a:blip r:embed="rId4"/>
          <a:srcRect l="50422" r="1400"/>
          <a:stretch>
            <a:fillRect/>
          </a:stretch>
        </p:blipFill>
        <p:spPr bwMode="auto">
          <a:xfrm>
            <a:off x="4932040" y="4175125"/>
            <a:ext cx="4211960" cy="268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0384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 descr="Snap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700338"/>
            <a:ext cx="7272808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AutoShape 8"/>
          <p:cNvSpPr>
            <a:spLocks noChangeArrowheads="1"/>
          </p:cNvSpPr>
          <p:nvPr/>
        </p:nvSpPr>
        <p:spPr bwMode="auto">
          <a:xfrm>
            <a:off x="755574" y="252140"/>
            <a:ext cx="8064897" cy="434975"/>
          </a:xfrm>
          <a:prstGeom prst="roundRect">
            <a:avLst>
              <a:gd name="adj" fmla="val 16667"/>
            </a:avLst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latinLnBrk="1"/>
            <a:r>
              <a:rPr lang="ko-KR" altLang="en-US" sz="2400" b="1" dirty="0" smtClean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부유층의 </a:t>
            </a:r>
            <a:r>
              <a:rPr lang="ko-KR" altLang="en-US" sz="2400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기부에 대한 인식 및 동정적 태도 </a:t>
            </a:r>
            <a:r>
              <a:rPr lang="en-US" altLang="ko-KR" sz="2400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-</a:t>
            </a:r>
            <a:r>
              <a:rPr lang="ko-KR" altLang="en-US" sz="2400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기부의미</a:t>
            </a:r>
          </a:p>
        </p:txBody>
      </p:sp>
      <p:sp>
        <p:nvSpPr>
          <p:cNvPr id="4" name="Rectangle 12"/>
          <p:cNvSpPr>
            <a:spLocks noChangeArrowheads="1"/>
          </p:cNvSpPr>
          <p:nvPr/>
        </p:nvSpPr>
        <p:spPr bwMode="auto">
          <a:xfrm>
            <a:off x="13692" y="844471"/>
            <a:ext cx="8964613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285750" indent="-285750">
              <a:lnSpc>
                <a:spcPct val="150000"/>
              </a:lnSpc>
            </a:pP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부유층에게 기부란 어떤 의미인가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?</a:t>
            </a:r>
          </a:p>
          <a:p>
            <a:pPr marL="285750" indent="-285750">
              <a:lnSpc>
                <a:spcPct val="150000"/>
              </a:lnSpc>
            </a:pP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   :  </a:t>
            </a:r>
            <a:r>
              <a:rPr lang="en-US" altLang="ko-KR" sz="18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‘</a:t>
            </a:r>
            <a:r>
              <a:rPr lang="ko-KR" altLang="en-US" sz="18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사회적 책임 이행</a:t>
            </a:r>
            <a:r>
              <a:rPr lang="en-US" altLang="ko-KR" sz="18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’</a:t>
            </a:r>
            <a:r>
              <a:rPr lang="ko-KR" altLang="en-US" sz="18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을 위해 기부한다는 것이 </a:t>
            </a:r>
            <a:r>
              <a:rPr lang="en-US" altLang="ko-KR" sz="18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63.6%</a:t>
            </a:r>
            <a:r>
              <a:rPr lang="ko-KR" altLang="en-US" sz="18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로 가장 높음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.  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그 다음으로는 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‘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개인의 가치 및 자아실현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(50%)’, ‘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사회정의 및 사회통합 수단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(39.4%)’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이 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                 </a:t>
            </a:r>
          </a:p>
          <a:p>
            <a:pPr marL="285750" indent="-285750">
              <a:lnSpc>
                <a:spcPct val="150000"/>
              </a:lnSpc>
            </a:pP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       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높은 동기인 것으로 나타남</a:t>
            </a:r>
            <a:endParaRPr lang="en-US" altLang="ko-KR" sz="1800" b="1" dirty="0">
              <a:latin typeface="HY그래픽M" pitchFamily="18" charset="-127"/>
              <a:ea typeface="HY그래픽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7781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/>
          <p:cNvSpPr>
            <a:spLocks noChangeArrowheads="1"/>
          </p:cNvSpPr>
          <p:nvPr/>
        </p:nvSpPr>
        <p:spPr bwMode="auto">
          <a:xfrm>
            <a:off x="636960" y="228600"/>
            <a:ext cx="3024336" cy="434975"/>
          </a:xfrm>
          <a:prstGeom prst="roundRect">
            <a:avLst>
              <a:gd name="adj" fmla="val 16667"/>
            </a:avLst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latinLnBrk="1"/>
            <a:r>
              <a:rPr lang="ko-KR" altLang="en-US" sz="2400" b="1" dirty="0" smtClean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부유층의 </a:t>
            </a:r>
            <a:r>
              <a:rPr lang="ko-KR" altLang="en-US" sz="2400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기부행동</a:t>
            </a:r>
            <a:endParaRPr lang="en-US" altLang="ko-KR" sz="2400" b="1" dirty="0">
              <a:solidFill>
                <a:schemeClr val="bg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39939" name="Picture 7" descr="UNI000003dc24c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1071546"/>
            <a:ext cx="3429024" cy="2428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9" descr="UNI000003dc24c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28" y="3786190"/>
            <a:ext cx="6786610" cy="283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36" name="Rectangle 12"/>
          <p:cNvSpPr>
            <a:spLocks noChangeArrowheads="1"/>
          </p:cNvSpPr>
          <p:nvPr/>
        </p:nvSpPr>
        <p:spPr bwMode="auto">
          <a:xfrm>
            <a:off x="4211638" y="6453188"/>
            <a:ext cx="79216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algn="ctr" latinLnBrk="1">
              <a:defRPr/>
            </a:pPr>
            <a:r>
              <a:rPr lang="en-US" altLang="ko-KR" sz="1200">
                <a:solidFill>
                  <a:schemeClr val="tx1"/>
                </a:solidFill>
                <a:latin typeface="Verdana" pitchFamily="34" charset="0"/>
                <a:ea typeface="돋움" pitchFamily="50" charset="-127"/>
              </a:rPr>
              <a:t>30</a:t>
            </a:r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3714744" y="844471"/>
            <a:ext cx="5429256" cy="3000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2009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년 이전 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3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년 이내 </a:t>
            </a:r>
            <a:endParaRPr lang="en-US" altLang="ko-KR" sz="1800" b="1" dirty="0" smtClean="0">
              <a:latin typeface="HY그래픽M" pitchFamily="18" charset="-127"/>
              <a:ea typeface="HY그래픽M" pitchFamily="18" charset="-127"/>
            </a:endParaRPr>
          </a:p>
          <a:p>
            <a:pPr marL="285750" indent="-285750">
              <a:lnSpc>
                <a:spcPct val="150000"/>
              </a:lnSpc>
            </a:pP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    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기부를 경험한 이들은 전체의 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95.5%.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로 대부분 기부경험 있음</a:t>
            </a:r>
            <a:endParaRPr lang="en-US" altLang="ko-KR" sz="1800" b="1" dirty="0" smtClean="0">
              <a:latin typeface="HY그래픽M" pitchFamily="18" charset="-127"/>
              <a:ea typeface="HY그래픽M" pitchFamily="18" charset="-127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8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가장 보편적 </a:t>
            </a:r>
            <a:r>
              <a:rPr lang="ko-KR" altLang="en-US" sz="1800" b="1" dirty="0" err="1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기부처는</a:t>
            </a:r>
            <a:r>
              <a:rPr lang="ko-KR" altLang="en-US" sz="18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 자선단체 및 사회복지기관</a:t>
            </a:r>
            <a:r>
              <a:rPr lang="en-US" altLang="ko-KR" sz="18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(88.9%), 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그 다음으로는 교육기관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(33.3%), 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친척 및 이웃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(28.6%), 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정치단체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(23.8%)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에 기부한 것으로 나타남</a:t>
            </a:r>
            <a:endParaRPr lang="en-US" altLang="ko-KR" sz="1800" b="1" dirty="0">
              <a:latin typeface="HY그래픽M" pitchFamily="18" charset="-127"/>
              <a:ea typeface="HY그래픽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4045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ChangeArrowheads="1"/>
          </p:cNvSpPr>
          <p:nvPr/>
        </p:nvSpPr>
        <p:spPr bwMode="auto">
          <a:xfrm>
            <a:off x="755576" y="260648"/>
            <a:ext cx="4745118" cy="434975"/>
          </a:xfrm>
          <a:prstGeom prst="roundRect">
            <a:avLst>
              <a:gd name="adj" fmla="val 16667"/>
            </a:avLst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latinLnBrk="1"/>
            <a:r>
              <a:rPr lang="ko-KR" altLang="en-US" sz="2400" b="1" dirty="0" smtClean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부유층은 얼마나 기부하는가</a:t>
            </a:r>
            <a:r>
              <a:rPr lang="en-US" altLang="ko-KR" sz="2400" b="1" dirty="0" smtClean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?</a:t>
            </a:r>
            <a:endParaRPr lang="en-US" altLang="ko-KR" sz="2400" b="1" dirty="0">
              <a:solidFill>
                <a:schemeClr val="bg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40963" name="Picture 5" descr="Snap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2636912"/>
            <a:ext cx="8322370" cy="3794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214411" y="980728"/>
            <a:ext cx="8964613" cy="133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이들은 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3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년 평균 약  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1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억 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1,500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만원 정도를 기부하는 것으로 나타났음</a:t>
            </a:r>
            <a:endParaRPr lang="en-US" altLang="ko-KR" sz="1800" b="1" dirty="0" smtClean="0">
              <a:latin typeface="HY그래픽M" pitchFamily="18" charset="-127"/>
              <a:ea typeface="HY그래픽M" pitchFamily="18" charset="-127"/>
            </a:endParaRPr>
          </a:p>
          <a:p>
            <a:pPr marL="285750" indent="-285750">
              <a:lnSpc>
                <a:spcPct val="150000"/>
              </a:lnSpc>
            </a:pP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     </a:t>
            </a:r>
            <a:r>
              <a:rPr lang="ko-KR" altLang="en-US" sz="1800" b="1" dirty="0" err="1" smtClean="0">
                <a:latin typeface="HY그래픽M" pitchFamily="18" charset="-127"/>
                <a:ea typeface="HY그래픽M" pitchFamily="18" charset="-127"/>
              </a:rPr>
              <a:t>극단값을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 제외하면 약 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2,000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만원 가량을 연평균 기부하는 것으로 나타남</a:t>
            </a:r>
            <a:endParaRPr lang="en-US" altLang="ko-KR" sz="1800" b="1" dirty="0" smtClean="0">
              <a:latin typeface="HY그래픽M" pitchFamily="18" charset="-127"/>
              <a:ea typeface="HY그래픽M" pitchFamily="18" charset="-127"/>
            </a:endParaRPr>
          </a:p>
          <a:p>
            <a:pPr marL="285750" indent="-285750">
              <a:lnSpc>
                <a:spcPct val="150000"/>
              </a:lnSpc>
            </a:pP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     (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이는 종교적 기부를 제외한 규모임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)</a:t>
            </a:r>
            <a:endParaRPr lang="en-US" altLang="ko-KR" sz="1800" b="1" dirty="0">
              <a:latin typeface="HY그래픽M" pitchFamily="18" charset="-127"/>
              <a:ea typeface="HY그래픽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547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2"/>
          <p:cNvSpPr>
            <a:spLocks noChangeArrowheads="1"/>
          </p:cNvSpPr>
          <p:nvPr/>
        </p:nvSpPr>
        <p:spPr bwMode="auto">
          <a:xfrm>
            <a:off x="700088" y="292100"/>
            <a:ext cx="5964248" cy="434975"/>
          </a:xfrm>
          <a:prstGeom prst="roundRect">
            <a:avLst>
              <a:gd name="adj" fmla="val 16667"/>
            </a:avLst>
          </a:prstGeom>
          <a:solidFill>
            <a:schemeClr val="hlink"/>
          </a:solidFill>
          <a:ln w="6350">
            <a:noFill/>
            <a:round/>
            <a:headEnd/>
            <a:tailEnd/>
          </a:ln>
        </p:spPr>
        <p:txBody>
          <a:bodyPr wrap="none" anchor="ctr"/>
          <a:lstStyle/>
          <a:p>
            <a:pPr latinLnBrk="1"/>
            <a:r>
              <a:rPr lang="ko-KR" altLang="en-US" sz="2400" b="1" dirty="0" smtClean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부유층의 </a:t>
            </a:r>
            <a:r>
              <a:rPr lang="ko-KR" altLang="en-US" sz="2400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향후 기부계획 및 기부 관련 욕구</a:t>
            </a:r>
            <a:endParaRPr lang="en-US" altLang="ko-KR" sz="2400" b="1" dirty="0">
              <a:solidFill>
                <a:schemeClr val="bg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47107" name="Picture 6" descr="UNI000003dc24d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928670"/>
            <a:ext cx="3816350" cy="233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8" name="Picture 8" descr="UNI000003dc24e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928670"/>
            <a:ext cx="3743325" cy="228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UNI000003dc24e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3571876"/>
            <a:ext cx="4581525" cy="2803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4857752" y="3286124"/>
            <a:ext cx="4071934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향후 기부의향은 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98.5%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로</a:t>
            </a:r>
            <a:endParaRPr lang="en-US" altLang="ko-KR" sz="1800" b="1" dirty="0" smtClean="0">
              <a:latin typeface="HY그래픽M" pitchFamily="18" charset="-127"/>
              <a:ea typeface="HY그래픽M" pitchFamily="18" charset="-127"/>
            </a:endParaRPr>
          </a:p>
          <a:p>
            <a:pPr marL="285750" indent="-285750">
              <a:lnSpc>
                <a:spcPct val="150000"/>
              </a:lnSpc>
            </a:pP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    </a:t>
            </a:r>
            <a:r>
              <a:rPr lang="ko-KR" altLang="en-US" sz="18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인터뷰에 응한 거의 모든 부유층이</a:t>
            </a:r>
            <a:endParaRPr lang="en-US" altLang="ko-KR" sz="1800" b="1" dirty="0" smtClean="0">
              <a:solidFill>
                <a:srgbClr val="C00000"/>
              </a:solidFill>
              <a:latin typeface="HY그래픽M" pitchFamily="18" charset="-127"/>
              <a:ea typeface="HY그래픽M" pitchFamily="18" charset="-127"/>
            </a:endParaRPr>
          </a:p>
          <a:p>
            <a:pPr marL="285750" indent="-285750">
              <a:lnSpc>
                <a:spcPct val="150000"/>
              </a:lnSpc>
            </a:pPr>
            <a:r>
              <a:rPr lang="en-US" altLang="ko-KR" sz="18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     </a:t>
            </a:r>
            <a:r>
              <a:rPr lang="ko-KR" altLang="en-US" sz="18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향후 기부할 것으로 예상됨</a:t>
            </a:r>
            <a:endParaRPr lang="en-US" altLang="ko-KR" sz="1800" b="1" dirty="0" smtClean="0">
              <a:solidFill>
                <a:srgbClr val="C00000"/>
              </a:solidFill>
              <a:latin typeface="HY그래픽M" pitchFamily="18" charset="-127"/>
              <a:ea typeface="HY그래픽M" pitchFamily="18" charset="-127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향후 유산기부 또한 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10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명중 </a:t>
            </a:r>
            <a:endParaRPr lang="en-US" altLang="ko-KR" sz="1800" b="1" dirty="0" smtClean="0">
              <a:latin typeface="HY그래픽M" pitchFamily="18" charset="-127"/>
              <a:ea typeface="HY그래픽M" pitchFamily="18" charset="-127"/>
            </a:endParaRPr>
          </a:p>
          <a:p>
            <a:pPr marL="285750" indent="-285750">
              <a:lnSpc>
                <a:spcPct val="150000"/>
              </a:lnSpc>
            </a:pP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     6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명 정도 의향이 있는 것으로 </a:t>
            </a:r>
            <a:endParaRPr lang="en-US" altLang="ko-KR" sz="1800" b="1" dirty="0" smtClean="0">
              <a:latin typeface="HY그래픽M" pitchFamily="18" charset="-127"/>
              <a:ea typeface="HY그래픽M" pitchFamily="18" charset="-127"/>
            </a:endParaRPr>
          </a:p>
          <a:p>
            <a:pPr marL="285750" indent="-285750">
              <a:lnSpc>
                <a:spcPct val="150000"/>
              </a:lnSpc>
            </a:pP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     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나타남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.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희망기부자문 분야는 모금단체</a:t>
            </a:r>
            <a:endParaRPr lang="en-US" altLang="ko-KR" sz="1800" b="1" dirty="0" smtClean="0">
              <a:latin typeface="HY그래픽M" pitchFamily="18" charset="-127"/>
              <a:ea typeface="HY그래픽M" pitchFamily="18" charset="-127"/>
            </a:endParaRPr>
          </a:p>
          <a:p>
            <a:pPr marL="285750" indent="-285750">
              <a:lnSpc>
                <a:spcPct val="150000"/>
              </a:lnSpc>
            </a:pP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    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기부컨설턴트 인 것으로 보고됨 </a:t>
            </a:r>
            <a:endParaRPr lang="en-US" altLang="ko-KR" sz="1800" b="1" dirty="0">
              <a:latin typeface="HY그래픽M" pitchFamily="18" charset="-127"/>
              <a:ea typeface="HY그래픽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571472" y="285728"/>
            <a:ext cx="3571900" cy="434975"/>
          </a:xfrm>
          <a:prstGeom prst="roundRect">
            <a:avLst>
              <a:gd name="adj" fmla="val 16667"/>
            </a:avLst>
          </a:prstGeom>
          <a:solidFill>
            <a:schemeClr val="hlink"/>
          </a:solidFill>
          <a:ln w="635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latinLnBrk="1"/>
            <a:r>
              <a:rPr lang="ko-KR" altLang="en-US" sz="2200" b="1" dirty="0" smtClean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부유층의 희망 기부 서비스</a:t>
            </a:r>
            <a:endParaRPr lang="en-US" altLang="ko-KR" sz="2200" b="1" dirty="0">
              <a:solidFill>
                <a:schemeClr val="bg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49155" name="Picture 6" descr="Snap3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8962" y="2285992"/>
            <a:ext cx="7829550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179387" y="844471"/>
            <a:ext cx="8964613" cy="133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부유층이 바라는 희망 기부서비스 중 가장 높은 비율을 차지한 것은 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‘</a:t>
            </a:r>
            <a:r>
              <a:rPr lang="ko-KR" altLang="en-US" sz="18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기부결과에 대한 지속적인 설명과 보고</a:t>
            </a:r>
            <a:r>
              <a:rPr lang="en-US" altLang="ko-KR" sz="18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(65%)’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인  것으로 나타남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. 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그 다음으로는 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‘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가족 및 자녀를 위한 </a:t>
            </a:r>
            <a:r>
              <a:rPr lang="ko-KR" altLang="en-US" sz="1800" b="1" dirty="0" err="1" smtClean="0">
                <a:latin typeface="HY그래픽M" pitchFamily="18" charset="-127"/>
                <a:ea typeface="HY그래픽M" pitchFamily="18" charset="-127"/>
              </a:rPr>
              <a:t>나눔교육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(35%)’, ‘</a:t>
            </a:r>
            <a:r>
              <a:rPr lang="ko-KR" altLang="en-US" sz="1800" b="1" dirty="0" err="1" smtClean="0">
                <a:latin typeface="HY그래픽M" pitchFamily="18" charset="-127"/>
                <a:ea typeface="HY그래픽M" pitchFamily="18" charset="-127"/>
              </a:rPr>
              <a:t>의미있는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 기부를 위한 교육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(28.3%)’ 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순으로 나타남</a:t>
            </a:r>
            <a:endParaRPr lang="en-US" altLang="ko-KR" sz="1800" b="1" dirty="0">
              <a:latin typeface="HY그래픽M" pitchFamily="18" charset="-127"/>
              <a:ea typeface="HY그래픽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5"/>
          <p:cNvSpPr>
            <a:spLocks noChangeArrowheads="1"/>
          </p:cNvSpPr>
          <p:nvPr/>
        </p:nvSpPr>
        <p:spPr bwMode="auto">
          <a:xfrm>
            <a:off x="0" y="0"/>
            <a:ext cx="9144000" cy="65976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4099" name="Rectangle 16"/>
          <p:cNvSpPr>
            <a:spLocks noChangeArrowheads="1"/>
          </p:cNvSpPr>
          <p:nvPr/>
        </p:nvSpPr>
        <p:spPr bwMode="auto">
          <a:xfrm>
            <a:off x="971550" y="2353962"/>
            <a:ext cx="7199313" cy="1086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170000"/>
              </a:lnSpc>
            </a:pPr>
            <a:r>
              <a:rPr kumimoji="0" lang="en-US" altLang="ko-KR" sz="3800" b="1" dirty="0" smtClean="0">
                <a:solidFill>
                  <a:srgbClr val="990000"/>
                </a:solidFill>
                <a:latin typeface="맑은 고딕" pitchFamily="50" charset="-127"/>
                <a:ea typeface="맑은 고딕" pitchFamily="50" charset="-127"/>
              </a:rPr>
              <a:t>Ⅰ</a:t>
            </a:r>
            <a:r>
              <a:rPr kumimoji="0" lang="en-US" altLang="ko-KR" b="1" dirty="0" smtClean="0">
                <a:solidFill>
                  <a:srgbClr val="990000"/>
                </a:solidFill>
                <a:latin typeface="Times New Roman" pitchFamily="18" charset="0"/>
                <a:ea typeface="HY헤드라인M" pitchFamily="18" charset="-127"/>
              </a:rPr>
              <a:t>-1.  </a:t>
            </a:r>
            <a:r>
              <a:rPr kumimoji="0" lang="ko-KR" altLang="en-US" b="1" dirty="0">
                <a:solidFill>
                  <a:srgbClr val="990000"/>
                </a:solidFill>
                <a:latin typeface="Times New Roman" pitchFamily="18" charset="0"/>
                <a:ea typeface="HY헤드라인M" pitchFamily="18" charset="-127"/>
              </a:rPr>
              <a:t>총  기부 </a:t>
            </a:r>
            <a:r>
              <a:rPr kumimoji="0" lang="ko-KR" altLang="en-US" b="1" dirty="0" smtClean="0">
                <a:solidFill>
                  <a:srgbClr val="990000"/>
                </a:solidFill>
                <a:latin typeface="Times New Roman" pitchFamily="18" charset="0"/>
                <a:ea typeface="HY헤드라인M" pitchFamily="18" charset="-127"/>
              </a:rPr>
              <a:t>규모 및 </a:t>
            </a:r>
            <a:r>
              <a:rPr kumimoji="0" lang="ko-KR" altLang="en-US" b="1" dirty="0">
                <a:solidFill>
                  <a:srgbClr val="990000"/>
                </a:solidFill>
                <a:latin typeface="Times New Roman" pitchFamily="18" charset="0"/>
                <a:ea typeface="HY헤드라인M" pitchFamily="18" charset="-127"/>
              </a:rPr>
              <a:t>현황</a:t>
            </a:r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1619250" y="3573463"/>
            <a:ext cx="5976938" cy="0"/>
          </a:xfrm>
          <a:prstGeom prst="line">
            <a:avLst/>
          </a:prstGeom>
          <a:noFill/>
          <a:ln w="9525">
            <a:solidFill>
              <a:srgbClr val="003366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101" name="Rectangle 8"/>
          <p:cNvSpPr>
            <a:spLocks noChangeArrowheads="1"/>
          </p:cNvSpPr>
          <p:nvPr/>
        </p:nvSpPr>
        <p:spPr bwMode="auto">
          <a:xfrm>
            <a:off x="0" y="6556375"/>
            <a:ext cx="9144000" cy="301625"/>
          </a:xfrm>
          <a:prstGeom prst="rect">
            <a:avLst/>
          </a:prstGeom>
          <a:solidFill>
            <a:srgbClr val="808000">
              <a:alpha val="54901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pic>
        <p:nvPicPr>
          <p:cNvPr id="4102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88"/>
            <a:ext cx="9144000" cy="333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03" name="Group 28"/>
          <p:cNvGrpSpPr>
            <a:grpSpLocks/>
          </p:cNvGrpSpPr>
          <p:nvPr/>
        </p:nvGrpSpPr>
        <p:grpSpPr bwMode="auto">
          <a:xfrm rot="10800000">
            <a:off x="8726488" y="2301875"/>
            <a:ext cx="71437" cy="4249738"/>
            <a:chOff x="134" y="164"/>
            <a:chExt cx="45" cy="2677"/>
          </a:xfrm>
        </p:grpSpPr>
        <p:sp>
          <p:nvSpPr>
            <p:cNvPr id="4108" name="Line 26"/>
            <p:cNvSpPr>
              <a:spLocks noChangeShapeType="1"/>
            </p:cNvSpPr>
            <p:nvPr/>
          </p:nvSpPr>
          <p:spPr bwMode="auto">
            <a:xfrm>
              <a:off x="158" y="164"/>
              <a:ext cx="0" cy="2631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4109" name="Oval 27"/>
            <p:cNvSpPr>
              <a:spLocks noChangeArrowheads="1"/>
            </p:cNvSpPr>
            <p:nvPr/>
          </p:nvSpPr>
          <p:spPr bwMode="auto">
            <a:xfrm>
              <a:off x="134" y="2795"/>
              <a:ext cx="45" cy="46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</p:grpSp>
      <p:grpSp>
        <p:nvGrpSpPr>
          <p:cNvPr id="4104" name="Group 30"/>
          <p:cNvGrpSpPr>
            <a:grpSpLocks/>
          </p:cNvGrpSpPr>
          <p:nvPr/>
        </p:nvGrpSpPr>
        <p:grpSpPr bwMode="auto">
          <a:xfrm>
            <a:off x="395288" y="115888"/>
            <a:ext cx="69850" cy="4248150"/>
            <a:chOff x="134" y="164"/>
            <a:chExt cx="45" cy="2677"/>
          </a:xfrm>
        </p:grpSpPr>
        <p:sp>
          <p:nvSpPr>
            <p:cNvPr id="4106" name="Line 31"/>
            <p:cNvSpPr>
              <a:spLocks noChangeShapeType="1"/>
            </p:cNvSpPr>
            <p:nvPr/>
          </p:nvSpPr>
          <p:spPr bwMode="auto">
            <a:xfrm>
              <a:off x="158" y="164"/>
              <a:ext cx="0" cy="2631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4107" name="Oval 32"/>
            <p:cNvSpPr>
              <a:spLocks noChangeArrowheads="1"/>
            </p:cNvSpPr>
            <p:nvPr/>
          </p:nvSpPr>
          <p:spPr bwMode="auto">
            <a:xfrm>
              <a:off x="134" y="2795"/>
              <a:ext cx="45" cy="46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4105" name="Line 33"/>
          <p:cNvSpPr>
            <a:spLocks noChangeShapeType="1"/>
          </p:cNvSpPr>
          <p:nvPr/>
        </p:nvSpPr>
        <p:spPr bwMode="auto">
          <a:xfrm>
            <a:off x="0" y="6550025"/>
            <a:ext cx="9144000" cy="0"/>
          </a:xfrm>
          <a:prstGeom prst="line">
            <a:avLst/>
          </a:prstGeom>
          <a:noFill/>
          <a:ln w="508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571472" y="285728"/>
            <a:ext cx="5572164" cy="434975"/>
          </a:xfrm>
          <a:prstGeom prst="roundRect">
            <a:avLst>
              <a:gd name="adj" fmla="val 16667"/>
            </a:avLst>
          </a:prstGeom>
          <a:solidFill>
            <a:schemeClr val="hlink"/>
          </a:solidFill>
          <a:ln w="6350">
            <a:noFill/>
            <a:round/>
            <a:headEnd/>
            <a:tailEnd/>
          </a:ln>
        </p:spPr>
        <p:txBody>
          <a:bodyPr wrap="none" anchor="ctr"/>
          <a:lstStyle/>
          <a:p>
            <a:pPr latinLnBrk="1"/>
            <a:r>
              <a:rPr lang="ko-KR" altLang="en-US" sz="2200" b="1" dirty="0" smtClean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최근 기부 </a:t>
            </a:r>
            <a:r>
              <a:rPr lang="en-US" altLang="ko-KR" sz="2200" b="1" dirty="0" smtClean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Target</a:t>
            </a:r>
            <a:r>
              <a:rPr lang="ko-KR" altLang="en-US" sz="2200" b="1" dirty="0" smtClean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에 관한 연구들</a:t>
            </a:r>
            <a:endParaRPr lang="en-US" altLang="ko-KR" sz="2200" b="1" dirty="0">
              <a:solidFill>
                <a:schemeClr val="bg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0" y="714356"/>
            <a:ext cx="9144000" cy="609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900" b="1" dirty="0" smtClean="0">
                <a:latin typeface="HY그래픽M" pitchFamily="18" charset="-127"/>
                <a:ea typeface="HY그래픽M" pitchFamily="18" charset="-127"/>
              </a:rPr>
              <a:t>최근</a:t>
            </a:r>
            <a:r>
              <a:rPr lang="en-US" altLang="ko-KR" sz="1900" b="1" dirty="0" smtClean="0">
                <a:latin typeface="HY그래픽M" pitchFamily="18" charset="-127"/>
                <a:ea typeface="HY그래픽M" pitchFamily="18" charset="-127"/>
              </a:rPr>
              <a:t>, </a:t>
            </a:r>
            <a:r>
              <a:rPr lang="ko-KR" altLang="en-US" sz="1900" b="1" dirty="0" smtClean="0">
                <a:latin typeface="HY그래픽M" pitchFamily="18" charset="-127"/>
                <a:ea typeface="HY그래픽M" pitchFamily="18" charset="-127"/>
              </a:rPr>
              <a:t>기부에 대한 관심이 급증하면서 기부를 하는 세부 집단에 대한 구체적인 이해를 돕고자 하는 노력이 지속되고 있음 </a:t>
            </a:r>
            <a:r>
              <a:rPr lang="en-US" altLang="ko-KR" sz="1900" b="1" dirty="0" smtClean="0">
                <a:latin typeface="HY그래픽M" pitchFamily="18" charset="-127"/>
                <a:ea typeface="HY그래픽M" pitchFamily="18" charset="-127"/>
              </a:rPr>
              <a:t>. </a:t>
            </a:r>
            <a:r>
              <a:rPr lang="ko-KR" altLang="en-US" sz="1900" b="1" dirty="0" smtClean="0">
                <a:latin typeface="HY그래픽M" pitchFamily="18" charset="-127"/>
                <a:ea typeface="HY그래픽M" pitchFamily="18" charset="-127"/>
              </a:rPr>
              <a:t>향후 이러한 노력이 보다 발전되어야 함</a:t>
            </a:r>
            <a:endParaRPr lang="en-US" altLang="ko-KR" sz="1900" b="1" dirty="0" smtClean="0">
              <a:latin typeface="HY그래픽M" pitchFamily="18" charset="-127"/>
              <a:ea typeface="HY그래픽M" pitchFamily="18" charset="-127"/>
            </a:endParaRPr>
          </a:p>
          <a:p>
            <a:pPr marL="285750" indent="-285750">
              <a:lnSpc>
                <a:spcPct val="150000"/>
              </a:lnSpc>
            </a:pPr>
            <a:endParaRPr lang="en-US" altLang="ko-KR" sz="2000" b="1" dirty="0" smtClean="0">
              <a:latin typeface="HY그래픽M" pitchFamily="18" charset="-127"/>
              <a:ea typeface="HY그래픽M" pitchFamily="18" charset="-127"/>
            </a:endParaRPr>
          </a:p>
          <a:p>
            <a:pPr marL="285750" indent="-285750">
              <a:lnSpc>
                <a:spcPct val="150000"/>
              </a:lnSpc>
            </a:pPr>
            <a:r>
              <a:rPr lang="ko-KR" altLang="en-US" sz="2000" b="1" dirty="0" smtClean="0">
                <a:solidFill>
                  <a:srgbClr val="0070C0"/>
                </a:solidFill>
                <a:latin typeface="HY그래픽M" pitchFamily="18" charset="-127"/>
                <a:ea typeface="HY그래픽M" pitchFamily="18" charset="-127"/>
              </a:rPr>
              <a:t>◈ </a:t>
            </a:r>
            <a:r>
              <a:rPr lang="ko-KR" altLang="en-US" sz="1900" b="1" dirty="0" smtClean="0">
                <a:solidFill>
                  <a:srgbClr val="0070C0"/>
                </a:solidFill>
                <a:latin typeface="HY그래픽M" pitchFamily="18" charset="-127"/>
                <a:ea typeface="HY그래픽M" pitchFamily="18" charset="-127"/>
              </a:rPr>
              <a:t>사회복지영역 </a:t>
            </a:r>
            <a:r>
              <a:rPr lang="en-US" altLang="ko-KR" sz="1900" b="1" dirty="0" smtClean="0">
                <a:solidFill>
                  <a:srgbClr val="0070C0"/>
                </a:solidFill>
                <a:latin typeface="HY그래픽M" pitchFamily="18" charset="-127"/>
                <a:ea typeface="HY그래픽M" pitchFamily="18" charset="-127"/>
              </a:rPr>
              <a:t>vs. </a:t>
            </a:r>
            <a:r>
              <a:rPr lang="ko-KR" altLang="en-US" sz="1900" b="1" dirty="0" err="1" smtClean="0">
                <a:solidFill>
                  <a:srgbClr val="0070C0"/>
                </a:solidFill>
                <a:latin typeface="HY그래픽M" pitchFamily="18" charset="-127"/>
                <a:ea typeface="HY그래픽M" pitchFamily="18" charset="-127"/>
              </a:rPr>
              <a:t>비사회복지영역</a:t>
            </a:r>
            <a:r>
              <a:rPr lang="ko-KR" altLang="en-US" sz="1900" b="1" dirty="0" smtClean="0">
                <a:solidFill>
                  <a:srgbClr val="0070C0"/>
                </a:solidFill>
                <a:latin typeface="HY그래픽M" pitchFamily="18" charset="-127"/>
                <a:ea typeface="HY그래픽M" pitchFamily="18" charset="-127"/>
              </a:rPr>
              <a:t> 기부</a:t>
            </a:r>
            <a:r>
              <a:rPr lang="en-US" altLang="ko-KR" sz="1900" b="1" dirty="0" smtClean="0">
                <a:solidFill>
                  <a:srgbClr val="0070C0"/>
                </a:solidFill>
                <a:latin typeface="HY그래픽M" pitchFamily="18" charset="-127"/>
                <a:ea typeface="HY그래픽M" pitchFamily="18" charset="-127"/>
              </a:rPr>
              <a:t> (</a:t>
            </a:r>
            <a:r>
              <a:rPr lang="ko-KR" altLang="en-US" sz="1900" b="1" dirty="0" smtClean="0">
                <a:solidFill>
                  <a:srgbClr val="0070C0"/>
                </a:solidFill>
                <a:latin typeface="HY그래픽M" pitchFamily="18" charset="-127"/>
                <a:ea typeface="HY그래픽M" pitchFamily="18" charset="-127"/>
              </a:rPr>
              <a:t>강철희 외</a:t>
            </a:r>
            <a:r>
              <a:rPr lang="en-US" altLang="ko-KR" sz="1900" b="1" dirty="0" smtClean="0">
                <a:solidFill>
                  <a:srgbClr val="0070C0"/>
                </a:solidFill>
                <a:latin typeface="HY그래픽M" pitchFamily="18" charset="-127"/>
                <a:ea typeface="HY그래픽M" pitchFamily="18" charset="-127"/>
              </a:rPr>
              <a:t>, 2011)</a:t>
            </a:r>
          </a:p>
          <a:p>
            <a:pPr marL="285750" indent="-285750">
              <a:lnSpc>
                <a:spcPct val="150000"/>
              </a:lnSpc>
            </a:pPr>
            <a:r>
              <a:rPr lang="en-US" altLang="ko-KR" sz="1600" b="1" dirty="0" smtClean="0">
                <a:latin typeface="HY그래픽M" pitchFamily="18" charset="-127"/>
                <a:ea typeface="HY그래픽M" pitchFamily="18" charset="-127"/>
              </a:rPr>
              <a:t>    :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각 영역에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대한 신뢰도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(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사회복지영역 신뢰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, </a:t>
            </a:r>
            <a:r>
              <a:rPr lang="ko-KR" altLang="en-US" sz="1800" b="1" dirty="0" err="1" smtClean="0">
                <a:latin typeface="HY그래픽M" pitchFamily="18" charset="-127"/>
                <a:ea typeface="HY그래픽M" pitchFamily="18" charset="-127"/>
              </a:rPr>
              <a:t>비사회복지영역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 신뢰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)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에 따라 기부가     </a:t>
            </a:r>
            <a:endParaRPr lang="en-US" altLang="ko-KR" sz="1800" b="1" dirty="0" smtClean="0">
              <a:latin typeface="HY그래픽M" pitchFamily="18" charset="-127"/>
              <a:ea typeface="HY그래픽M" pitchFamily="18" charset="-127"/>
            </a:endParaRPr>
          </a:p>
          <a:p>
            <a:pPr marL="285750" indent="-285750">
              <a:lnSpc>
                <a:spcPct val="150000"/>
              </a:lnSpc>
            </a:pP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     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유의미한 영향을 끼치는 것으로 나타남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. 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또한 </a:t>
            </a:r>
            <a:r>
              <a:rPr lang="ko-KR" altLang="en-US" sz="1800" b="1" dirty="0" err="1" smtClean="0">
                <a:latin typeface="HY그래픽M" pitchFamily="18" charset="-127"/>
                <a:ea typeface="HY그래픽M" pitchFamily="18" charset="-127"/>
              </a:rPr>
              <a:t>비사회복지영역에서의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 자원봉사 경 </a:t>
            </a:r>
            <a:endParaRPr lang="en-US" altLang="ko-KR" sz="1800" b="1" dirty="0" smtClean="0">
              <a:latin typeface="HY그래픽M" pitchFamily="18" charset="-127"/>
              <a:ea typeface="HY그래픽M" pitchFamily="18" charset="-127"/>
            </a:endParaRPr>
          </a:p>
          <a:p>
            <a:pPr marL="285750" indent="-285750">
              <a:lnSpc>
                <a:spcPct val="150000"/>
              </a:lnSpc>
            </a:pP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     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험은 비사회복지 영역의 기부를 결정하는데 영향을 미치는 것으로 나타남</a:t>
            </a:r>
            <a:endParaRPr lang="en-US" altLang="ko-KR" sz="1800" b="1" dirty="0" smtClean="0">
              <a:latin typeface="HY그래픽M" pitchFamily="18" charset="-127"/>
              <a:ea typeface="HY그래픽M" pitchFamily="18" charset="-127"/>
            </a:endParaRPr>
          </a:p>
          <a:p>
            <a:pPr marL="285750" indent="-285750">
              <a:lnSpc>
                <a:spcPct val="150000"/>
              </a:lnSpc>
            </a:pPr>
            <a:endParaRPr lang="en-US" altLang="ko-KR" sz="1900" b="1" dirty="0" smtClean="0">
              <a:latin typeface="HY그래픽M" pitchFamily="18" charset="-127"/>
              <a:ea typeface="HY그래픽M" pitchFamily="18" charset="-127"/>
            </a:endParaRPr>
          </a:p>
          <a:p>
            <a:pPr marL="285750" indent="-285750">
              <a:lnSpc>
                <a:spcPct val="150000"/>
              </a:lnSpc>
            </a:pPr>
            <a:r>
              <a:rPr lang="ko-KR" altLang="en-US" sz="1800" b="1" dirty="0" smtClean="0">
                <a:solidFill>
                  <a:srgbClr val="0070C0"/>
                </a:solidFill>
                <a:latin typeface="HY그래픽M" pitchFamily="18" charset="-127"/>
                <a:ea typeface="HY그래픽M" pitchFamily="18" charset="-127"/>
              </a:rPr>
              <a:t>◈  국내기부 </a:t>
            </a:r>
            <a:r>
              <a:rPr lang="en-US" altLang="ko-KR" sz="1800" b="1" dirty="0" smtClean="0">
                <a:solidFill>
                  <a:srgbClr val="0070C0"/>
                </a:solidFill>
                <a:latin typeface="HY그래픽M" pitchFamily="18" charset="-127"/>
                <a:ea typeface="HY그래픽M" pitchFamily="18" charset="-127"/>
              </a:rPr>
              <a:t>vs. </a:t>
            </a:r>
            <a:r>
              <a:rPr lang="ko-KR" altLang="en-US" sz="1800" b="1" dirty="0" smtClean="0">
                <a:solidFill>
                  <a:srgbClr val="0070C0"/>
                </a:solidFill>
                <a:latin typeface="HY그래픽M" pitchFamily="18" charset="-127"/>
                <a:ea typeface="HY그래픽M" pitchFamily="18" charset="-127"/>
              </a:rPr>
              <a:t>해외기부 </a:t>
            </a:r>
            <a:r>
              <a:rPr lang="en-US" altLang="ko-KR" sz="1800" b="1" dirty="0" smtClean="0">
                <a:solidFill>
                  <a:srgbClr val="0070C0"/>
                </a:solidFill>
                <a:latin typeface="HY그래픽M" pitchFamily="18" charset="-127"/>
                <a:ea typeface="HY그래픽M" pitchFamily="18" charset="-127"/>
              </a:rPr>
              <a:t>(</a:t>
            </a:r>
            <a:r>
              <a:rPr lang="ko-KR" altLang="en-US" sz="1800" b="1" dirty="0" smtClean="0">
                <a:solidFill>
                  <a:srgbClr val="0070C0"/>
                </a:solidFill>
                <a:latin typeface="HY그래픽M" pitchFamily="18" charset="-127"/>
                <a:ea typeface="HY그래픽M" pitchFamily="18" charset="-127"/>
              </a:rPr>
              <a:t>강철의 외</a:t>
            </a:r>
            <a:r>
              <a:rPr lang="en-US" altLang="ko-KR" sz="1800" b="1" dirty="0" smtClean="0">
                <a:solidFill>
                  <a:srgbClr val="0070C0"/>
                </a:solidFill>
                <a:latin typeface="HY그래픽M" pitchFamily="18" charset="-127"/>
                <a:ea typeface="HY그래픽M" pitchFamily="18" charset="-127"/>
              </a:rPr>
              <a:t>, 2011)</a:t>
            </a:r>
          </a:p>
          <a:p>
            <a:pPr marL="285750" indent="-285750">
              <a:lnSpc>
                <a:spcPct val="150000"/>
              </a:lnSpc>
            </a:pPr>
            <a:r>
              <a:rPr lang="en-US" altLang="ko-KR" sz="1600" b="1" dirty="0" smtClean="0">
                <a:solidFill>
                  <a:srgbClr val="0070C0"/>
                </a:solidFill>
                <a:latin typeface="HY그래픽M" pitchFamily="18" charset="-127"/>
                <a:ea typeface="HY그래픽M" pitchFamily="18" charset="-127"/>
              </a:rPr>
              <a:t>    : 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주부와 학생들이 </a:t>
            </a:r>
            <a:r>
              <a:rPr lang="ko-KR" altLang="en-US" sz="1800" b="1" dirty="0" err="1" smtClean="0">
                <a:latin typeface="HY그래픽M" pitchFamily="18" charset="-127"/>
                <a:ea typeface="HY그래픽M" pitchFamily="18" charset="-127"/>
              </a:rPr>
              <a:t>농임어업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및 자영업에 비해 해외기부를 더 선호하는 것으로 나타남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.</a:t>
            </a:r>
          </a:p>
          <a:p>
            <a:pPr marL="285750" indent="-285750">
              <a:lnSpc>
                <a:spcPct val="150000"/>
              </a:lnSpc>
            </a:pP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      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또한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, 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정부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/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언론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,/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기업에 대한 신뢰가 낮을 수록 해외기부를  선호하는 것으로 나타남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. </a:t>
            </a:r>
          </a:p>
          <a:p>
            <a:pPr marL="285750" indent="-285750">
              <a:lnSpc>
                <a:spcPct val="150000"/>
              </a:lnSpc>
            </a:pP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      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기부동기에 있어서 국내에만 기부하는 경우는 동정심에 영향을 많이 받는 반면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,</a:t>
            </a:r>
          </a:p>
          <a:p>
            <a:pPr marL="285750" indent="-285750">
              <a:lnSpc>
                <a:spcPct val="150000"/>
              </a:lnSpc>
            </a:pP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       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해외기부는 주변의 주요 인물의 요청이 주요하게 영향을 미치는 것으로 나타남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.</a:t>
            </a:r>
          </a:p>
          <a:p>
            <a:pPr marL="285750" indent="-285750">
              <a:lnSpc>
                <a:spcPct val="150000"/>
              </a:lnSpc>
            </a:pPr>
            <a:endParaRPr lang="en-US" altLang="ko-KR" sz="1900" b="1" dirty="0" smtClean="0">
              <a:latin typeface="HY그래픽M" pitchFamily="18" charset="-127"/>
              <a:ea typeface="HY그래픽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5"/>
          <p:cNvSpPr>
            <a:spLocks noChangeArrowheads="1"/>
          </p:cNvSpPr>
          <p:nvPr/>
        </p:nvSpPr>
        <p:spPr bwMode="auto">
          <a:xfrm>
            <a:off x="0" y="71438"/>
            <a:ext cx="9144000" cy="65976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8195" name="Rectangle 16"/>
          <p:cNvSpPr>
            <a:spLocks noChangeArrowheads="1"/>
          </p:cNvSpPr>
          <p:nvPr/>
        </p:nvSpPr>
        <p:spPr bwMode="auto">
          <a:xfrm>
            <a:off x="1008062" y="2421710"/>
            <a:ext cx="7199313" cy="815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170000"/>
              </a:lnSpc>
            </a:pPr>
            <a:r>
              <a:rPr kumimoji="0" lang="en-US" altLang="ko-KR" b="1" dirty="0" smtClean="0">
                <a:solidFill>
                  <a:srgbClr val="99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Ⅱ</a:t>
            </a:r>
            <a:r>
              <a:rPr kumimoji="0" lang="en-US" altLang="ko-KR" b="1" dirty="0" smtClean="0">
                <a:solidFill>
                  <a:srgbClr val="990000"/>
                </a:solidFill>
                <a:latin typeface="Times New Roman" pitchFamily="18" charset="0"/>
                <a:ea typeface="HY헤드라인M" pitchFamily="18" charset="-127"/>
                <a:cs typeface="Times New Roman" pitchFamily="18" charset="0"/>
              </a:rPr>
              <a:t>-1. </a:t>
            </a:r>
            <a:r>
              <a:rPr kumimoji="0" lang="ko-KR" altLang="en-US" b="1" dirty="0" smtClean="0">
                <a:solidFill>
                  <a:srgbClr val="990000"/>
                </a:solidFill>
                <a:latin typeface="Times New Roman" pitchFamily="18" charset="0"/>
                <a:ea typeface="HY헤드라인M" pitchFamily="18" charset="-127"/>
                <a:cs typeface="Times New Roman" pitchFamily="18" charset="0"/>
              </a:rPr>
              <a:t>자원봉사 현황 및 총 규모</a:t>
            </a:r>
            <a:r>
              <a:rPr kumimoji="0" lang="en-US" altLang="ko-KR" b="1" dirty="0" smtClean="0">
                <a:solidFill>
                  <a:srgbClr val="990000"/>
                </a:solidFill>
                <a:latin typeface="Times New Roman" pitchFamily="18" charset="0"/>
                <a:ea typeface="HY헤드라인M" pitchFamily="18" charset="-127"/>
                <a:cs typeface="Times New Roman" pitchFamily="18" charset="0"/>
              </a:rPr>
              <a:t> </a:t>
            </a:r>
            <a:endParaRPr kumimoji="0" lang="en-US" altLang="ko-KR" sz="2600" b="1" dirty="0" smtClean="0">
              <a:solidFill>
                <a:srgbClr val="990000"/>
              </a:solidFill>
              <a:latin typeface="Times New Roman" pitchFamily="18" charset="0"/>
              <a:ea typeface="HY헤드라인M" pitchFamily="18" charset="-127"/>
              <a:cs typeface="Times New Roman" pitchFamily="18" charset="0"/>
            </a:endParaRPr>
          </a:p>
        </p:txBody>
      </p:sp>
      <p:sp>
        <p:nvSpPr>
          <p:cNvPr id="8196" name="Line 4"/>
          <p:cNvSpPr>
            <a:spLocks noChangeShapeType="1"/>
          </p:cNvSpPr>
          <p:nvPr/>
        </p:nvSpPr>
        <p:spPr bwMode="auto">
          <a:xfrm>
            <a:off x="1619250" y="3573463"/>
            <a:ext cx="5976938" cy="0"/>
          </a:xfrm>
          <a:prstGeom prst="line">
            <a:avLst/>
          </a:prstGeom>
          <a:noFill/>
          <a:ln w="9525">
            <a:solidFill>
              <a:srgbClr val="003366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197" name="Rectangle 8"/>
          <p:cNvSpPr>
            <a:spLocks noChangeArrowheads="1"/>
          </p:cNvSpPr>
          <p:nvPr/>
        </p:nvSpPr>
        <p:spPr bwMode="auto">
          <a:xfrm>
            <a:off x="0" y="6556375"/>
            <a:ext cx="9144000" cy="301625"/>
          </a:xfrm>
          <a:prstGeom prst="rect">
            <a:avLst/>
          </a:prstGeom>
          <a:solidFill>
            <a:srgbClr val="808000">
              <a:alpha val="54901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pic>
        <p:nvPicPr>
          <p:cNvPr id="8198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88"/>
            <a:ext cx="9144000" cy="333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199" name="Group 28"/>
          <p:cNvGrpSpPr>
            <a:grpSpLocks/>
          </p:cNvGrpSpPr>
          <p:nvPr/>
        </p:nvGrpSpPr>
        <p:grpSpPr bwMode="auto">
          <a:xfrm rot="10800000">
            <a:off x="8726488" y="2301875"/>
            <a:ext cx="71437" cy="4249738"/>
            <a:chOff x="134" y="164"/>
            <a:chExt cx="45" cy="2677"/>
          </a:xfrm>
        </p:grpSpPr>
        <p:sp>
          <p:nvSpPr>
            <p:cNvPr id="8204" name="Line 26"/>
            <p:cNvSpPr>
              <a:spLocks noChangeShapeType="1"/>
            </p:cNvSpPr>
            <p:nvPr/>
          </p:nvSpPr>
          <p:spPr bwMode="auto">
            <a:xfrm>
              <a:off x="158" y="164"/>
              <a:ext cx="0" cy="2631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8205" name="Oval 27"/>
            <p:cNvSpPr>
              <a:spLocks noChangeArrowheads="1"/>
            </p:cNvSpPr>
            <p:nvPr/>
          </p:nvSpPr>
          <p:spPr bwMode="auto">
            <a:xfrm>
              <a:off x="134" y="2795"/>
              <a:ext cx="45" cy="46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</p:grpSp>
      <p:grpSp>
        <p:nvGrpSpPr>
          <p:cNvPr id="8200" name="Group 30"/>
          <p:cNvGrpSpPr>
            <a:grpSpLocks/>
          </p:cNvGrpSpPr>
          <p:nvPr/>
        </p:nvGrpSpPr>
        <p:grpSpPr bwMode="auto">
          <a:xfrm>
            <a:off x="395288" y="115888"/>
            <a:ext cx="69850" cy="4248150"/>
            <a:chOff x="134" y="164"/>
            <a:chExt cx="45" cy="2677"/>
          </a:xfrm>
        </p:grpSpPr>
        <p:sp>
          <p:nvSpPr>
            <p:cNvPr id="8202" name="Line 31"/>
            <p:cNvSpPr>
              <a:spLocks noChangeShapeType="1"/>
            </p:cNvSpPr>
            <p:nvPr/>
          </p:nvSpPr>
          <p:spPr bwMode="auto">
            <a:xfrm>
              <a:off x="158" y="164"/>
              <a:ext cx="0" cy="2631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8203" name="Oval 32"/>
            <p:cNvSpPr>
              <a:spLocks noChangeArrowheads="1"/>
            </p:cNvSpPr>
            <p:nvPr/>
          </p:nvSpPr>
          <p:spPr bwMode="auto">
            <a:xfrm>
              <a:off x="134" y="2795"/>
              <a:ext cx="45" cy="46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8201" name="Line 33"/>
          <p:cNvSpPr>
            <a:spLocks noChangeShapeType="1"/>
          </p:cNvSpPr>
          <p:nvPr/>
        </p:nvSpPr>
        <p:spPr bwMode="auto">
          <a:xfrm>
            <a:off x="0" y="6550025"/>
            <a:ext cx="9144000" cy="0"/>
          </a:xfrm>
          <a:prstGeom prst="line">
            <a:avLst/>
          </a:prstGeom>
          <a:noFill/>
          <a:ln w="508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196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598488" y="223838"/>
            <a:ext cx="2778325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500" b="1" dirty="0" smtClean="0">
                <a:latin typeface="Times New Roman" pitchFamily="18" charset="0"/>
              </a:rPr>
              <a:t>자원봉사 참여현황</a:t>
            </a:r>
            <a:endParaRPr lang="ko-KR" altLang="en-US" sz="2500" b="1" dirty="0">
              <a:latin typeface="Times New Roman" pitchFamily="18" charset="0"/>
            </a:endParaRPr>
          </a:p>
        </p:txBody>
      </p:sp>
      <p:sp>
        <p:nvSpPr>
          <p:cNvPr id="5124" name="AutoShape 12"/>
          <p:cNvSpPr>
            <a:spLocks noChangeArrowheads="1"/>
          </p:cNvSpPr>
          <p:nvPr/>
        </p:nvSpPr>
        <p:spPr bwMode="auto">
          <a:xfrm>
            <a:off x="251520" y="908719"/>
            <a:ext cx="8352928" cy="1224137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2400" dirty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19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자원봉사 참여율은 </a:t>
            </a:r>
            <a:r>
              <a:rPr lang="en-US" altLang="ko-KR" sz="19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2009</a:t>
            </a:r>
            <a:r>
              <a:rPr lang="ko-KR" altLang="en-US" sz="19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년 </a:t>
            </a:r>
            <a:r>
              <a:rPr lang="en-US" altLang="ko-KR" sz="19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24%</a:t>
            </a:r>
            <a:r>
              <a:rPr lang="ko-KR" altLang="en-US" sz="19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로 참여율은 증감을 반복하는 현상을 보임</a:t>
            </a:r>
            <a:endParaRPr lang="en-US" altLang="ko-KR" sz="1900" b="1" dirty="0" smtClean="0">
              <a:solidFill>
                <a:schemeClr val="tx2"/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19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19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그러나</a:t>
            </a:r>
            <a:r>
              <a:rPr lang="en-US" altLang="ko-KR" sz="19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,</a:t>
            </a:r>
            <a:r>
              <a:rPr lang="ko-KR" altLang="en-US" sz="19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19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자원봉사 평균 참여시간은 </a:t>
            </a:r>
            <a:r>
              <a:rPr lang="en-US" altLang="ko-KR" sz="19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2007</a:t>
            </a:r>
            <a:r>
              <a:rPr lang="ko-KR" altLang="en-US" sz="19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년 대비 </a:t>
            </a:r>
            <a:r>
              <a:rPr lang="en-US" altLang="ko-KR" sz="19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2009</a:t>
            </a:r>
            <a:r>
              <a:rPr lang="ko-KR" altLang="en-US" sz="19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년 </a:t>
            </a:r>
            <a:r>
              <a:rPr lang="en-US" altLang="ko-KR" sz="19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19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약 </a:t>
            </a:r>
            <a:r>
              <a:rPr lang="en-US" altLang="ko-KR" sz="19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2</a:t>
            </a:r>
            <a:r>
              <a:rPr lang="ko-KR" altLang="en-US" sz="19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배 가량 증가</a:t>
            </a:r>
            <a:endParaRPr lang="en-US" altLang="ko-KR" sz="1900" b="1" dirty="0">
              <a:solidFill>
                <a:srgbClr val="C00000"/>
              </a:solidFill>
              <a:latin typeface="HY그래픽M" pitchFamily="18" charset="-127"/>
              <a:ea typeface="HY그래픽M" pitchFamily="18" charset="-127"/>
            </a:endParaRPr>
          </a:p>
        </p:txBody>
      </p:sp>
      <p:graphicFrame>
        <p:nvGraphicFramePr>
          <p:cNvPr id="7" name="차트 6"/>
          <p:cNvGraphicFramePr/>
          <p:nvPr>
            <p:extLst>
              <p:ext uri="{D42A27DB-BD31-4B8C-83A1-F6EECF244321}">
                <p14:modId xmlns:p14="http://schemas.microsoft.com/office/powerpoint/2010/main" val="3226832853"/>
              </p:ext>
            </p:extLst>
          </p:nvPr>
        </p:nvGraphicFramePr>
        <p:xfrm>
          <a:off x="251520" y="3054700"/>
          <a:ext cx="4007181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93"/>
          <p:cNvSpPr txBox="1"/>
          <p:nvPr/>
        </p:nvSpPr>
        <p:spPr>
          <a:xfrm>
            <a:off x="1043608" y="2688540"/>
            <a:ext cx="275908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500" b="1" dirty="0" smtClean="0"/>
              <a:t>한국인의 자원봉사 참여율 </a:t>
            </a:r>
            <a:r>
              <a:rPr lang="en-US" altLang="ko-KR" sz="1500" b="1" dirty="0" smtClean="0"/>
              <a:t>(%)</a:t>
            </a:r>
            <a:endParaRPr lang="ko-KR" altLang="en-US" sz="1500" b="1" dirty="0"/>
          </a:p>
        </p:txBody>
      </p:sp>
      <p:graphicFrame>
        <p:nvGraphicFramePr>
          <p:cNvPr id="9" name="차트 8"/>
          <p:cNvGraphicFramePr/>
          <p:nvPr>
            <p:extLst>
              <p:ext uri="{D42A27DB-BD31-4B8C-83A1-F6EECF244321}">
                <p14:modId xmlns:p14="http://schemas.microsoft.com/office/powerpoint/2010/main" val="2430415217"/>
              </p:ext>
            </p:extLst>
          </p:nvPr>
        </p:nvGraphicFramePr>
        <p:xfrm>
          <a:off x="4572000" y="3140969"/>
          <a:ext cx="3888432" cy="28803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3"/>
          <p:cNvSpPr txBox="1"/>
          <p:nvPr/>
        </p:nvSpPr>
        <p:spPr>
          <a:xfrm>
            <a:off x="5364088" y="2688540"/>
            <a:ext cx="264207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500" b="1" dirty="0" smtClean="0"/>
              <a:t>한국인의 평균 자원봉사 시간</a:t>
            </a:r>
            <a:endParaRPr lang="ko-KR" altLang="en-US" sz="1500" b="1" dirty="0"/>
          </a:p>
        </p:txBody>
      </p:sp>
    </p:spTree>
    <p:extLst>
      <p:ext uri="{BB962C8B-B14F-4D97-AF65-F5344CB8AC3E}">
        <p14:creationId xmlns:p14="http://schemas.microsoft.com/office/powerpoint/2010/main" val="260923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598488" y="223838"/>
            <a:ext cx="3515706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500" b="1" dirty="0" smtClean="0">
                <a:latin typeface="Tahoma" pitchFamily="34" charset="0"/>
              </a:rPr>
              <a:t>정기적 자원봉사 참여율</a:t>
            </a:r>
            <a:endParaRPr lang="ko-KR" altLang="en-US" sz="2500" b="1" dirty="0">
              <a:latin typeface="Times New Roman" pitchFamily="18" charset="0"/>
            </a:endParaRPr>
          </a:p>
        </p:txBody>
      </p:sp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108882" y="1228169"/>
            <a:ext cx="8964613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자원봉사활동에 정기적으로 참여하는 비율은 점차 </a:t>
            </a:r>
            <a:r>
              <a:rPr lang="ko-KR" altLang="en-US" sz="18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증가하는 추세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인 것으로 나타남</a:t>
            </a:r>
            <a:endParaRPr lang="en-US" altLang="ko-KR" sz="1800" b="1" dirty="0">
              <a:latin typeface="HY그래픽M" pitchFamily="18" charset="-127"/>
              <a:ea typeface="HY그래픽M" pitchFamily="18" charset="-127"/>
            </a:endParaRPr>
          </a:p>
        </p:txBody>
      </p:sp>
      <p:grpSp>
        <p:nvGrpSpPr>
          <p:cNvPr id="19" name="그룹 18"/>
          <p:cNvGrpSpPr/>
          <p:nvPr/>
        </p:nvGrpSpPr>
        <p:grpSpPr>
          <a:xfrm>
            <a:off x="1691680" y="2401663"/>
            <a:ext cx="5616624" cy="3854184"/>
            <a:chOff x="4716016" y="2483023"/>
            <a:chExt cx="3869606" cy="3178225"/>
          </a:xfrm>
        </p:grpSpPr>
        <p:sp>
          <p:nvSpPr>
            <p:cNvPr id="20" name="TextBox 19"/>
            <p:cNvSpPr txBox="1"/>
            <p:nvPr/>
          </p:nvSpPr>
          <p:spPr>
            <a:xfrm>
              <a:off x="5817221" y="2483023"/>
              <a:ext cx="2232248" cy="235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400" b="1" dirty="0" smtClean="0">
                  <a:latin typeface="Arial Rounded MT Bold" pitchFamily="34" charset="0"/>
                  <a:ea typeface="맑은 고딕" pitchFamily="50" charset="-127"/>
                  <a:cs typeface="Arial" pitchFamily="34" charset="0"/>
                </a:rPr>
                <a:t>정기자원봉사 참여율</a:t>
              </a:r>
              <a:endParaRPr lang="ko-KR" altLang="en-US" sz="1400" b="1" dirty="0">
                <a:latin typeface="Arial Rounded MT Bold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graphicFrame>
          <p:nvGraphicFramePr>
            <p:cNvPr id="21" name="차트 20"/>
            <p:cNvGraphicFramePr/>
            <p:nvPr>
              <p:extLst>
                <p:ext uri="{D42A27DB-BD31-4B8C-83A1-F6EECF244321}">
                  <p14:modId xmlns:p14="http://schemas.microsoft.com/office/powerpoint/2010/main" val="597693063"/>
                </p:ext>
              </p:extLst>
            </p:nvPr>
          </p:nvGraphicFramePr>
          <p:xfrm>
            <a:off x="4716016" y="2800672"/>
            <a:ext cx="3869606" cy="286057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2" name="TextBox 21"/>
            <p:cNvSpPr txBox="1"/>
            <p:nvPr/>
          </p:nvSpPr>
          <p:spPr>
            <a:xfrm>
              <a:off x="7899226" y="2924944"/>
              <a:ext cx="561372" cy="235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/>
                <a:t>23.7%</a:t>
              </a:r>
              <a:endParaRPr lang="ko-KR" alt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673554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598488" y="223838"/>
            <a:ext cx="4333238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500" b="1" dirty="0" smtClean="0">
                <a:latin typeface="Tahoma" pitchFamily="34" charset="0"/>
              </a:rPr>
              <a:t>자원봉사 유형에 따른 참여율 </a:t>
            </a:r>
            <a:endParaRPr lang="ko-KR" altLang="en-US" sz="2500" b="1" dirty="0">
              <a:latin typeface="Times New Roman" pitchFamily="18" charset="0"/>
            </a:endParaRP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179512" y="1212404"/>
            <a:ext cx="9144000" cy="133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일반자원봉사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(Secular Volunteering)  &gt; 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종교자원봉사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(Religious Volunteering)</a:t>
            </a:r>
            <a:endParaRPr lang="en-US" altLang="ko-KR" sz="1800" b="1" dirty="0">
              <a:latin typeface="HY그래픽M" pitchFamily="18" charset="-127"/>
              <a:ea typeface="HY그래픽M" pitchFamily="18" charset="-127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종교자원봉사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(Religious Volunteering)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의 참여율은 지속적으로  높아지는 경향성을  </a:t>
            </a:r>
            <a:endParaRPr lang="en-US" altLang="ko-KR" sz="1800" b="1" dirty="0" smtClean="0"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b="1" dirty="0">
                <a:latin typeface="HY그래픽M" pitchFamily="18" charset="-127"/>
                <a:ea typeface="HY그래픽M" pitchFamily="18" charset="-127"/>
              </a:rPr>
              <a:t> 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   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보이고 있음</a:t>
            </a:r>
            <a:endParaRPr lang="en-US" altLang="ko-KR" sz="1800" dirty="0">
              <a:latin typeface="HY그래픽M" pitchFamily="18" charset="-127"/>
              <a:ea typeface="HY그래픽M" pitchFamily="18" charset="-127"/>
            </a:endParaRPr>
          </a:p>
        </p:txBody>
      </p:sp>
      <p:graphicFrame>
        <p:nvGraphicFramePr>
          <p:cNvPr id="9" name="차트 8"/>
          <p:cNvGraphicFramePr/>
          <p:nvPr>
            <p:extLst>
              <p:ext uri="{D42A27DB-BD31-4B8C-83A1-F6EECF244321}">
                <p14:modId xmlns:p14="http://schemas.microsoft.com/office/powerpoint/2010/main" val="3257296096"/>
              </p:ext>
            </p:extLst>
          </p:nvPr>
        </p:nvGraphicFramePr>
        <p:xfrm>
          <a:off x="971600" y="2924944"/>
          <a:ext cx="6840760" cy="3560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3409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598488" y="223838"/>
            <a:ext cx="5275803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500" b="1" dirty="0" smtClean="0">
                <a:latin typeface="Tahoma" pitchFamily="34" charset="0"/>
              </a:rPr>
              <a:t>자원봉사 유형에 따른 자원봉사 시간</a:t>
            </a:r>
            <a:endParaRPr lang="ko-KR" altLang="en-US" sz="2500" b="1" dirty="0">
              <a:latin typeface="Times New Roman" pitchFamily="18" charset="0"/>
            </a:endParaRPr>
          </a:p>
        </p:txBody>
      </p:sp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108882" y="1074056"/>
            <a:ext cx="8964613" cy="816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종교자원봉사에 비교해서  일반자원봉사의</a:t>
            </a:r>
            <a:r>
              <a:rPr lang="en-US" altLang="ko-KR" sz="1700" b="1" dirty="0" smtClean="0"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시간이  자원봉사자 </a:t>
            </a:r>
            <a:r>
              <a:rPr lang="en-US" altLang="ko-KR" sz="1700" b="1" dirty="0" smtClean="0">
                <a:latin typeface="HY그래픽M" pitchFamily="18" charset="-127"/>
                <a:ea typeface="HY그래픽M" pitchFamily="18" charset="-127"/>
              </a:rPr>
              <a:t>1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인당 시간과 국민 </a:t>
            </a:r>
            <a:r>
              <a:rPr lang="en-US" altLang="ko-KR" sz="1700" b="1" dirty="0" smtClean="0">
                <a:latin typeface="HY그래픽M" pitchFamily="18" charset="-127"/>
                <a:ea typeface="HY그래픽M" pitchFamily="18" charset="-127"/>
              </a:rPr>
              <a:t>1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인당 시간 모두에서 점차 증가하는 경향성을 나타내고 있음</a:t>
            </a:r>
            <a:endParaRPr lang="en-US" altLang="ko-KR" sz="1700" dirty="0">
              <a:latin typeface="HY그래픽M" pitchFamily="18" charset="-127"/>
              <a:ea typeface="HY그래픽M" pitchFamily="18" charset="-127"/>
            </a:endParaRPr>
          </a:p>
        </p:txBody>
      </p:sp>
      <p:grpSp>
        <p:nvGrpSpPr>
          <p:cNvPr id="8" name="그룹 7"/>
          <p:cNvGrpSpPr/>
          <p:nvPr/>
        </p:nvGrpSpPr>
        <p:grpSpPr>
          <a:xfrm>
            <a:off x="572737" y="2113111"/>
            <a:ext cx="8319743" cy="4484241"/>
            <a:chOff x="755576" y="2113111"/>
            <a:chExt cx="8227728" cy="4196209"/>
          </a:xfrm>
        </p:grpSpPr>
        <p:sp>
          <p:nvSpPr>
            <p:cNvPr id="10" name="TextBox 9"/>
            <p:cNvSpPr txBox="1"/>
            <p:nvPr/>
          </p:nvSpPr>
          <p:spPr>
            <a:xfrm>
              <a:off x="1547664" y="2113111"/>
              <a:ext cx="22322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 smtClean="0">
                  <a:latin typeface="Arial" pitchFamily="34" charset="0"/>
                  <a:ea typeface="HY견고딕" pitchFamily="18" charset="-127"/>
                  <a:cs typeface="Arial" pitchFamily="34" charset="0"/>
                </a:rPr>
                <a:t>Secular Volunteering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580112" y="2113111"/>
              <a:ext cx="22322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 smtClean="0">
                  <a:latin typeface="Arial" pitchFamily="34" charset="0"/>
                  <a:ea typeface="HY견고딕" pitchFamily="18" charset="-127"/>
                  <a:cs typeface="Arial" pitchFamily="34" charset="0"/>
                </a:rPr>
                <a:t>Religious Volunteering</a:t>
              </a:r>
            </a:p>
          </p:txBody>
        </p:sp>
        <p:graphicFrame>
          <p:nvGraphicFramePr>
            <p:cNvPr id="12" name="차트 11"/>
            <p:cNvGraphicFramePr/>
            <p:nvPr>
              <p:extLst>
                <p:ext uri="{D42A27DB-BD31-4B8C-83A1-F6EECF244321}">
                  <p14:modId xmlns:p14="http://schemas.microsoft.com/office/powerpoint/2010/main" val="3015574583"/>
                </p:ext>
              </p:extLst>
            </p:nvPr>
          </p:nvGraphicFramePr>
          <p:xfrm>
            <a:off x="755576" y="2492896"/>
            <a:ext cx="3581574" cy="381642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13" name="차트 12"/>
            <p:cNvGraphicFramePr/>
            <p:nvPr>
              <p:extLst>
                <p:ext uri="{D42A27DB-BD31-4B8C-83A1-F6EECF244321}">
                  <p14:modId xmlns:p14="http://schemas.microsoft.com/office/powerpoint/2010/main" val="2319844390"/>
                </p:ext>
              </p:extLst>
            </p:nvPr>
          </p:nvGraphicFramePr>
          <p:xfrm>
            <a:off x="4788024" y="2492896"/>
            <a:ext cx="3744416" cy="381642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4" name="TextBox 13"/>
            <p:cNvSpPr txBox="1"/>
            <p:nvPr/>
          </p:nvSpPr>
          <p:spPr>
            <a:xfrm>
              <a:off x="3662184" y="2746638"/>
              <a:ext cx="115608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000" dirty="0" smtClean="0"/>
                <a:t>봉사자</a:t>
              </a:r>
              <a:r>
                <a:rPr lang="en-US" altLang="ko-KR" sz="1000" dirty="0" smtClean="0"/>
                <a:t>1</a:t>
              </a:r>
              <a:r>
                <a:rPr lang="ko-KR" altLang="en-US" sz="1000" dirty="0" smtClean="0"/>
                <a:t>인당평균</a:t>
              </a:r>
              <a:endParaRPr lang="en-US" altLang="ko-KR" sz="1000" dirty="0" smtClean="0"/>
            </a:p>
            <a:p>
              <a:r>
                <a:rPr lang="en-US" altLang="ko-KR" sz="1000" dirty="0" smtClean="0"/>
                <a:t>61.7</a:t>
              </a:r>
              <a:r>
                <a:rPr lang="ko-KR" altLang="en-US" sz="1000" dirty="0" smtClean="0"/>
                <a:t>시간</a:t>
              </a:r>
              <a:endParaRPr lang="ko-KR" altLang="en-US" sz="10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658756" y="4713714"/>
              <a:ext cx="102784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000" dirty="0" smtClean="0"/>
                <a:t>국민</a:t>
              </a:r>
              <a:r>
                <a:rPr lang="en-US" altLang="ko-KR" sz="1000" dirty="0" smtClean="0"/>
                <a:t>1</a:t>
              </a:r>
              <a:r>
                <a:rPr lang="ko-KR" altLang="en-US" sz="1000" dirty="0" smtClean="0"/>
                <a:t>인당평균</a:t>
              </a:r>
              <a:endParaRPr lang="en-US" altLang="ko-KR" sz="1000" dirty="0" smtClean="0"/>
            </a:p>
            <a:p>
              <a:r>
                <a:rPr lang="en-US" altLang="ko-KR" sz="1000" dirty="0" smtClean="0"/>
                <a:t>14.7</a:t>
              </a:r>
              <a:r>
                <a:rPr lang="ko-KR" altLang="en-US" sz="1000" dirty="0" smtClean="0"/>
                <a:t>시간</a:t>
              </a:r>
              <a:endParaRPr lang="ko-KR" altLang="en-US" sz="10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827218" y="3610734"/>
              <a:ext cx="115608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000" dirty="0" smtClean="0"/>
                <a:t>봉사자</a:t>
              </a:r>
              <a:r>
                <a:rPr lang="en-US" altLang="ko-KR" sz="1000" dirty="0" smtClean="0"/>
                <a:t>1</a:t>
              </a:r>
              <a:r>
                <a:rPr lang="ko-KR" altLang="en-US" sz="1000" dirty="0" smtClean="0"/>
                <a:t>인당평균</a:t>
              </a:r>
              <a:endParaRPr lang="en-US" altLang="ko-KR" sz="1000" dirty="0" smtClean="0"/>
            </a:p>
            <a:p>
              <a:r>
                <a:rPr lang="en-US" altLang="ko-KR" sz="1000" dirty="0" smtClean="0"/>
                <a:t>55.3</a:t>
              </a:r>
              <a:r>
                <a:rPr lang="ko-KR" altLang="en-US" sz="1000" dirty="0" smtClean="0"/>
                <a:t>시간</a:t>
              </a:r>
              <a:endParaRPr lang="ko-KR" altLang="en-US" sz="10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850078" y="5134332"/>
              <a:ext cx="102784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000" dirty="0" smtClean="0"/>
                <a:t>국민</a:t>
              </a:r>
              <a:r>
                <a:rPr lang="en-US" altLang="ko-KR" sz="1000" dirty="0" smtClean="0"/>
                <a:t>1</a:t>
              </a:r>
              <a:r>
                <a:rPr lang="ko-KR" altLang="en-US" sz="1000" dirty="0" smtClean="0"/>
                <a:t>인당평균</a:t>
              </a:r>
              <a:endParaRPr lang="en-US" altLang="ko-KR" sz="1000" dirty="0" smtClean="0"/>
            </a:p>
            <a:p>
              <a:r>
                <a:rPr lang="en-US" altLang="ko-KR" sz="1000" dirty="0" smtClean="0"/>
                <a:t>9.3</a:t>
              </a:r>
              <a:r>
                <a:rPr lang="ko-KR" altLang="en-US" sz="1000" dirty="0" smtClean="0"/>
                <a:t>시간</a:t>
              </a:r>
              <a:endParaRPr lang="ko-KR" altLang="en-US" sz="1000" dirty="0"/>
            </a:p>
          </p:txBody>
        </p:sp>
      </p:grpSp>
    </p:spTree>
    <p:extLst>
      <p:ext uri="{BB962C8B-B14F-4D97-AF65-F5344CB8AC3E}">
        <p14:creationId xmlns:p14="http://schemas.microsoft.com/office/powerpoint/2010/main" val="116357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598488" y="223838"/>
            <a:ext cx="7656263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500" b="1" dirty="0">
                <a:latin typeface="Tahoma" pitchFamily="34" charset="0"/>
              </a:rPr>
              <a:t>자원봉사 </a:t>
            </a:r>
            <a:r>
              <a:rPr lang="ko-KR" altLang="en-US" sz="2500" b="1" dirty="0" smtClean="0">
                <a:latin typeface="Tahoma" pitchFamily="34" charset="0"/>
              </a:rPr>
              <a:t>총 규모 </a:t>
            </a:r>
            <a:r>
              <a:rPr lang="ko-KR" altLang="en-US" sz="2500" b="1" dirty="0">
                <a:latin typeface="Tahoma" pitchFamily="34" charset="0"/>
              </a:rPr>
              <a:t>추계 및 예측</a:t>
            </a:r>
            <a:r>
              <a:rPr lang="en-US" altLang="ko-KR" sz="2500" b="1" dirty="0">
                <a:latin typeface="Tahoma" pitchFamily="34" charset="0"/>
              </a:rPr>
              <a:t>: </a:t>
            </a:r>
            <a:r>
              <a:rPr lang="ko-KR" altLang="en-US" sz="2500" b="1" dirty="0">
                <a:latin typeface="Tahoma" pitchFamily="34" charset="0"/>
              </a:rPr>
              <a:t>금전적 가치로의 환산</a:t>
            </a:r>
            <a:endParaRPr lang="ko-KR" altLang="en-US" sz="2500" b="1" dirty="0">
              <a:latin typeface="Times New Roman" pitchFamily="18" charset="0"/>
            </a:endParaRPr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68348" y="908720"/>
            <a:ext cx="8316541" cy="150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8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  <a:cs typeface="Arial" pitchFamily="34" charset="0"/>
              </a:rPr>
              <a:t>일반자원봉사</a:t>
            </a:r>
            <a:r>
              <a:rPr lang="en-US" altLang="ko-KR" sz="18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  <a:cs typeface="Arial" pitchFamily="34" charset="0"/>
              </a:rPr>
              <a:t>(Secular Volunteering )</a:t>
            </a:r>
            <a:r>
              <a:rPr lang="ko-KR" altLang="en-US" sz="18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  <a:cs typeface="Arial" pitchFamily="34" charset="0"/>
              </a:rPr>
              <a:t>시간 </a:t>
            </a:r>
            <a:r>
              <a:rPr lang="ko-KR" altLang="en-US" sz="1800" b="1" dirty="0" err="1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  <a:cs typeface="Arial" pitchFamily="34" charset="0"/>
              </a:rPr>
              <a:t>총규모</a:t>
            </a:r>
            <a:endParaRPr lang="en-US" altLang="ko-KR" sz="1800" b="1" dirty="0" smtClean="0">
              <a:solidFill>
                <a:srgbClr val="C00000"/>
              </a:solidFill>
              <a:latin typeface="HY그래픽M" pitchFamily="18" charset="-127"/>
              <a:ea typeface="HY그래픽M" pitchFamily="18" charset="-127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HY그래픽M" pitchFamily="18" charset="-127"/>
                <a:ea typeface="HY그래픽M" pitchFamily="18" charset="-127"/>
                <a:cs typeface="Arial" pitchFamily="34" charset="0"/>
              </a:rPr>
              <a:t>   : </a:t>
            </a:r>
            <a:r>
              <a:rPr lang="ko-KR" altLang="en-US" sz="1600" b="1" dirty="0" smtClean="0">
                <a:latin typeface="HY그래픽M" pitchFamily="18" charset="-127"/>
                <a:ea typeface="HY그래픽M" pitchFamily="18" charset="-127"/>
                <a:cs typeface="Arial" pitchFamily="34" charset="0"/>
              </a:rPr>
              <a:t>가중치를 반영했을 때 </a:t>
            </a:r>
            <a:r>
              <a:rPr lang="en-US" altLang="ko-KR" sz="1600" b="1" dirty="0" smtClean="0">
                <a:latin typeface="HY그래픽M" pitchFamily="18" charset="-127"/>
                <a:ea typeface="HY그래픽M" pitchFamily="18" charset="-127"/>
                <a:cs typeface="Arial" pitchFamily="34" charset="0"/>
              </a:rPr>
              <a:t>2009</a:t>
            </a:r>
            <a:r>
              <a:rPr lang="ko-KR" altLang="en-US" sz="1600" b="1" dirty="0" smtClean="0">
                <a:latin typeface="HY그래픽M" pitchFamily="18" charset="-127"/>
                <a:ea typeface="HY그래픽M" pitchFamily="18" charset="-127"/>
                <a:cs typeface="Arial" pitchFamily="34" charset="0"/>
              </a:rPr>
              <a:t>년에 </a:t>
            </a:r>
            <a:r>
              <a:rPr lang="en-US" altLang="ko-KR" sz="1600" b="1" dirty="0" smtClean="0">
                <a:latin typeface="HY그래픽M" pitchFamily="18" charset="-127"/>
                <a:ea typeface="HY그래픽M" pitchFamily="18" charset="-127"/>
                <a:cs typeface="Arial" pitchFamily="34" charset="0"/>
              </a:rPr>
              <a:t>5</a:t>
            </a:r>
            <a:r>
              <a:rPr lang="ko-KR" altLang="en-US" sz="1600" b="1" dirty="0" smtClean="0">
                <a:latin typeface="HY그래픽M" pitchFamily="18" charset="-127"/>
                <a:ea typeface="HY그래픽M" pitchFamily="18" charset="-127"/>
                <a:cs typeface="Arial" pitchFamily="34" charset="0"/>
              </a:rPr>
              <a:t>억</a:t>
            </a:r>
            <a:r>
              <a:rPr lang="en-US" altLang="ko-KR" sz="1600" b="1" dirty="0" smtClean="0">
                <a:latin typeface="HY그래픽M" pitchFamily="18" charset="-127"/>
                <a:ea typeface="HY그래픽M" pitchFamily="18" charset="-127"/>
                <a:cs typeface="Arial" pitchFamily="34" charset="0"/>
              </a:rPr>
              <a:t>4</a:t>
            </a:r>
            <a:r>
              <a:rPr lang="ko-KR" altLang="en-US" sz="1600" b="1" dirty="0" smtClean="0">
                <a:latin typeface="HY그래픽M" pitchFamily="18" charset="-127"/>
                <a:ea typeface="HY그래픽M" pitchFamily="18" charset="-127"/>
                <a:cs typeface="Arial" pitchFamily="34" charset="0"/>
              </a:rPr>
              <a:t>천</a:t>
            </a:r>
            <a:r>
              <a:rPr lang="en-US" altLang="ko-KR" sz="1600" b="1" dirty="0" smtClean="0">
                <a:latin typeface="HY그래픽M" pitchFamily="18" charset="-127"/>
                <a:ea typeface="HY그래픽M" pitchFamily="18" charset="-127"/>
                <a:cs typeface="Arial" pitchFamily="34" charset="0"/>
              </a:rPr>
              <a:t>7</a:t>
            </a:r>
            <a:r>
              <a:rPr lang="ko-KR" altLang="en-US" sz="1600" b="1" dirty="0" err="1" smtClean="0">
                <a:latin typeface="HY그래픽M" pitchFamily="18" charset="-127"/>
                <a:ea typeface="HY그래픽M" pitchFamily="18" charset="-127"/>
                <a:cs typeface="Arial" pitchFamily="34" charset="0"/>
              </a:rPr>
              <a:t>백만시간</a:t>
            </a:r>
            <a:r>
              <a:rPr lang="en-US" altLang="ko-KR" sz="1600" b="1" dirty="0" smtClean="0">
                <a:latin typeface="HY그래픽M" pitchFamily="18" charset="-127"/>
                <a:ea typeface="HY그래픽M" pitchFamily="18" charset="-127"/>
                <a:cs typeface="Arial" pitchFamily="34" charset="0"/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ko-KR" altLang="en-US" sz="1600" b="1" dirty="0" smtClean="0">
                <a:latin typeface="HY그래픽M" pitchFamily="18" charset="-127"/>
                <a:ea typeface="HY그래픽M" pitchFamily="18" charset="-127"/>
                <a:cs typeface="Arial" pitchFamily="34" charset="0"/>
              </a:rPr>
              <a:t>    이는 </a:t>
            </a:r>
            <a:r>
              <a:rPr lang="en-US" altLang="ko-KR" sz="1600" b="1" dirty="0" smtClean="0">
                <a:latin typeface="HY그래픽M" pitchFamily="18" charset="-127"/>
                <a:ea typeface="HY그래픽M" pitchFamily="18" charset="-127"/>
                <a:cs typeface="Arial" pitchFamily="34" charset="0"/>
              </a:rPr>
              <a:t>2009</a:t>
            </a:r>
            <a:r>
              <a:rPr lang="ko-KR" altLang="en-US" sz="1600" b="1" dirty="0" smtClean="0">
                <a:latin typeface="HY그래픽M" pitchFamily="18" charset="-127"/>
                <a:ea typeface="HY그래픽M" pitchFamily="18" charset="-127"/>
                <a:cs typeface="Arial" pitchFamily="34" charset="0"/>
              </a:rPr>
              <a:t>년도 최저임금인  </a:t>
            </a:r>
            <a:r>
              <a:rPr lang="en-US" altLang="ko-KR" sz="1600" b="1" dirty="0" smtClean="0">
                <a:latin typeface="HY그래픽M" pitchFamily="18" charset="-127"/>
                <a:ea typeface="HY그래픽M" pitchFamily="18" charset="-127"/>
                <a:cs typeface="Arial" pitchFamily="34" charset="0"/>
              </a:rPr>
              <a:t>4,000</a:t>
            </a:r>
            <a:r>
              <a:rPr lang="ko-KR" altLang="en-US" sz="1600" b="1" dirty="0" smtClean="0">
                <a:latin typeface="HY그래픽M" pitchFamily="18" charset="-127"/>
                <a:ea typeface="HY그래픽M" pitchFamily="18" charset="-127"/>
                <a:cs typeface="Arial" pitchFamily="34" charset="0"/>
              </a:rPr>
              <a:t>원으로 환산했을 때 </a:t>
            </a:r>
            <a:r>
              <a:rPr lang="en-US" altLang="ko-KR" sz="1600" b="1" dirty="0" smtClean="0">
                <a:latin typeface="HY그래픽M" pitchFamily="18" charset="-127"/>
                <a:ea typeface="HY그래픽M" pitchFamily="18" charset="-127"/>
                <a:cs typeface="Arial" pitchFamily="34" charset="0"/>
              </a:rPr>
              <a:t>2</a:t>
            </a:r>
            <a:r>
              <a:rPr lang="ko-KR" altLang="en-US" sz="1600" b="1" dirty="0" smtClean="0">
                <a:latin typeface="HY그래픽M" pitchFamily="18" charset="-127"/>
                <a:ea typeface="HY그래픽M" pitchFamily="18" charset="-127"/>
                <a:cs typeface="Arial" pitchFamily="34" charset="0"/>
              </a:rPr>
              <a:t>조</a:t>
            </a:r>
            <a:r>
              <a:rPr lang="en-US" altLang="ko-KR" sz="1600" b="1" dirty="0" smtClean="0">
                <a:latin typeface="HY그래픽M" pitchFamily="18" charset="-127"/>
                <a:ea typeface="HY그래픽M" pitchFamily="18" charset="-127"/>
                <a:cs typeface="Arial" pitchFamily="34" charset="0"/>
              </a:rPr>
              <a:t>1</a:t>
            </a:r>
            <a:r>
              <a:rPr lang="ko-KR" altLang="en-US" sz="1600" b="1" dirty="0" smtClean="0">
                <a:latin typeface="HY그래픽M" pitchFamily="18" charset="-127"/>
                <a:ea typeface="HY그래픽M" pitchFamily="18" charset="-127"/>
                <a:cs typeface="Arial" pitchFamily="34" charset="0"/>
              </a:rPr>
              <a:t>천</a:t>
            </a:r>
            <a:r>
              <a:rPr lang="en-US" altLang="ko-KR" sz="1600" b="1" dirty="0" smtClean="0">
                <a:latin typeface="HY그래픽M" pitchFamily="18" charset="-127"/>
                <a:ea typeface="HY그래픽M" pitchFamily="18" charset="-127"/>
                <a:cs typeface="Arial" pitchFamily="34" charset="0"/>
              </a:rPr>
              <a:t>8</a:t>
            </a:r>
            <a:r>
              <a:rPr lang="ko-KR" altLang="en-US" sz="1600" b="1" dirty="0" smtClean="0">
                <a:latin typeface="HY그래픽M" pitchFamily="18" charset="-127"/>
                <a:ea typeface="HY그래픽M" pitchFamily="18" charset="-127"/>
                <a:cs typeface="Arial" pitchFamily="34" charset="0"/>
              </a:rPr>
              <a:t>백</a:t>
            </a:r>
            <a:r>
              <a:rPr lang="en-US" altLang="ko-KR" sz="1600" b="1" dirty="0" smtClean="0">
                <a:latin typeface="HY그래픽M" pitchFamily="18" charset="-127"/>
                <a:ea typeface="HY그래픽M" pitchFamily="18" charset="-127"/>
                <a:cs typeface="Arial" pitchFamily="34" charset="0"/>
              </a:rPr>
              <a:t>80</a:t>
            </a:r>
            <a:r>
              <a:rPr lang="ko-KR" altLang="en-US" sz="1600" b="1" dirty="0" err="1" smtClean="0">
                <a:latin typeface="HY그래픽M" pitchFamily="18" charset="-127"/>
                <a:ea typeface="HY그래픽M" pitchFamily="18" charset="-127"/>
                <a:cs typeface="Arial" pitchFamily="34" charset="0"/>
              </a:rPr>
              <a:t>억원의</a:t>
            </a:r>
            <a:r>
              <a:rPr lang="ko-KR" altLang="en-US" sz="1600" b="1" dirty="0" smtClean="0">
                <a:latin typeface="HY그래픽M" pitchFamily="18" charset="-127"/>
                <a:ea typeface="HY그래픽M" pitchFamily="18" charset="-127"/>
                <a:cs typeface="Arial" pitchFamily="34" charset="0"/>
              </a:rPr>
              <a:t> 규모임</a:t>
            </a:r>
            <a:endParaRPr lang="en-US" altLang="ko-KR" sz="1600" b="1" dirty="0" smtClean="0">
              <a:latin typeface="HY그래픽M" pitchFamily="18" charset="-127"/>
              <a:ea typeface="HY그래픽M" pitchFamily="18" charset="-127"/>
              <a:cs typeface="Arial" pitchFamily="34" charset="0"/>
            </a:endParaRPr>
          </a:p>
          <a:p>
            <a:pPr>
              <a:lnSpc>
                <a:spcPct val="120000"/>
              </a:lnSpc>
            </a:pPr>
            <a:r>
              <a:rPr lang="ko-KR" altLang="en-US" sz="1400" b="1" i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altLang="ko-KR" sz="1400" b="1" i="1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4476700"/>
              </p:ext>
            </p:extLst>
          </p:nvPr>
        </p:nvGraphicFramePr>
        <p:xfrm>
          <a:off x="268348" y="2276872"/>
          <a:ext cx="8568953" cy="1095402"/>
        </p:xfrm>
        <a:graphic>
          <a:graphicData uri="http://schemas.openxmlformats.org/drawingml/2006/table">
            <a:tbl>
              <a:tblPr/>
              <a:tblGrid>
                <a:gridCol w="623821"/>
                <a:gridCol w="1001548"/>
                <a:gridCol w="1157264"/>
                <a:gridCol w="1157264"/>
                <a:gridCol w="1157264"/>
                <a:gridCol w="1157264"/>
                <a:gridCol w="1157264"/>
                <a:gridCol w="1157264"/>
              </a:tblGrid>
              <a:tr h="36513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>
                          <a:solidFill>
                            <a:schemeClr val="bg1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구분</a:t>
                      </a: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2009</a:t>
                      </a:r>
                      <a:r>
                        <a:rPr lang="ko-KR" altLang="en-US" sz="1200" b="1" i="0" u="none" strike="noStrike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년</a:t>
                      </a:r>
                      <a:endParaRPr lang="ko-KR" altLang="en-US" sz="1200" b="1" i="0" u="none" strike="noStrike" dirty="0">
                        <a:solidFill>
                          <a:schemeClr val="bg1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2010</a:t>
                      </a:r>
                      <a:r>
                        <a:rPr lang="ko-KR" altLang="en-US" sz="1200" b="1" i="0" u="none" strike="noStrike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년</a:t>
                      </a:r>
                      <a:endParaRPr lang="ko-KR" altLang="en-US" sz="1200" b="1" i="0" u="none" strike="noStrike" dirty="0">
                        <a:solidFill>
                          <a:schemeClr val="bg1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2011</a:t>
                      </a:r>
                      <a:r>
                        <a:rPr lang="ko-KR" altLang="en-US" sz="1200" b="1" i="0" u="none" strike="noStrike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년</a:t>
                      </a:r>
                      <a:endParaRPr lang="ko-KR" altLang="en-US" sz="1200" b="1" i="0" u="none" strike="noStrike" dirty="0">
                        <a:solidFill>
                          <a:schemeClr val="bg1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2012</a:t>
                      </a:r>
                      <a:r>
                        <a:rPr lang="ko-KR" altLang="en-US" sz="1200" b="1" i="0" u="none" strike="noStrike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년</a:t>
                      </a:r>
                      <a:endParaRPr lang="ko-KR" altLang="en-US" sz="1200" b="1" i="0" u="none" strike="noStrike" dirty="0">
                        <a:solidFill>
                          <a:schemeClr val="bg1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2013</a:t>
                      </a:r>
                      <a:r>
                        <a:rPr lang="ko-KR" altLang="en-US" sz="1200" b="1" i="0" u="none" strike="noStrike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년</a:t>
                      </a:r>
                      <a:endParaRPr lang="ko-KR" altLang="en-US" sz="1200" b="1" i="0" u="none" strike="noStrike" dirty="0">
                        <a:solidFill>
                          <a:schemeClr val="bg1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2014</a:t>
                      </a:r>
                      <a:r>
                        <a:rPr lang="ko-KR" altLang="en-US" sz="1200" b="1" i="0" u="none" strike="noStrike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년</a:t>
                      </a:r>
                      <a:endParaRPr lang="ko-KR" altLang="en-US" sz="1200" b="1" i="0" u="none" strike="noStrike" dirty="0">
                        <a:solidFill>
                          <a:schemeClr val="bg1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2015</a:t>
                      </a:r>
                      <a:r>
                        <a:rPr lang="ko-KR" altLang="en-US" sz="1200" b="1" i="0" u="none" strike="noStrike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년</a:t>
                      </a:r>
                      <a:endParaRPr lang="ko-KR" altLang="en-US" sz="1200" b="1" i="0" u="none" strike="noStrike" dirty="0">
                        <a:solidFill>
                          <a:schemeClr val="bg1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36513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 err="1">
                          <a:solidFill>
                            <a:srgbClr val="000000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비가중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544,248,792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550,204,079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556,387,842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562,649,087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568,899,060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574,999,487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580,945,664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36513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가중</a:t>
                      </a: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547,022,398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553,008,034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559,223,310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565,516,464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571,798,289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577,929,804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583,906,285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68347" y="3789040"/>
            <a:ext cx="8532565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7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  <a:cs typeface="Arial" pitchFamily="34" charset="0"/>
              </a:rPr>
              <a:t>종교지원봉사</a:t>
            </a:r>
            <a:r>
              <a:rPr lang="en-US" altLang="ko-KR" sz="17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  <a:cs typeface="Arial" pitchFamily="34" charset="0"/>
              </a:rPr>
              <a:t>(Religious Volunteering )</a:t>
            </a:r>
            <a:r>
              <a:rPr lang="ko-KR" altLang="en-US" sz="17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  <a:cs typeface="Arial" pitchFamily="34" charset="0"/>
              </a:rPr>
              <a:t>시간 </a:t>
            </a:r>
            <a:r>
              <a:rPr lang="ko-KR" altLang="en-US" sz="1700" b="1" dirty="0" err="1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  <a:cs typeface="Arial" pitchFamily="34" charset="0"/>
              </a:rPr>
              <a:t>총규모</a:t>
            </a:r>
            <a:r>
              <a:rPr lang="en-US" altLang="ko-KR" sz="17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  <a:cs typeface="Arial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>
                <a:latin typeface="HY그래픽M" pitchFamily="18" charset="-127"/>
                <a:ea typeface="HY그래픽M" pitchFamily="18" charset="-127"/>
                <a:cs typeface="Arial" pitchFamily="34" charset="0"/>
              </a:rPr>
              <a:t> </a:t>
            </a:r>
            <a:r>
              <a:rPr lang="en-US" altLang="ko-KR" sz="1600" b="1" dirty="0" smtClean="0">
                <a:latin typeface="HY그래픽M" pitchFamily="18" charset="-127"/>
                <a:ea typeface="HY그래픽M" pitchFamily="18" charset="-127"/>
                <a:cs typeface="Arial" pitchFamily="34" charset="0"/>
              </a:rPr>
              <a:t>  : </a:t>
            </a:r>
            <a:r>
              <a:rPr lang="ko-KR" altLang="en-US" sz="1600" b="1" dirty="0" smtClean="0">
                <a:latin typeface="HY그래픽M" pitchFamily="18" charset="-127"/>
                <a:ea typeface="HY그래픽M" pitchFamily="18" charset="-127"/>
                <a:cs typeface="Arial" pitchFamily="34" charset="0"/>
              </a:rPr>
              <a:t>가중치를 반영했을 때 </a:t>
            </a:r>
            <a:r>
              <a:rPr lang="en-US" altLang="ko-KR" sz="1600" b="1" dirty="0" smtClean="0">
                <a:latin typeface="HY그래픽M" pitchFamily="18" charset="-127"/>
                <a:ea typeface="HY그래픽M" pitchFamily="18" charset="-127"/>
                <a:cs typeface="Arial" pitchFamily="34" charset="0"/>
              </a:rPr>
              <a:t>2009</a:t>
            </a:r>
            <a:r>
              <a:rPr lang="ko-KR" altLang="en-US" sz="1600" b="1" dirty="0" smtClean="0">
                <a:latin typeface="HY그래픽M" pitchFamily="18" charset="-127"/>
                <a:ea typeface="HY그래픽M" pitchFamily="18" charset="-127"/>
                <a:cs typeface="Arial" pitchFamily="34" charset="0"/>
              </a:rPr>
              <a:t>년에 </a:t>
            </a:r>
            <a:r>
              <a:rPr lang="en-US" altLang="ko-KR" sz="1600" b="1" dirty="0" smtClean="0">
                <a:latin typeface="HY그래픽M" pitchFamily="18" charset="-127"/>
                <a:ea typeface="HY그래픽M" pitchFamily="18" charset="-127"/>
                <a:cs typeface="Arial" pitchFamily="34" charset="0"/>
              </a:rPr>
              <a:t>3</a:t>
            </a:r>
            <a:r>
              <a:rPr lang="ko-KR" altLang="en-US" sz="1600" b="1" dirty="0" smtClean="0">
                <a:latin typeface="HY그래픽M" pitchFamily="18" charset="-127"/>
                <a:ea typeface="HY그래픽M" pitchFamily="18" charset="-127"/>
                <a:cs typeface="Arial" pitchFamily="34" charset="0"/>
              </a:rPr>
              <a:t>억</a:t>
            </a:r>
            <a:r>
              <a:rPr lang="en-US" altLang="ko-KR" sz="1600" b="1" dirty="0" smtClean="0">
                <a:latin typeface="HY그래픽M" pitchFamily="18" charset="-127"/>
                <a:ea typeface="HY그래픽M" pitchFamily="18" charset="-127"/>
                <a:cs typeface="Arial" pitchFamily="34" charset="0"/>
              </a:rPr>
              <a:t>3</a:t>
            </a:r>
            <a:r>
              <a:rPr lang="ko-KR" altLang="en-US" sz="1600" b="1" dirty="0" smtClean="0">
                <a:latin typeface="HY그래픽M" pitchFamily="18" charset="-127"/>
                <a:ea typeface="HY그래픽M" pitchFamily="18" charset="-127"/>
                <a:cs typeface="Arial" pitchFamily="34" charset="0"/>
              </a:rPr>
              <a:t>천</a:t>
            </a:r>
            <a:r>
              <a:rPr lang="en-US" altLang="ko-KR" sz="1600" b="1" dirty="0" smtClean="0">
                <a:latin typeface="HY그래픽M" pitchFamily="18" charset="-127"/>
                <a:ea typeface="HY그래픽M" pitchFamily="18" charset="-127"/>
                <a:cs typeface="Arial" pitchFamily="34" charset="0"/>
              </a:rPr>
              <a:t>9</a:t>
            </a:r>
            <a:r>
              <a:rPr lang="ko-KR" altLang="en-US" sz="1600" b="1" dirty="0" smtClean="0">
                <a:latin typeface="HY그래픽M" pitchFamily="18" charset="-127"/>
                <a:ea typeface="HY그래픽M" pitchFamily="18" charset="-127"/>
                <a:cs typeface="Arial" pitchFamily="34" charset="0"/>
              </a:rPr>
              <a:t>백시간</a:t>
            </a:r>
            <a:endParaRPr lang="en-US" altLang="ko-KR" sz="1600" b="1" dirty="0" smtClean="0">
              <a:latin typeface="HY그래픽M" pitchFamily="18" charset="-127"/>
              <a:ea typeface="HY그래픽M" pitchFamily="18" charset="-127"/>
              <a:cs typeface="Arial" pitchFamily="34" charset="0"/>
            </a:endParaRPr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5827743"/>
              </p:ext>
            </p:extLst>
          </p:nvPr>
        </p:nvGraphicFramePr>
        <p:xfrm>
          <a:off x="231463" y="4797152"/>
          <a:ext cx="8568953" cy="1145411"/>
        </p:xfrm>
        <a:graphic>
          <a:graphicData uri="http://schemas.openxmlformats.org/drawingml/2006/table">
            <a:tbl>
              <a:tblPr/>
              <a:tblGrid>
                <a:gridCol w="623821"/>
                <a:gridCol w="1001548"/>
                <a:gridCol w="1157264"/>
                <a:gridCol w="1177808"/>
                <a:gridCol w="1136720"/>
                <a:gridCol w="1157264"/>
                <a:gridCol w="1182456"/>
                <a:gridCol w="1132072"/>
              </a:tblGrid>
              <a:tr h="415143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>
                          <a:solidFill>
                            <a:schemeClr val="bg1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구분</a:t>
                      </a: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2009</a:t>
                      </a:r>
                      <a:r>
                        <a:rPr lang="ko-KR" altLang="en-US" sz="1200" b="1" i="0" u="none" strike="noStrike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년</a:t>
                      </a:r>
                      <a:endParaRPr lang="ko-KR" altLang="en-US" sz="1200" b="1" i="0" u="none" strike="noStrike" dirty="0">
                        <a:solidFill>
                          <a:schemeClr val="bg1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2010</a:t>
                      </a:r>
                      <a:r>
                        <a:rPr lang="ko-KR" altLang="en-US" sz="1200" b="1" i="0" u="none" strike="noStrike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년</a:t>
                      </a:r>
                      <a:endParaRPr lang="ko-KR" altLang="en-US" sz="1200" b="1" i="0" u="none" strike="noStrike" dirty="0">
                        <a:solidFill>
                          <a:schemeClr val="bg1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2011</a:t>
                      </a:r>
                      <a:r>
                        <a:rPr lang="ko-KR" altLang="en-US" sz="1200" b="1" i="0" u="none" strike="noStrike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년</a:t>
                      </a:r>
                      <a:endParaRPr lang="ko-KR" altLang="en-US" sz="1200" b="1" i="0" u="none" strike="noStrike" dirty="0">
                        <a:solidFill>
                          <a:schemeClr val="bg1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2012</a:t>
                      </a:r>
                      <a:r>
                        <a:rPr lang="ko-KR" altLang="en-US" sz="1200" b="1" i="0" u="none" strike="noStrike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년</a:t>
                      </a:r>
                      <a:endParaRPr lang="ko-KR" altLang="en-US" sz="1200" b="1" i="0" u="none" strike="noStrike" dirty="0">
                        <a:solidFill>
                          <a:schemeClr val="bg1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2013</a:t>
                      </a:r>
                      <a:r>
                        <a:rPr lang="ko-KR" altLang="en-US" sz="1200" b="1" i="0" u="none" strike="noStrike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년</a:t>
                      </a:r>
                      <a:endParaRPr lang="ko-KR" altLang="en-US" sz="1200" b="1" i="0" u="none" strike="noStrike" dirty="0">
                        <a:solidFill>
                          <a:schemeClr val="bg1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2014</a:t>
                      </a:r>
                      <a:r>
                        <a:rPr lang="ko-KR" altLang="en-US" sz="1200" b="1" i="0" u="none" strike="noStrike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년</a:t>
                      </a:r>
                      <a:endParaRPr lang="ko-KR" altLang="en-US" sz="1200" b="1" i="0" u="none" strike="noStrike" dirty="0">
                        <a:solidFill>
                          <a:schemeClr val="bg1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2015</a:t>
                      </a:r>
                      <a:r>
                        <a:rPr lang="ko-KR" altLang="en-US" sz="1200" b="1" i="0" u="none" strike="noStrike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년</a:t>
                      </a:r>
                      <a:endParaRPr lang="ko-KR" altLang="en-US" sz="1200" b="1" i="0" u="none" strike="noStrike" dirty="0">
                        <a:solidFill>
                          <a:schemeClr val="bg1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36513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 err="1">
                          <a:solidFill>
                            <a:srgbClr val="000000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비가중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334,011,717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337,666,545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341,461,591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345,304,189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349,139,869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352,883,771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356,533,008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36513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가중</a:t>
                      </a: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338,836,468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342,544,089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346,393,594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350,292,057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354,183,144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357,981,126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latin typeface="Arial Rounded MT Bold" pitchFamily="34" charset="0"/>
                          <a:ea typeface="새굴림" pitchFamily="18" charset="-127"/>
                          <a:cs typeface="Arial" pitchFamily="34" charset="0"/>
                        </a:rPr>
                        <a:t>361,683,075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latin typeface="Arial Rounded MT Bold" pitchFamily="34" charset="0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4305" marR="4305" marT="43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725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5"/>
          <p:cNvSpPr>
            <a:spLocks noChangeArrowheads="1"/>
          </p:cNvSpPr>
          <p:nvPr/>
        </p:nvSpPr>
        <p:spPr bwMode="auto">
          <a:xfrm>
            <a:off x="0" y="71438"/>
            <a:ext cx="9144000" cy="65976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8195" name="Rectangle 16"/>
          <p:cNvSpPr>
            <a:spLocks noChangeArrowheads="1"/>
          </p:cNvSpPr>
          <p:nvPr/>
        </p:nvSpPr>
        <p:spPr bwMode="auto">
          <a:xfrm>
            <a:off x="1008062" y="2364515"/>
            <a:ext cx="7199313" cy="929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170000"/>
              </a:lnSpc>
            </a:pPr>
            <a:r>
              <a:rPr kumimoji="0" lang="en-US" altLang="ko-KR" b="1" dirty="0" smtClean="0">
                <a:solidFill>
                  <a:srgbClr val="99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Ⅱ</a:t>
            </a:r>
            <a:r>
              <a:rPr kumimoji="0" lang="en-US" altLang="ko-KR" b="1" dirty="0" smtClean="0">
                <a:solidFill>
                  <a:srgbClr val="990000"/>
                </a:solidFill>
                <a:latin typeface="Times New Roman" pitchFamily="18" charset="0"/>
                <a:ea typeface="HY헤드라인M" pitchFamily="18" charset="-127"/>
                <a:cs typeface="Times New Roman" pitchFamily="18" charset="0"/>
              </a:rPr>
              <a:t>-2. </a:t>
            </a:r>
            <a:r>
              <a:rPr kumimoji="0" lang="ko-KR" altLang="en-US" b="1" dirty="0" smtClean="0">
                <a:solidFill>
                  <a:srgbClr val="990000"/>
                </a:solidFill>
                <a:latin typeface="Times New Roman" pitchFamily="18" charset="0"/>
                <a:ea typeface="HY헤드라인M" pitchFamily="18" charset="-127"/>
                <a:cs typeface="Times New Roman" pitchFamily="18" charset="0"/>
              </a:rPr>
              <a:t>누가</a:t>
            </a:r>
            <a:r>
              <a:rPr kumimoji="0" lang="en-US" altLang="ko-KR" b="1" dirty="0" smtClean="0">
                <a:solidFill>
                  <a:srgbClr val="990000"/>
                </a:solidFill>
                <a:latin typeface="Times New Roman" pitchFamily="18" charset="0"/>
                <a:ea typeface="HY헤드라인M" pitchFamily="18" charset="-127"/>
                <a:cs typeface="Times New Roman" pitchFamily="18" charset="0"/>
              </a:rPr>
              <a:t> </a:t>
            </a:r>
            <a:r>
              <a:rPr kumimoji="0" lang="ko-KR" altLang="en-US" b="1" dirty="0" smtClean="0">
                <a:solidFill>
                  <a:srgbClr val="990000"/>
                </a:solidFill>
                <a:latin typeface="Times New Roman" pitchFamily="18" charset="0"/>
                <a:ea typeface="HY헤드라인M" pitchFamily="18" charset="-127"/>
                <a:cs typeface="Times New Roman" pitchFamily="18" charset="0"/>
              </a:rPr>
              <a:t>어디에 자원봉사를 하는가</a:t>
            </a:r>
            <a:r>
              <a:rPr kumimoji="0" lang="en-US" altLang="ko-KR" b="1" dirty="0" smtClean="0">
                <a:solidFill>
                  <a:srgbClr val="990000"/>
                </a:solidFill>
                <a:latin typeface="Times New Roman" pitchFamily="18" charset="0"/>
                <a:ea typeface="HY헤드라인M" pitchFamily="18" charset="-127"/>
                <a:cs typeface="Times New Roman" pitchFamily="18" charset="0"/>
              </a:rPr>
              <a:t>?</a:t>
            </a:r>
            <a:endParaRPr kumimoji="0" lang="en-US" altLang="ko-KR" sz="2600" b="1" dirty="0" smtClean="0">
              <a:solidFill>
                <a:srgbClr val="990000"/>
              </a:solidFill>
              <a:latin typeface="Times New Roman" pitchFamily="18" charset="0"/>
              <a:ea typeface="HY헤드라인M" pitchFamily="18" charset="-127"/>
              <a:cs typeface="Times New Roman" pitchFamily="18" charset="0"/>
            </a:endParaRPr>
          </a:p>
        </p:txBody>
      </p:sp>
      <p:sp>
        <p:nvSpPr>
          <p:cNvPr id="8196" name="Line 4"/>
          <p:cNvSpPr>
            <a:spLocks noChangeShapeType="1"/>
          </p:cNvSpPr>
          <p:nvPr/>
        </p:nvSpPr>
        <p:spPr bwMode="auto">
          <a:xfrm>
            <a:off x="1619250" y="3573463"/>
            <a:ext cx="5976938" cy="0"/>
          </a:xfrm>
          <a:prstGeom prst="line">
            <a:avLst/>
          </a:prstGeom>
          <a:noFill/>
          <a:ln w="9525">
            <a:solidFill>
              <a:srgbClr val="003366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197" name="Rectangle 8"/>
          <p:cNvSpPr>
            <a:spLocks noChangeArrowheads="1"/>
          </p:cNvSpPr>
          <p:nvPr/>
        </p:nvSpPr>
        <p:spPr bwMode="auto">
          <a:xfrm>
            <a:off x="0" y="6556375"/>
            <a:ext cx="9144000" cy="301625"/>
          </a:xfrm>
          <a:prstGeom prst="rect">
            <a:avLst/>
          </a:prstGeom>
          <a:solidFill>
            <a:srgbClr val="808000">
              <a:alpha val="54901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pic>
        <p:nvPicPr>
          <p:cNvPr id="8198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88"/>
            <a:ext cx="9144000" cy="333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199" name="Group 28"/>
          <p:cNvGrpSpPr>
            <a:grpSpLocks/>
          </p:cNvGrpSpPr>
          <p:nvPr/>
        </p:nvGrpSpPr>
        <p:grpSpPr bwMode="auto">
          <a:xfrm rot="10800000">
            <a:off x="8726488" y="2301875"/>
            <a:ext cx="71437" cy="4249738"/>
            <a:chOff x="134" y="164"/>
            <a:chExt cx="45" cy="2677"/>
          </a:xfrm>
        </p:grpSpPr>
        <p:sp>
          <p:nvSpPr>
            <p:cNvPr id="8204" name="Line 26"/>
            <p:cNvSpPr>
              <a:spLocks noChangeShapeType="1"/>
            </p:cNvSpPr>
            <p:nvPr/>
          </p:nvSpPr>
          <p:spPr bwMode="auto">
            <a:xfrm>
              <a:off x="158" y="164"/>
              <a:ext cx="0" cy="2631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8205" name="Oval 27"/>
            <p:cNvSpPr>
              <a:spLocks noChangeArrowheads="1"/>
            </p:cNvSpPr>
            <p:nvPr/>
          </p:nvSpPr>
          <p:spPr bwMode="auto">
            <a:xfrm>
              <a:off x="134" y="2795"/>
              <a:ext cx="45" cy="46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</p:grpSp>
      <p:grpSp>
        <p:nvGrpSpPr>
          <p:cNvPr id="8200" name="Group 30"/>
          <p:cNvGrpSpPr>
            <a:grpSpLocks/>
          </p:cNvGrpSpPr>
          <p:nvPr/>
        </p:nvGrpSpPr>
        <p:grpSpPr bwMode="auto">
          <a:xfrm>
            <a:off x="395288" y="115888"/>
            <a:ext cx="69850" cy="4248150"/>
            <a:chOff x="134" y="164"/>
            <a:chExt cx="45" cy="2677"/>
          </a:xfrm>
        </p:grpSpPr>
        <p:sp>
          <p:nvSpPr>
            <p:cNvPr id="8202" name="Line 31"/>
            <p:cNvSpPr>
              <a:spLocks noChangeShapeType="1"/>
            </p:cNvSpPr>
            <p:nvPr/>
          </p:nvSpPr>
          <p:spPr bwMode="auto">
            <a:xfrm>
              <a:off x="158" y="164"/>
              <a:ext cx="0" cy="2631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8203" name="Oval 32"/>
            <p:cNvSpPr>
              <a:spLocks noChangeArrowheads="1"/>
            </p:cNvSpPr>
            <p:nvPr/>
          </p:nvSpPr>
          <p:spPr bwMode="auto">
            <a:xfrm>
              <a:off x="134" y="2795"/>
              <a:ext cx="45" cy="46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8201" name="Line 33"/>
          <p:cNvSpPr>
            <a:spLocks noChangeShapeType="1"/>
          </p:cNvSpPr>
          <p:nvPr/>
        </p:nvSpPr>
        <p:spPr bwMode="auto">
          <a:xfrm>
            <a:off x="0" y="6550025"/>
            <a:ext cx="9144000" cy="0"/>
          </a:xfrm>
          <a:prstGeom prst="line">
            <a:avLst/>
          </a:prstGeom>
          <a:noFill/>
          <a:ln w="508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273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598488" y="223838"/>
            <a:ext cx="5384807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500" b="1" dirty="0" smtClean="0">
                <a:latin typeface="Times New Roman" pitchFamily="18" charset="0"/>
              </a:rPr>
              <a:t>누가 자원봉사 하는가</a:t>
            </a:r>
            <a:r>
              <a:rPr lang="en-US" altLang="ko-KR" sz="2500" b="1" dirty="0" smtClean="0">
                <a:latin typeface="Times New Roman" pitchFamily="18" charset="0"/>
              </a:rPr>
              <a:t>? – </a:t>
            </a:r>
            <a:r>
              <a:rPr lang="ko-KR" altLang="en-US" sz="2500" b="1" dirty="0" err="1" smtClean="0">
                <a:latin typeface="Times New Roman" pitchFamily="18" charset="0"/>
              </a:rPr>
              <a:t>소득별</a:t>
            </a:r>
            <a:r>
              <a:rPr lang="ko-KR" altLang="en-US" sz="2500" b="1" dirty="0" smtClean="0">
                <a:latin typeface="Times New Roman" pitchFamily="18" charset="0"/>
              </a:rPr>
              <a:t> 속성 </a:t>
            </a:r>
            <a:endParaRPr lang="ko-KR" altLang="en-US" sz="2500" b="1" dirty="0">
              <a:latin typeface="Times New Roman" pitchFamily="18" charset="0"/>
            </a:endParaRPr>
          </a:p>
        </p:txBody>
      </p:sp>
      <p:sp>
        <p:nvSpPr>
          <p:cNvPr id="19" name="Rectangle 12"/>
          <p:cNvSpPr>
            <a:spLocks noChangeArrowheads="1"/>
          </p:cNvSpPr>
          <p:nvPr/>
        </p:nvSpPr>
        <p:spPr bwMode="auto">
          <a:xfrm>
            <a:off x="34925" y="1175312"/>
            <a:ext cx="8964613" cy="327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400" b="1" i="1" dirty="0" smtClean="0">
                <a:solidFill>
                  <a:srgbClr val="C00000"/>
                </a:solidFill>
                <a:latin typeface="Arial" pitchFamily="34" charset="0"/>
              </a:rPr>
              <a:t>	</a:t>
            </a:r>
            <a:endParaRPr lang="en-US" altLang="ko-KR" sz="1400" dirty="0">
              <a:solidFill>
                <a:srgbClr val="000066"/>
              </a:solidFill>
              <a:latin typeface="Arial" pitchFamily="34" charset="0"/>
            </a:endParaRPr>
          </a:p>
        </p:txBody>
      </p:sp>
      <p:pic>
        <p:nvPicPr>
          <p:cNvPr id="31" name="char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0180" y="4785506"/>
            <a:ext cx="688772" cy="144016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09" y="3068960"/>
            <a:ext cx="4097563" cy="3433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개체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0586229"/>
              </p:ext>
            </p:extLst>
          </p:nvPr>
        </p:nvGraphicFramePr>
        <p:xfrm>
          <a:off x="5027716" y="3035543"/>
          <a:ext cx="3789011" cy="34422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9" name="사진" r:id="rId5" imgW="2809524" imgH="2552381" progId="StaticDib">
                  <p:embed/>
                </p:oleObj>
              </mc:Choice>
              <mc:Fallback>
                <p:oleObj name="사진" r:id="rId5" imgW="2809524" imgH="2552381" progId="StaticDib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7716" y="3035543"/>
                        <a:ext cx="3789011" cy="344222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475656" y="2644924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/>
              <a:t>자원봉사 참여율</a:t>
            </a:r>
            <a:endParaRPr lang="ko-KR" altLang="en-US" sz="1400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6301556" y="2644924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/>
              <a:t>자원봉사 시간</a:t>
            </a:r>
            <a:endParaRPr lang="ko-KR" altLang="en-US" sz="1400" b="1" dirty="0"/>
          </a:p>
        </p:txBody>
      </p:sp>
      <p:sp>
        <p:nvSpPr>
          <p:cNvPr id="41" name="AutoShape 12"/>
          <p:cNvSpPr>
            <a:spLocks noChangeArrowheads="1"/>
          </p:cNvSpPr>
          <p:nvPr/>
        </p:nvSpPr>
        <p:spPr bwMode="auto">
          <a:xfrm>
            <a:off x="-10616" y="908720"/>
            <a:ext cx="8748018" cy="1736203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>
            <a:no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7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 자원봉사 참여율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에</a:t>
            </a:r>
            <a:r>
              <a:rPr lang="ko-KR" altLang="en-US" sz="17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17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있어서</a:t>
            </a:r>
            <a:r>
              <a:rPr lang="en-US" altLang="ko-KR" sz="17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, </a:t>
            </a:r>
            <a:r>
              <a:rPr lang="ko-KR" altLang="en-US" sz="17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소득수준 하위 </a:t>
            </a:r>
            <a:r>
              <a:rPr lang="en-US" altLang="ko-KR" sz="17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20%</a:t>
            </a:r>
            <a:r>
              <a:rPr lang="ko-KR" altLang="en-US" sz="17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의 자원봉사 참여율이  지속적으로 가장 낮고</a:t>
            </a:r>
            <a:r>
              <a:rPr lang="en-US" altLang="ko-KR" sz="17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ko-KR" altLang="en-US" sz="17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 하위 </a:t>
            </a:r>
            <a:r>
              <a:rPr lang="en-US" altLang="ko-KR" sz="17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90%(</a:t>
            </a:r>
            <a:r>
              <a:rPr lang="ko-KR" altLang="en-US" sz="17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상위 </a:t>
            </a:r>
            <a:r>
              <a:rPr lang="en-US" altLang="ko-KR" sz="17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10%)</a:t>
            </a:r>
            <a:r>
              <a:rPr lang="ko-KR" altLang="en-US" sz="17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의 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자원봉사 참여가 가장 높은 것으로 나타남 </a:t>
            </a:r>
            <a:endParaRPr lang="en-US" altLang="ko-KR" sz="1700" b="1" dirty="0" smtClean="0"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7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 자원봉사 참여 시간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에</a:t>
            </a:r>
            <a:r>
              <a:rPr lang="ko-KR" altLang="en-US" sz="17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있어서도</a:t>
            </a:r>
            <a:r>
              <a:rPr lang="en-US" altLang="ko-KR" sz="1700" b="1" dirty="0" smtClean="0">
                <a:latin typeface="HY그래픽M" pitchFamily="18" charset="-127"/>
                <a:ea typeface="HY그래픽M" pitchFamily="18" charset="-127"/>
              </a:rPr>
              <a:t>, </a:t>
            </a:r>
            <a:r>
              <a:rPr lang="ko-KR" altLang="en-US" sz="17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소득수준 하위 </a:t>
            </a:r>
            <a:r>
              <a:rPr lang="en-US" altLang="ko-KR" sz="17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20%</a:t>
            </a:r>
            <a:r>
              <a:rPr lang="ko-KR" altLang="en-US" sz="17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의 자원봉사 참여 시간이  가장 짧고</a:t>
            </a:r>
            <a:r>
              <a:rPr lang="en-US" altLang="ko-KR" sz="17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, </a:t>
            </a:r>
            <a:endParaRPr lang="en-US" altLang="ko-KR" sz="1700" b="1" dirty="0">
              <a:solidFill>
                <a:schemeClr val="tx2"/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7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 하위 </a:t>
            </a:r>
            <a:r>
              <a:rPr lang="en-US" altLang="ko-KR" sz="17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90%(</a:t>
            </a:r>
            <a:r>
              <a:rPr lang="ko-KR" altLang="en-US" sz="17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상위 </a:t>
            </a:r>
            <a:r>
              <a:rPr lang="en-US" altLang="ko-KR" sz="17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10%)</a:t>
            </a:r>
            <a:r>
              <a:rPr lang="ko-KR" altLang="en-US" sz="17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의 </a:t>
            </a:r>
            <a:r>
              <a:rPr lang="ko-KR" altLang="en-US" sz="1700" b="1" dirty="0">
                <a:latin typeface="HY그래픽M" pitchFamily="18" charset="-127"/>
                <a:ea typeface="HY그래픽M" pitchFamily="18" charset="-127"/>
              </a:rPr>
              <a:t>자원봉사 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참여시간이 가장 </a:t>
            </a:r>
            <a:r>
              <a:rPr lang="ko-KR" altLang="en-US" sz="1700" b="1" dirty="0">
                <a:latin typeface="HY그래픽M" pitchFamily="18" charset="-127"/>
                <a:ea typeface="HY그래픽M" pitchFamily="18" charset="-127"/>
              </a:rPr>
              <a:t>긴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1700" b="1" dirty="0">
                <a:latin typeface="HY그래픽M" pitchFamily="18" charset="-127"/>
                <a:ea typeface="HY그래픽M" pitchFamily="18" charset="-127"/>
              </a:rPr>
              <a:t>것으로 나타남 </a:t>
            </a:r>
            <a:endParaRPr lang="en-US" altLang="ko-KR" sz="1700" b="1" dirty="0">
              <a:latin typeface="HY그래픽M" pitchFamily="18" charset="-127"/>
              <a:ea typeface="HY그래픽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2450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598488" y="223838"/>
            <a:ext cx="5698996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500" b="1" dirty="0" smtClean="0">
                <a:latin typeface="Times New Roman" pitchFamily="18" charset="0"/>
              </a:rPr>
              <a:t>누가 자원봉사 하는가</a:t>
            </a:r>
            <a:r>
              <a:rPr lang="en-US" altLang="ko-KR" sz="2500" b="1" dirty="0" smtClean="0">
                <a:latin typeface="Times New Roman" pitchFamily="18" charset="0"/>
              </a:rPr>
              <a:t>? – </a:t>
            </a:r>
            <a:r>
              <a:rPr lang="ko-KR" altLang="en-US" sz="2500" b="1" dirty="0" smtClean="0">
                <a:latin typeface="Times New Roman" pitchFamily="18" charset="0"/>
              </a:rPr>
              <a:t>연령</a:t>
            </a:r>
            <a:r>
              <a:rPr lang="ko-KR" altLang="en-US" sz="2500" b="1" dirty="0">
                <a:latin typeface="Times New Roman" pitchFamily="18" charset="0"/>
              </a:rPr>
              <a:t>대</a:t>
            </a:r>
            <a:r>
              <a:rPr lang="ko-KR" altLang="en-US" sz="2500" b="1" dirty="0" smtClean="0">
                <a:latin typeface="Times New Roman" pitchFamily="18" charset="0"/>
              </a:rPr>
              <a:t>별 속성 </a:t>
            </a:r>
            <a:endParaRPr lang="ko-KR" altLang="en-US" sz="2500" b="1" dirty="0">
              <a:latin typeface="Times New Roman" pitchFamily="18" charset="0"/>
            </a:endParaRPr>
          </a:p>
        </p:txBody>
      </p:sp>
      <p:sp>
        <p:nvSpPr>
          <p:cNvPr id="19" name="Rectangle 12"/>
          <p:cNvSpPr>
            <a:spLocks noChangeArrowheads="1"/>
          </p:cNvSpPr>
          <p:nvPr/>
        </p:nvSpPr>
        <p:spPr bwMode="auto">
          <a:xfrm>
            <a:off x="34925" y="1175312"/>
            <a:ext cx="8964613" cy="327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400" b="1" i="1" dirty="0" smtClean="0">
                <a:solidFill>
                  <a:srgbClr val="C00000"/>
                </a:solidFill>
                <a:latin typeface="Arial" pitchFamily="34" charset="0"/>
              </a:rPr>
              <a:t>	</a:t>
            </a:r>
            <a:endParaRPr lang="en-US" altLang="ko-KR" sz="1400" dirty="0">
              <a:solidFill>
                <a:srgbClr val="000066"/>
              </a:solidFill>
              <a:latin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75656" y="2644924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/>
              <a:t>자원봉사 참여율</a:t>
            </a:r>
            <a:endParaRPr lang="ko-KR" altLang="en-US" sz="1400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6301556" y="2644924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/>
              <a:t>자원봉사 시간</a:t>
            </a:r>
            <a:endParaRPr lang="ko-KR" altLang="en-US" sz="1400" b="1" dirty="0"/>
          </a:p>
        </p:txBody>
      </p:sp>
      <p:sp>
        <p:nvSpPr>
          <p:cNvPr id="41" name="AutoShape 12"/>
          <p:cNvSpPr>
            <a:spLocks noChangeArrowheads="1"/>
          </p:cNvSpPr>
          <p:nvPr/>
        </p:nvSpPr>
        <p:spPr bwMode="auto">
          <a:xfrm>
            <a:off x="42441" y="822524"/>
            <a:ext cx="8999538" cy="1736204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>
            <a:no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17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자원봉사 참여율과 자원봉사 시간 모두 나이와 높은 관련성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을</a:t>
            </a:r>
            <a:r>
              <a:rPr lang="ko-KR" altLang="en-US" sz="17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지니는 것으로 나타나는데</a:t>
            </a:r>
            <a:r>
              <a:rPr lang="en-US" altLang="ko-KR" sz="1700" b="1" dirty="0" smtClean="0">
                <a:latin typeface="HY그래픽M" pitchFamily="18" charset="-127"/>
                <a:ea typeface="HY그래픽M" pitchFamily="18" charset="-127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altLang="ko-KR" sz="1700" b="1" dirty="0">
                <a:latin typeface="HY그래픽M" pitchFamily="18" charset="-127"/>
                <a:ea typeface="HY그래픽M" pitchFamily="18" charset="-127"/>
              </a:rPr>
              <a:t> </a:t>
            </a:r>
            <a:r>
              <a:rPr lang="en-US" altLang="ko-KR" sz="1700" b="1" dirty="0" smtClean="0">
                <a:latin typeface="HY그래픽M" pitchFamily="18" charset="-127"/>
                <a:ea typeface="HY그래픽M" pitchFamily="18" charset="-127"/>
              </a:rPr>
              <a:t>   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연령이 높을수록 자원봉사 참여율이 높고</a:t>
            </a:r>
            <a:r>
              <a:rPr lang="en-US" altLang="ko-KR" sz="1700" b="1" dirty="0" smtClean="0">
                <a:latin typeface="HY그래픽M" pitchFamily="18" charset="-127"/>
                <a:ea typeface="HY그래픽M" pitchFamily="18" charset="-127"/>
              </a:rPr>
              <a:t>, 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자원봉사 시간도 긴 것으로 나타남</a:t>
            </a:r>
            <a:endParaRPr lang="en-US" altLang="ko-KR" sz="1700" b="1" dirty="0" smtClean="0">
              <a:latin typeface="HY그래픽M" pitchFamily="18" charset="-127"/>
              <a:ea typeface="HY그래픽M" pitchFamily="18" charset="-127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그러나</a:t>
            </a:r>
            <a:r>
              <a:rPr lang="en-US" altLang="ko-KR" sz="1700" b="1" dirty="0" smtClean="0">
                <a:latin typeface="HY그래픽M" pitchFamily="18" charset="-127"/>
                <a:ea typeface="HY그래픽M" pitchFamily="18" charset="-127"/>
              </a:rPr>
              <a:t>,  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생활형편전망과 경기전망이 낮았던 </a:t>
            </a:r>
            <a:r>
              <a:rPr lang="en-US" altLang="ko-KR" sz="1700" b="1" dirty="0" smtClean="0">
                <a:latin typeface="HY그래픽M" pitchFamily="18" charset="-127"/>
                <a:ea typeface="HY그래픽M" pitchFamily="18" charset="-127"/>
              </a:rPr>
              <a:t>2007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년의 경우</a:t>
            </a:r>
            <a:r>
              <a:rPr lang="en-US" altLang="ko-KR" sz="1700" b="1" dirty="0" smtClean="0">
                <a:latin typeface="HY그래픽M" pitchFamily="18" charset="-127"/>
                <a:ea typeface="HY그래픽M" pitchFamily="18" charset="-127"/>
              </a:rPr>
              <a:t>, 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자원봉사 참여와 시간에서 </a:t>
            </a:r>
            <a:endParaRPr lang="en-US" altLang="ko-KR" sz="1700" b="1" dirty="0" smtClean="0"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    동일한 패턴이 나타나지는 않음</a:t>
            </a:r>
            <a:endParaRPr lang="en-US" altLang="ko-KR" sz="1700" b="1" dirty="0" smtClean="0">
              <a:latin typeface="HY그래픽M" pitchFamily="18" charset="-127"/>
              <a:ea typeface="HY그래픽M" pitchFamily="18" charset="-127"/>
            </a:endParaRPr>
          </a:p>
        </p:txBody>
      </p:sp>
      <p:graphicFrame>
        <p:nvGraphicFramePr>
          <p:cNvPr id="6" name="개체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5997843"/>
              </p:ext>
            </p:extLst>
          </p:nvPr>
        </p:nvGraphicFramePr>
        <p:xfrm>
          <a:off x="150485" y="3009802"/>
          <a:ext cx="3875565" cy="34435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0" name="사진" r:id="rId3" imgW="2904762" imgH="2580952" progId="StaticDib">
                  <p:embed/>
                </p:oleObj>
              </mc:Choice>
              <mc:Fallback>
                <p:oleObj name="사진" r:id="rId3" imgW="2904762" imgH="2580952" progId="StaticDib">
                  <p:embed/>
                  <p:pic>
                    <p:nvPicPr>
                      <p:cNvPr id="0" name="Picture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485" y="3009802"/>
                        <a:ext cx="3875565" cy="344353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개체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600042"/>
              </p:ext>
            </p:extLst>
          </p:nvPr>
        </p:nvGraphicFramePr>
        <p:xfrm>
          <a:off x="4976665" y="2952701"/>
          <a:ext cx="3840062" cy="34286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1" name="사진" r:id="rId5" imgW="2933333" imgH="2619048" progId="StaticDib">
                  <p:embed/>
                </p:oleObj>
              </mc:Choice>
              <mc:Fallback>
                <p:oleObj name="사진" r:id="rId5" imgW="2933333" imgH="2619048" progId="StaticDib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6665" y="2952701"/>
                        <a:ext cx="3840062" cy="342862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개체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7670197"/>
              </p:ext>
            </p:extLst>
          </p:nvPr>
        </p:nvGraphicFramePr>
        <p:xfrm>
          <a:off x="4139952" y="4653136"/>
          <a:ext cx="880875" cy="15121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2" name="사진" r:id="rId7" imgW="571429" imgH="980952" progId="StaticDib">
                  <p:embed/>
                </p:oleObj>
              </mc:Choice>
              <mc:Fallback>
                <p:oleObj name="사진" r:id="rId7" imgW="571429" imgH="980952" progId="StaticDib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9952" y="4653136"/>
                        <a:ext cx="880875" cy="151216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6162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/>
          <p:cNvPicPr>
            <a:picLocks noChangeAspect="1" noChangeArrowheads="1"/>
          </p:cNvPicPr>
          <p:nvPr/>
        </p:nvPicPr>
        <p:blipFill>
          <a:blip r:embed="rId2" cstate="print"/>
          <a:srcRect l="32484" t="24936" r="31488" b="53455"/>
          <a:stretch>
            <a:fillRect/>
          </a:stretch>
        </p:blipFill>
        <p:spPr bwMode="auto">
          <a:xfrm>
            <a:off x="3419475" y="4138613"/>
            <a:ext cx="5305425" cy="250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598488" y="223838"/>
            <a:ext cx="2149948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500" b="1" dirty="0" smtClean="0">
                <a:latin typeface="Times New Roman" pitchFamily="18" charset="0"/>
              </a:rPr>
              <a:t>기부참여 현황</a:t>
            </a:r>
            <a:endParaRPr lang="ko-KR" altLang="en-US" sz="2500" b="1" dirty="0">
              <a:latin typeface="Times New Roman" pitchFamily="18" charset="0"/>
            </a:endParaRPr>
          </a:p>
        </p:txBody>
      </p:sp>
      <p:sp>
        <p:nvSpPr>
          <p:cNvPr id="5124" name="AutoShape 12"/>
          <p:cNvSpPr>
            <a:spLocks noChangeArrowheads="1"/>
          </p:cNvSpPr>
          <p:nvPr/>
        </p:nvSpPr>
        <p:spPr bwMode="auto">
          <a:xfrm>
            <a:off x="500062" y="658813"/>
            <a:ext cx="8104385" cy="1706562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2400" dirty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400" b="1" dirty="0">
                <a:solidFill>
                  <a:srgbClr val="C00000"/>
                </a:solidFill>
                <a:latin typeface="HY강M" pitchFamily="18" charset="-127"/>
                <a:ea typeface="HY강M" pitchFamily="18" charset="-127"/>
              </a:rPr>
              <a:t>2008</a:t>
            </a:r>
            <a:r>
              <a:rPr lang="ko-KR" altLang="en-US" sz="2400" b="1" dirty="0">
                <a:solidFill>
                  <a:srgbClr val="C00000"/>
                </a:solidFill>
                <a:latin typeface="HY강M" pitchFamily="18" charset="-127"/>
                <a:ea typeface="HY강M" pitchFamily="18" charset="-127"/>
              </a:rPr>
              <a:t>년 총</a:t>
            </a:r>
            <a:r>
              <a:rPr lang="en-US" altLang="ko-KR" sz="2400" b="1" dirty="0">
                <a:solidFill>
                  <a:srgbClr val="C00000"/>
                </a:solidFill>
                <a:latin typeface="HY강M" pitchFamily="18" charset="-127"/>
                <a:ea typeface="HY강M" pitchFamily="18" charset="-127"/>
              </a:rPr>
              <a:t> </a:t>
            </a:r>
            <a:r>
              <a:rPr lang="ko-KR" altLang="en-US" sz="2400" b="1" dirty="0">
                <a:solidFill>
                  <a:srgbClr val="C00000"/>
                </a:solidFill>
                <a:latin typeface="HY강M" pitchFamily="18" charset="-127"/>
                <a:ea typeface="HY강M" pitchFamily="18" charset="-127"/>
              </a:rPr>
              <a:t>기부규모 </a:t>
            </a:r>
            <a:r>
              <a:rPr lang="en-US" altLang="ko-KR" sz="2400" b="1" dirty="0">
                <a:solidFill>
                  <a:srgbClr val="C00000"/>
                </a:solidFill>
                <a:latin typeface="HY강M" pitchFamily="18" charset="-127"/>
                <a:ea typeface="HY강M" pitchFamily="18" charset="-127"/>
              </a:rPr>
              <a:t>: </a:t>
            </a:r>
            <a:r>
              <a:rPr lang="en-US" altLang="ko-KR" sz="2400" b="1" dirty="0" smtClean="0">
                <a:solidFill>
                  <a:srgbClr val="C00000"/>
                </a:solidFill>
                <a:latin typeface="HY강M" pitchFamily="18" charset="-127"/>
                <a:ea typeface="HY강M" pitchFamily="18" charset="-127"/>
              </a:rPr>
              <a:t>8.91</a:t>
            </a:r>
            <a:r>
              <a:rPr lang="ko-KR" altLang="en-US" sz="2400" b="1" dirty="0" smtClean="0">
                <a:solidFill>
                  <a:srgbClr val="C00000"/>
                </a:solidFill>
                <a:latin typeface="HY강M" pitchFamily="18" charset="-127"/>
                <a:ea typeface="HY강M" pitchFamily="18" charset="-127"/>
              </a:rPr>
              <a:t>조원</a:t>
            </a:r>
            <a:r>
              <a:rPr lang="en-US" altLang="ko-KR" sz="2400" b="1" dirty="0" smtClean="0">
                <a:solidFill>
                  <a:srgbClr val="C00000"/>
                </a:solidFill>
                <a:latin typeface="HY강M" pitchFamily="18" charset="-127"/>
                <a:ea typeface="HY강M" pitchFamily="18" charset="-127"/>
              </a:rPr>
              <a:t>(</a:t>
            </a:r>
            <a:r>
              <a:rPr lang="ko-KR" altLang="en-US" sz="2400" b="1" dirty="0" smtClean="0">
                <a:solidFill>
                  <a:srgbClr val="C00000"/>
                </a:solidFill>
                <a:latin typeface="HY강M" pitchFamily="18" charset="-127"/>
                <a:ea typeface="HY강M" pitchFamily="18" charset="-127"/>
              </a:rPr>
              <a:t>국세청</a:t>
            </a:r>
            <a:r>
              <a:rPr lang="en-US" altLang="ko-KR" sz="2400" b="1" dirty="0" smtClean="0">
                <a:solidFill>
                  <a:srgbClr val="C00000"/>
                </a:solidFill>
                <a:latin typeface="HY강M" pitchFamily="18" charset="-127"/>
                <a:ea typeface="HY강M" pitchFamily="18" charset="-127"/>
              </a:rPr>
              <a:t>)</a:t>
            </a:r>
            <a:endParaRPr lang="en-US" altLang="ko-KR" b="1" dirty="0">
              <a:solidFill>
                <a:srgbClr val="C00000"/>
              </a:solidFill>
              <a:latin typeface="HY강M" pitchFamily="18" charset="-127"/>
              <a:ea typeface="HY강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chemeClr val="tx2"/>
                </a:solidFill>
                <a:latin typeface="HY강M" pitchFamily="18" charset="-127"/>
                <a:ea typeface="HY강M" pitchFamily="18" charset="-127"/>
              </a:rPr>
              <a:t>   - </a:t>
            </a:r>
            <a:r>
              <a:rPr lang="ko-KR" altLang="en-US" sz="2000" b="1" dirty="0">
                <a:solidFill>
                  <a:schemeClr val="tx2"/>
                </a:solidFill>
                <a:latin typeface="HY강M" pitchFamily="18" charset="-127"/>
                <a:ea typeface="HY강M" pitchFamily="18" charset="-127"/>
              </a:rPr>
              <a:t>개인 기부</a:t>
            </a:r>
            <a:r>
              <a:rPr lang="en-US" altLang="ko-KR" sz="1800" b="1" dirty="0">
                <a:solidFill>
                  <a:schemeClr val="tx2"/>
                </a:solidFill>
                <a:latin typeface="HY강M" pitchFamily="18" charset="-127"/>
                <a:ea typeface="HY강M" pitchFamily="18" charset="-127"/>
              </a:rPr>
              <a:t>(</a:t>
            </a:r>
            <a:r>
              <a:rPr lang="ko-KR" altLang="en-US" sz="1800" b="1" dirty="0">
                <a:solidFill>
                  <a:schemeClr val="tx2"/>
                </a:solidFill>
                <a:latin typeface="HY강M" pitchFamily="18" charset="-127"/>
                <a:ea typeface="HY강M" pitchFamily="18" charset="-127"/>
              </a:rPr>
              <a:t>종교기부 포함</a:t>
            </a:r>
            <a:r>
              <a:rPr lang="en-US" altLang="ko-KR" sz="1800" b="1" dirty="0">
                <a:solidFill>
                  <a:schemeClr val="tx2"/>
                </a:solidFill>
                <a:latin typeface="HY강M" pitchFamily="18" charset="-127"/>
                <a:ea typeface="HY강M" pitchFamily="18" charset="-127"/>
              </a:rPr>
              <a:t>) :</a:t>
            </a:r>
            <a:r>
              <a:rPr lang="ko-KR" altLang="en-US" sz="1800" b="1" dirty="0">
                <a:solidFill>
                  <a:schemeClr val="tx2"/>
                </a:solidFill>
                <a:latin typeface="HY강M" pitchFamily="18" charset="-127"/>
                <a:ea typeface="HY강M" pitchFamily="18" charset="-127"/>
              </a:rPr>
              <a:t> </a:t>
            </a:r>
            <a:r>
              <a:rPr lang="en-US" altLang="ko-KR" sz="1800" b="1" dirty="0" smtClean="0">
                <a:solidFill>
                  <a:schemeClr val="tx2"/>
                </a:solidFill>
                <a:latin typeface="HY강M" pitchFamily="18" charset="-127"/>
                <a:ea typeface="HY강M" pitchFamily="18" charset="-127"/>
              </a:rPr>
              <a:t>416</a:t>
            </a:r>
            <a:r>
              <a:rPr lang="ko-KR" altLang="en-US" sz="1800" b="1" dirty="0" err="1" smtClean="0">
                <a:solidFill>
                  <a:schemeClr val="tx2"/>
                </a:solidFill>
                <a:latin typeface="HY강M" pitchFamily="18" charset="-127"/>
                <a:ea typeface="HY강M" pitchFamily="18" charset="-127"/>
              </a:rPr>
              <a:t>만명에</a:t>
            </a:r>
            <a:r>
              <a:rPr lang="ko-KR" altLang="en-US" sz="1800" b="1" dirty="0" smtClean="0">
                <a:solidFill>
                  <a:schemeClr val="tx2"/>
                </a:solidFill>
                <a:latin typeface="HY강M" pitchFamily="18" charset="-127"/>
                <a:ea typeface="HY강M" pitchFamily="18" charset="-127"/>
              </a:rPr>
              <a:t> 의한 </a:t>
            </a:r>
            <a:r>
              <a:rPr lang="en-US" altLang="ko-KR" sz="2000" b="1" dirty="0" smtClean="0">
                <a:solidFill>
                  <a:schemeClr val="tx2"/>
                </a:solidFill>
                <a:latin typeface="HY강M" pitchFamily="18" charset="-127"/>
                <a:ea typeface="HY강M" pitchFamily="18" charset="-127"/>
              </a:rPr>
              <a:t>5.5</a:t>
            </a:r>
            <a:r>
              <a:rPr lang="ko-KR" altLang="en-US" sz="2000" b="1" dirty="0" smtClean="0">
                <a:solidFill>
                  <a:schemeClr val="tx2"/>
                </a:solidFill>
                <a:latin typeface="HY강M" pitchFamily="18" charset="-127"/>
                <a:ea typeface="HY강M" pitchFamily="18" charset="-127"/>
              </a:rPr>
              <a:t>조원 규모로 증가추세</a:t>
            </a:r>
            <a:endParaRPr lang="en-US" altLang="ko-KR" sz="1200" b="1" dirty="0">
              <a:solidFill>
                <a:schemeClr val="tx2"/>
              </a:solidFill>
              <a:latin typeface="HY강M" pitchFamily="18" charset="-127"/>
              <a:ea typeface="HY강M" pitchFamily="18" charset="-127"/>
            </a:endParaRPr>
          </a:p>
          <a:p>
            <a:r>
              <a:rPr lang="ko-KR" altLang="en-US" sz="2000" b="1" dirty="0">
                <a:solidFill>
                  <a:schemeClr val="tx2"/>
                </a:solidFill>
                <a:latin typeface="HY강M" pitchFamily="18" charset="-127"/>
                <a:ea typeface="HY강M" pitchFamily="18" charset="-127"/>
              </a:rPr>
              <a:t>   </a:t>
            </a:r>
            <a:r>
              <a:rPr lang="en-US" altLang="ko-KR" sz="2000" b="1" dirty="0">
                <a:solidFill>
                  <a:schemeClr val="tx2"/>
                </a:solidFill>
                <a:latin typeface="HY강M" pitchFamily="18" charset="-127"/>
                <a:ea typeface="HY강M" pitchFamily="18" charset="-127"/>
              </a:rPr>
              <a:t>- </a:t>
            </a:r>
            <a:r>
              <a:rPr lang="ko-KR" altLang="en-US" sz="2000" b="1" dirty="0">
                <a:solidFill>
                  <a:schemeClr val="tx2"/>
                </a:solidFill>
                <a:latin typeface="HY강M" pitchFamily="18" charset="-127"/>
                <a:ea typeface="HY강M" pitchFamily="18" charset="-127"/>
              </a:rPr>
              <a:t>기업 기부</a:t>
            </a:r>
            <a:r>
              <a:rPr lang="en-US" altLang="ko-KR" sz="2000" b="1" dirty="0">
                <a:solidFill>
                  <a:schemeClr val="tx2"/>
                </a:solidFill>
                <a:latin typeface="HY강M" pitchFamily="18" charset="-127"/>
                <a:ea typeface="HY강M" pitchFamily="18" charset="-127"/>
              </a:rPr>
              <a:t>: 3.379</a:t>
            </a:r>
            <a:r>
              <a:rPr lang="ko-KR" altLang="en-US" sz="2000" b="1" dirty="0">
                <a:solidFill>
                  <a:schemeClr val="tx2"/>
                </a:solidFill>
                <a:latin typeface="HY강M" pitchFamily="18" charset="-127"/>
                <a:ea typeface="HY강M" pitchFamily="18" charset="-127"/>
              </a:rPr>
              <a:t>조원   </a:t>
            </a:r>
            <a:endParaRPr lang="en-US" altLang="ko-KR" sz="1200" b="1" dirty="0">
              <a:solidFill>
                <a:schemeClr val="tx2"/>
              </a:solidFill>
              <a:latin typeface="HY강M" pitchFamily="18" charset="-127"/>
              <a:ea typeface="HY강M" pitchFamily="18" charset="-127"/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6694463"/>
              </p:ext>
            </p:extLst>
          </p:nvPr>
        </p:nvGraphicFramePr>
        <p:xfrm>
          <a:off x="500063" y="2394347"/>
          <a:ext cx="6072227" cy="2071703"/>
        </p:xfrm>
        <a:graphic>
          <a:graphicData uri="http://schemas.openxmlformats.org/drawingml/2006/table">
            <a:tbl>
              <a:tblPr/>
              <a:tblGrid>
                <a:gridCol w="1412897"/>
                <a:gridCol w="776555"/>
                <a:gridCol w="776555"/>
                <a:gridCol w="776555"/>
                <a:gridCol w="776555"/>
                <a:gridCol w="776555"/>
                <a:gridCol w="776555"/>
              </a:tblGrid>
              <a:tr h="213950"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단위 </a:t>
                      </a:r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: </a:t>
                      </a:r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조원</a:t>
                      </a:r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, %)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9110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구분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>
                          <a:solidFill>
                            <a:srgbClr val="FFFFFF"/>
                          </a:solidFill>
                          <a:latin typeface="맑은 고딕"/>
                        </a:rPr>
                        <a:t>1999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>
                          <a:solidFill>
                            <a:srgbClr val="FFFFFF"/>
                          </a:solidFill>
                          <a:latin typeface="맑은 고딕"/>
                        </a:rPr>
                        <a:t>2001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dirty="0">
                          <a:solidFill>
                            <a:srgbClr val="FFFFFF"/>
                          </a:solidFill>
                          <a:latin typeface="맑은 고딕"/>
                        </a:rPr>
                        <a:t>2003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dirty="0">
                          <a:solidFill>
                            <a:srgbClr val="FFFFFF"/>
                          </a:solidFill>
                          <a:latin typeface="맑은 고딕"/>
                        </a:rPr>
                        <a:t>2005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dirty="0">
                          <a:solidFill>
                            <a:srgbClr val="FFFFFF"/>
                          </a:solidFill>
                          <a:latin typeface="맑은 고딕"/>
                        </a:rPr>
                        <a:t>2007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dirty="0">
                          <a:solidFill>
                            <a:srgbClr val="FFFFFF"/>
                          </a:solidFill>
                          <a:latin typeface="맑은 고딕"/>
                        </a:rPr>
                        <a:t>2008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37713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기부총계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4.67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7.13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8.67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8.91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713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개인기부금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2.98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3.74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4.34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5.35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5.53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10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법인기부금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2.05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2.16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2.79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3.32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3.38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265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자료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: 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「국세통계연보」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각 연도 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915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598488" y="223838"/>
            <a:ext cx="6013185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500" b="1" dirty="0" smtClean="0">
                <a:latin typeface="Times New Roman" pitchFamily="18" charset="0"/>
              </a:rPr>
              <a:t>누가 자원봉사 하는가</a:t>
            </a:r>
            <a:r>
              <a:rPr lang="en-US" altLang="ko-KR" sz="2500" b="1" dirty="0" smtClean="0">
                <a:latin typeface="Times New Roman" pitchFamily="18" charset="0"/>
              </a:rPr>
              <a:t>? – </a:t>
            </a:r>
            <a:r>
              <a:rPr lang="ko-KR" altLang="en-US" sz="2500" b="1" dirty="0" smtClean="0">
                <a:latin typeface="Times New Roman" pitchFamily="18" charset="0"/>
              </a:rPr>
              <a:t>교육수준별 속성 </a:t>
            </a:r>
            <a:endParaRPr lang="ko-KR" altLang="en-US" sz="2500" b="1" dirty="0">
              <a:latin typeface="Times New Roman" pitchFamily="18" charset="0"/>
            </a:endParaRPr>
          </a:p>
        </p:txBody>
      </p:sp>
      <p:sp>
        <p:nvSpPr>
          <p:cNvPr id="19" name="Rectangle 12"/>
          <p:cNvSpPr>
            <a:spLocks noChangeArrowheads="1"/>
          </p:cNvSpPr>
          <p:nvPr/>
        </p:nvSpPr>
        <p:spPr bwMode="auto">
          <a:xfrm>
            <a:off x="34925" y="1175312"/>
            <a:ext cx="8964613" cy="327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400" b="1" i="1" dirty="0" smtClean="0">
                <a:solidFill>
                  <a:srgbClr val="C00000"/>
                </a:solidFill>
                <a:latin typeface="Arial" pitchFamily="34" charset="0"/>
              </a:rPr>
              <a:t>	</a:t>
            </a:r>
            <a:endParaRPr lang="en-US" altLang="ko-KR" sz="1400" dirty="0">
              <a:solidFill>
                <a:srgbClr val="000066"/>
              </a:solidFill>
              <a:latin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75656" y="2644924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/>
              <a:t>자원봉사 참여율</a:t>
            </a:r>
            <a:endParaRPr lang="ko-KR" altLang="en-US" sz="1400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6301556" y="2644924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/>
              <a:t>자원봉사 시간</a:t>
            </a:r>
            <a:endParaRPr lang="ko-KR" altLang="en-US" sz="1400" b="1" dirty="0"/>
          </a:p>
        </p:txBody>
      </p:sp>
      <p:sp>
        <p:nvSpPr>
          <p:cNvPr id="41" name="AutoShape 12"/>
          <p:cNvSpPr>
            <a:spLocks noChangeArrowheads="1"/>
          </p:cNvSpPr>
          <p:nvPr/>
        </p:nvSpPr>
        <p:spPr bwMode="auto">
          <a:xfrm>
            <a:off x="68709" y="700892"/>
            <a:ext cx="8748018" cy="1944033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>
            <a:no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7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 자원봉사 참여율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은 교육수준과 높은 관련성을 지니는 것으로 나타나는데</a:t>
            </a:r>
            <a:r>
              <a:rPr lang="en-US" altLang="ko-KR" sz="1700" b="1" dirty="0" smtClean="0">
                <a:latin typeface="HY그래픽M" pitchFamily="18" charset="-127"/>
                <a:ea typeface="HY그래픽M" pitchFamily="18" charset="-127"/>
              </a:rPr>
              <a:t>, 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구체적으로 </a:t>
            </a:r>
            <a:endParaRPr lang="en-US" altLang="ko-KR" sz="1700" b="1" dirty="0" smtClean="0"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700" b="1" dirty="0">
                <a:latin typeface="HY그래픽M" pitchFamily="18" charset="-127"/>
                <a:ea typeface="HY그래픽M" pitchFamily="18" charset="-127"/>
              </a:rPr>
              <a:t> </a:t>
            </a:r>
            <a:r>
              <a:rPr lang="en-US" altLang="ko-KR" sz="1700" b="1" dirty="0" smtClean="0">
                <a:latin typeface="HY그래픽M" pitchFamily="18" charset="-127"/>
                <a:ea typeface="HY그래픽M" pitchFamily="18" charset="-127"/>
              </a:rPr>
              <a:t>  2005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년을</a:t>
            </a:r>
            <a:r>
              <a:rPr lang="en-US" altLang="ko-KR" sz="1700" b="1" dirty="0"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17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제외하고는 </a:t>
            </a:r>
            <a:r>
              <a:rPr lang="ko-KR" altLang="en-US" sz="1700" b="1" dirty="0" err="1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대재이상</a:t>
            </a:r>
            <a:r>
              <a:rPr lang="en-US" altLang="ko-KR" sz="17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, </a:t>
            </a:r>
            <a:r>
              <a:rPr lang="ko-KR" altLang="en-US" sz="17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고졸</a:t>
            </a:r>
            <a:r>
              <a:rPr lang="en-US" altLang="ko-KR" sz="17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, </a:t>
            </a:r>
            <a:r>
              <a:rPr lang="ko-KR" altLang="en-US" sz="17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중졸의 순으로 일관적인 것으로 나타남</a:t>
            </a:r>
            <a:r>
              <a:rPr lang="en-US" altLang="ko-KR" sz="17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7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 자원봉사 참여 시간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에</a:t>
            </a:r>
            <a:r>
              <a:rPr lang="ko-KR" altLang="en-US" sz="17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있어서도</a:t>
            </a:r>
            <a:r>
              <a:rPr lang="en-US" altLang="ko-KR" sz="1700" b="1" dirty="0" smtClean="0">
                <a:latin typeface="HY그래픽M" pitchFamily="18" charset="-127"/>
                <a:ea typeface="HY그래픽M" pitchFamily="18" charset="-127"/>
              </a:rPr>
              <a:t>,  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자원봉사 참여율과 비슷한 패턴을 보이는데</a:t>
            </a:r>
            <a:r>
              <a:rPr lang="en-US" altLang="ko-KR" sz="1700" b="1" dirty="0" smtClean="0">
                <a:latin typeface="HY그래픽M" pitchFamily="18" charset="-127"/>
                <a:ea typeface="HY그래픽M" pitchFamily="18" charset="-127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altLang="ko-KR" sz="1700" b="1" dirty="0" smtClean="0">
                <a:latin typeface="HY그래픽M" pitchFamily="18" charset="-127"/>
                <a:ea typeface="HY그래픽M" pitchFamily="18" charset="-127"/>
              </a:rPr>
              <a:t>   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중졸의 경우</a:t>
            </a:r>
            <a:r>
              <a:rPr lang="en-US" altLang="ko-KR" sz="1700" b="1" dirty="0" smtClean="0">
                <a:latin typeface="HY그래픽M" pitchFamily="18" charset="-127"/>
                <a:ea typeface="HY그래픽M" pitchFamily="18" charset="-127"/>
              </a:rPr>
              <a:t>,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 일관적으로 자원봉사 시간이 낮은 것으로 나타남 </a:t>
            </a:r>
            <a:endParaRPr lang="en-US" altLang="ko-KR" sz="1700" b="1" dirty="0">
              <a:latin typeface="HY그래픽M" pitchFamily="18" charset="-127"/>
              <a:ea typeface="HY그래픽M" pitchFamily="18" charset="-127"/>
            </a:endParaRPr>
          </a:p>
        </p:txBody>
      </p:sp>
      <p:graphicFrame>
        <p:nvGraphicFramePr>
          <p:cNvPr id="4" name="개체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5937956"/>
              </p:ext>
            </p:extLst>
          </p:nvPr>
        </p:nvGraphicFramePr>
        <p:xfrm>
          <a:off x="68710" y="2960961"/>
          <a:ext cx="3681342" cy="37291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3" name="사진" r:id="rId3" imgW="2666667" imgH="2666667" progId="StaticDib">
                  <p:embed/>
                </p:oleObj>
              </mc:Choice>
              <mc:Fallback>
                <p:oleObj name="사진" r:id="rId3" imgW="2666667" imgH="2666667" progId="StaticDib">
                  <p:embed/>
                  <p:pic>
                    <p:nvPicPr>
                      <p:cNvPr id="0" name="Picture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10" y="2960961"/>
                        <a:ext cx="3681342" cy="372917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507" y="2952701"/>
            <a:ext cx="3726640" cy="3572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개체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1814159"/>
              </p:ext>
            </p:extLst>
          </p:nvPr>
        </p:nvGraphicFramePr>
        <p:xfrm>
          <a:off x="3707904" y="5013176"/>
          <a:ext cx="1265973" cy="11565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4" name="사진" r:id="rId6" imgW="771429" imgH="704762" progId="StaticDib">
                  <p:embed/>
                </p:oleObj>
              </mc:Choice>
              <mc:Fallback>
                <p:oleObj name="사진" r:id="rId6" imgW="771429" imgH="704762" progId="StaticDib">
                  <p:embed/>
                  <p:pic>
                    <p:nvPicPr>
                      <p:cNvPr id="0" name="Picture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7904" y="5013176"/>
                        <a:ext cx="1265973" cy="115656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6162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598488" y="223838"/>
            <a:ext cx="5384807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500" b="1" dirty="0" smtClean="0">
                <a:latin typeface="Times New Roman" pitchFamily="18" charset="0"/>
              </a:rPr>
              <a:t>누가 자원봉사 하는가</a:t>
            </a:r>
            <a:r>
              <a:rPr lang="en-US" altLang="ko-KR" sz="2500" b="1" dirty="0" smtClean="0">
                <a:latin typeface="Times New Roman" pitchFamily="18" charset="0"/>
              </a:rPr>
              <a:t>? – </a:t>
            </a:r>
            <a:r>
              <a:rPr lang="ko-KR" altLang="en-US" sz="2500" b="1" dirty="0" err="1" smtClean="0">
                <a:latin typeface="Times New Roman" pitchFamily="18" charset="0"/>
              </a:rPr>
              <a:t>종교별</a:t>
            </a:r>
            <a:r>
              <a:rPr lang="ko-KR" altLang="en-US" sz="2500" b="1" dirty="0" smtClean="0">
                <a:latin typeface="Times New Roman" pitchFamily="18" charset="0"/>
              </a:rPr>
              <a:t> 속성 </a:t>
            </a:r>
            <a:endParaRPr lang="ko-KR" altLang="en-US" sz="2500" b="1" dirty="0">
              <a:latin typeface="Times New Roman" pitchFamily="18" charset="0"/>
            </a:endParaRPr>
          </a:p>
        </p:txBody>
      </p:sp>
      <p:sp>
        <p:nvSpPr>
          <p:cNvPr id="19" name="Rectangle 12"/>
          <p:cNvSpPr>
            <a:spLocks noChangeArrowheads="1"/>
          </p:cNvSpPr>
          <p:nvPr/>
        </p:nvSpPr>
        <p:spPr bwMode="auto">
          <a:xfrm>
            <a:off x="34925" y="1175312"/>
            <a:ext cx="8964613" cy="327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400" b="1" i="1" dirty="0" smtClean="0">
                <a:solidFill>
                  <a:srgbClr val="C00000"/>
                </a:solidFill>
                <a:latin typeface="Arial" pitchFamily="34" charset="0"/>
              </a:rPr>
              <a:t>	</a:t>
            </a:r>
            <a:endParaRPr lang="en-US" altLang="ko-KR" sz="1400" dirty="0">
              <a:solidFill>
                <a:srgbClr val="000066"/>
              </a:solidFill>
              <a:latin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75656" y="2644924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/>
              <a:t>자원봉사 참여율</a:t>
            </a:r>
            <a:endParaRPr lang="ko-KR" altLang="en-US" sz="1400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6301556" y="2644924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/>
              <a:t>자원봉사 시간</a:t>
            </a:r>
            <a:endParaRPr lang="ko-KR" altLang="en-US" sz="1400" b="1" dirty="0"/>
          </a:p>
        </p:txBody>
      </p:sp>
      <p:sp>
        <p:nvSpPr>
          <p:cNvPr id="41" name="AutoShape 12"/>
          <p:cNvSpPr>
            <a:spLocks noChangeArrowheads="1"/>
          </p:cNvSpPr>
          <p:nvPr/>
        </p:nvSpPr>
        <p:spPr bwMode="auto">
          <a:xfrm>
            <a:off x="34925" y="908720"/>
            <a:ext cx="9144000" cy="1594145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>
            <a:no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7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 자원봉사 참여율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의</a:t>
            </a:r>
            <a:r>
              <a:rPr lang="ko-KR" altLang="en-US" sz="17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경우</a:t>
            </a:r>
            <a:r>
              <a:rPr lang="en-US" altLang="ko-KR" sz="1700" b="1" dirty="0" smtClean="0">
                <a:latin typeface="HY그래픽M" pitchFamily="18" charset="-127"/>
                <a:ea typeface="HY그래픽M" pitchFamily="18" charset="-127"/>
              </a:rPr>
              <a:t>, 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종교와 높은 관련성을 지니는 것으로 나타남</a:t>
            </a:r>
            <a:r>
              <a:rPr lang="en-US" altLang="ko-KR" sz="1700" b="1" dirty="0" smtClean="0">
                <a:latin typeface="HY그래픽M" pitchFamily="18" charset="-127"/>
                <a:ea typeface="HY그래픽M" pitchFamily="18" charset="-127"/>
              </a:rPr>
              <a:t>. 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일반적으로</a:t>
            </a:r>
            <a:r>
              <a:rPr lang="en-US" altLang="ko-KR" sz="1700" b="1" dirty="0" smtClean="0">
                <a:latin typeface="HY그래픽M" pitchFamily="18" charset="-127"/>
                <a:ea typeface="HY그래픽M" pitchFamily="18" charset="-127"/>
              </a:rPr>
              <a:t>,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 </a:t>
            </a:r>
            <a:endParaRPr lang="en-US" altLang="ko-KR" sz="1700" b="1" dirty="0" smtClean="0"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700" b="1" dirty="0">
                <a:latin typeface="HY그래픽M" pitchFamily="18" charset="-127"/>
                <a:ea typeface="HY그래픽M" pitchFamily="18" charset="-127"/>
              </a:rPr>
              <a:t> </a:t>
            </a:r>
            <a:r>
              <a:rPr lang="en-US" altLang="ko-KR" sz="1700" b="1" dirty="0" smtClean="0">
                <a:latin typeface="HY그래픽M" pitchFamily="18" charset="-127"/>
                <a:ea typeface="HY그래픽M" pitchFamily="18" charset="-127"/>
              </a:rPr>
              <a:t>  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기독교와 천주교를 가</a:t>
            </a:r>
            <a:r>
              <a:rPr lang="ko-KR" altLang="en-US" sz="1700" b="1" dirty="0">
                <a:latin typeface="HY그래픽M" pitchFamily="18" charset="-127"/>
                <a:ea typeface="HY그래픽M" pitchFamily="18" charset="-127"/>
              </a:rPr>
              <a:t>진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 시민의 자원봉사 참여가 높고</a:t>
            </a:r>
            <a:r>
              <a:rPr lang="en-US" altLang="ko-KR" sz="1700" b="1" dirty="0" smtClean="0">
                <a:latin typeface="HY그래픽M" pitchFamily="18" charset="-127"/>
                <a:ea typeface="HY그래픽M" pitchFamily="18" charset="-127"/>
              </a:rPr>
              <a:t>, 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종교가 없는 경우 낮은 것으로 나타남</a:t>
            </a:r>
            <a:endParaRPr lang="en-US" altLang="ko-KR" sz="1700" b="1" dirty="0" smtClean="0"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17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17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자원봉사 시간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의</a:t>
            </a:r>
            <a:r>
              <a:rPr lang="ko-KR" altLang="en-US" sz="17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경우에도 종교와 높은 관련성을 보이는데</a:t>
            </a:r>
            <a:r>
              <a:rPr lang="en-US" altLang="ko-KR" sz="1700" b="1" dirty="0" smtClean="0">
                <a:latin typeface="HY그래픽M" pitchFamily="18" charset="-127"/>
                <a:ea typeface="HY그래픽M" pitchFamily="18" charset="-127"/>
              </a:rPr>
              <a:t>, 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전반적으로 천주교를 가진 </a:t>
            </a:r>
            <a:endParaRPr lang="en-US" altLang="ko-KR" sz="1700" b="1" dirty="0" smtClean="0"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700" b="1" dirty="0">
                <a:latin typeface="HY그래픽M" pitchFamily="18" charset="-127"/>
                <a:ea typeface="HY그래픽M" pitchFamily="18" charset="-127"/>
              </a:rPr>
              <a:t> </a:t>
            </a:r>
            <a:r>
              <a:rPr lang="en-US" altLang="ko-KR" sz="1700" b="1" dirty="0" smtClean="0">
                <a:latin typeface="HY그래픽M" pitchFamily="18" charset="-127"/>
                <a:ea typeface="HY그래픽M" pitchFamily="18" charset="-127"/>
              </a:rPr>
              <a:t>   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시민의 자원봉사 시간이 일관적으로 높고</a:t>
            </a:r>
            <a:r>
              <a:rPr lang="en-US" altLang="ko-KR" sz="1700" b="1" dirty="0" smtClean="0">
                <a:latin typeface="HY그래픽M" pitchFamily="18" charset="-127"/>
                <a:ea typeface="HY그래픽M" pitchFamily="18" charset="-127"/>
              </a:rPr>
              <a:t>, 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종교가 없는 경우 낮은 것으로 나타남 </a:t>
            </a:r>
            <a:endParaRPr lang="en-US" altLang="ko-KR" sz="1700" b="1" dirty="0">
              <a:latin typeface="HY그래픽M" pitchFamily="18" charset="-127"/>
              <a:ea typeface="HY그래픽M" pitchFamily="18" charset="-127"/>
            </a:endParaRPr>
          </a:p>
        </p:txBody>
      </p:sp>
      <p:graphicFrame>
        <p:nvGraphicFramePr>
          <p:cNvPr id="4" name="개체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0168654"/>
              </p:ext>
            </p:extLst>
          </p:nvPr>
        </p:nvGraphicFramePr>
        <p:xfrm>
          <a:off x="34925" y="3093318"/>
          <a:ext cx="3889003" cy="34449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3" name="사진" r:id="rId3" imgW="2752381" imgH="2438095" progId="StaticDib">
                  <p:embed/>
                </p:oleObj>
              </mc:Choice>
              <mc:Fallback>
                <p:oleObj name="사진" r:id="rId3" imgW="2752381" imgH="2438095" progId="StaticDib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" y="3093318"/>
                        <a:ext cx="3889003" cy="344493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개체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7626629"/>
              </p:ext>
            </p:extLst>
          </p:nvPr>
        </p:nvGraphicFramePr>
        <p:xfrm>
          <a:off x="4967050" y="2945309"/>
          <a:ext cx="3637397" cy="34360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4" name="사진" r:id="rId5" imgW="2752381" imgH="2600000" progId="StaticDib">
                  <p:embed/>
                </p:oleObj>
              </mc:Choice>
              <mc:Fallback>
                <p:oleObj name="사진" r:id="rId5" imgW="2752381" imgH="2600000" progId="StaticDib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7050" y="2945309"/>
                        <a:ext cx="3637397" cy="34360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개체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0728023"/>
              </p:ext>
            </p:extLst>
          </p:nvPr>
        </p:nvGraphicFramePr>
        <p:xfrm>
          <a:off x="3920359" y="4653136"/>
          <a:ext cx="867666" cy="13772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5" name="사진" r:id="rId7" imgW="600000" imgH="857143" progId="StaticDib">
                  <p:embed/>
                </p:oleObj>
              </mc:Choice>
              <mc:Fallback>
                <p:oleObj name="사진" r:id="rId7" imgW="600000" imgH="857143" progId="StaticDib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0359" y="4653136"/>
                        <a:ext cx="867666" cy="137724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6162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598488" y="223838"/>
            <a:ext cx="5698996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500" b="1" dirty="0" smtClean="0">
                <a:latin typeface="Times New Roman" pitchFamily="18" charset="0"/>
              </a:rPr>
              <a:t>누가 자원봉사 하는가</a:t>
            </a:r>
            <a:r>
              <a:rPr lang="en-US" altLang="ko-KR" sz="2500" b="1" dirty="0" smtClean="0">
                <a:latin typeface="Times New Roman" pitchFamily="18" charset="0"/>
              </a:rPr>
              <a:t>? – </a:t>
            </a:r>
            <a:r>
              <a:rPr lang="ko-KR" altLang="en-US" sz="2500" b="1" dirty="0" smtClean="0">
                <a:latin typeface="Times New Roman" pitchFamily="18" charset="0"/>
              </a:rPr>
              <a:t>직업</a:t>
            </a:r>
            <a:r>
              <a:rPr lang="ko-KR" altLang="en-US" sz="2500" b="1" dirty="0">
                <a:latin typeface="Times New Roman" pitchFamily="18" charset="0"/>
              </a:rPr>
              <a:t>군</a:t>
            </a:r>
            <a:r>
              <a:rPr lang="ko-KR" altLang="en-US" sz="2500" b="1" dirty="0" smtClean="0">
                <a:latin typeface="Times New Roman" pitchFamily="18" charset="0"/>
              </a:rPr>
              <a:t>별 속성 </a:t>
            </a:r>
            <a:endParaRPr lang="ko-KR" altLang="en-US" sz="2500" b="1" dirty="0">
              <a:latin typeface="Times New Roman" pitchFamily="18" charset="0"/>
            </a:endParaRPr>
          </a:p>
        </p:txBody>
      </p:sp>
      <p:sp>
        <p:nvSpPr>
          <p:cNvPr id="19" name="Rectangle 12"/>
          <p:cNvSpPr>
            <a:spLocks noChangeArrowheads="1"/>
          </p:cNvSpPr>
          <p:nvPr/>
        </p:nvSpPr>
        <p:spPr bwMode="auto">
          <a:xfrm>
            <a:off x="34925" y="1175312"/>
            <a:ext cx="8964613" cy="327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400" b="1" i="1" dirty="0" smtClean="0">
                <a:solidFill>
                  <a:srgbClr val="C00000"/>
                </a:solidFill>
                <a:latin typeface="Arial" pitchFamily="34" charset="0"/>
              </a:rPr>
              <a:t>	</a:t>
            </a:r>
            <a:endParaRPr lang="en-US" altLang="ko-KR" sz="1400" dirty="0">
              <a:solidFill>
                <a:srgbClr val="000066"/>
              </a:solidFill>
              <a:latin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75656" y="2644924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/>
              <a:t>자원봉사 참여율</a:t>
            </a:r>
            <a:endParaRPr lang="ko-KR" altLang="en-US" sz="1400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6301556" y="2644924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/>
              <a:t>자원봉사 시간</a:t>
            </a:r>
            <a:endParaRPr lang="ko-KR" altLang="en-US" sz="1400" b="1" dirty="0"/>
          </a:p>
        </p:txBody>
      </p:sp>
      <p:sp>
        <p:nvSpPr>
          <p:cNvPr id="41" name="AutoShape 12"/>
          <p:cNvSpPr>
            <a:spLocks noChangeArrowheads="1"/>
          </p:cNvSpPr>
          <p:nvPr/>
        </p:nvSpPr>
        <p:spPr bwMode="auto">
          <a:xfrm>
            <a:off x="0" y="836712"/>
            <a:ext cx="9144000" cy="1808212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>
            <a:no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7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 자원봉사 참여율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의 경우</a:t>
            </a:r>
            <a:r>
              <a:rPr lang="en-US" altLang="ko-KR" sz="1700" b="1" dirty="0" smtClean="0">
                <a:latin typeface="HY그래픽M" pitchFamily="18" charset="-127"/>
                <a:ea typeface="HY그래픽M" pitchFamily="18" charset="-127"/>
              </a:rPr>
              <a:t>, 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자영업과 화이트컬러의 경우 봉사 참여가 높고</a:t>
            </a:r>
            <a:r>
              <a:rPr lang="en-US" altLang="ko-KR" sz="1700" b="1" dirty="0" smtClean="0">
                <a:latin typeface="HY그래픽M" pitchFamily="18" charset="-127"/>
                <a:ea typeface="HY그래픽M" pitchFamily="18" charset="-127"/>
              </a:rPr>
              <a:t>, </a:t>
            </a:r>
            <a:r>
              <a:rPr lang="ko-KR" altLang="en-US" sz="1700" b="1" dirty="0" err="1" smtClean="0">
                <a:latin typeface="HY그래픽M" pitchFamily="18" charset="-127"/>
                <a:ea typeface="HY그래픽M" pitchFamily="18" charset="-127"/>
              </a:rPr>
              <a:t>불루컬러의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 경우 </a:t>
            </a:r>
            <a:endParaRPr lang="en-US" altLang="ko-KR" sz="1700" b="1" dirty="0" smtClean="0"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700" b="1" dirty="0">
                <a:latin typeface="HY그래픽M" pitchFamily="18" charset="-127"/>
                <a:ea typeface="HY그래픽M" pitchFamily="18" charset="-127"/>
              </a:rPr>
              <a:t> </a:t>
            </a:r>
            <a:r>
              <a:rPr lang="en-US" altLang="ko-KR" sz="1700" b="1" dirty="0" smtClean="0">
                <a:latin typeface="HY그래픽M" pitchFamily="18" charset="-127"/>
                <a:ea typeface="HY그래픽M" pitchFamily="18" charset="-127"/>
              </a:rPr>
              <a:t>  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낮은 것으로 나타남 </a:t>
            </a:r>
            <a:endParaRPr lang="en-US" altLang="ko-KR" sz="1700" b="1" dirty="0" smtClean="0">
              <a:latin typeface="HY그래픽M" pitchFamily="18" charset="-127"/>
              <a:ea typeface="HY그래픽M" pitchFamily="18" charset="-127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7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자원봉사 참여 시간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에</a:t>
            </a:r>
            <a:r>
              <a:rPr lang="ko-KR" altLang="en-US" sz="17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있어서도</a:t>
            </a:r>
            <a:r>
              <a:rPr lang="en-US" altLang="ko-KR" sz="1700" b="1" dirty="0" smtClean="0">
                <a:latin typeface="HY그래픽M" pitchFamily="18" charset="-127"/>
                <a:ea typeface="HY그래픽M" pitchFamily="18" charset="-127"/>
              </a:rPr>
              <a:t>, 2005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년만 제외하고 전반적으로 자영업과 화이트컬러의 </a:t>
            </a:r>
            <a:endParaRPr lang="en-US" altLang="ko-KR" sz="1700" b="1" dirty="0" smtClean="0"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700" b="1" dirty="0">
                <a:latin typeface="HY그래픽M" pitchFamily="18" charset="-127"/>
                <a:ea typeface="HY그래픽M" pitchFamily="18" charset="-127"/>
              </a:rPr>
              <a:t> </a:t>
            </a:r>
            <a:r>
              <a:rPr lang="en-US" altLang="ko-KR" sz="1700" b="1" dirty="0" smtClean="0">
                <a:latin typeface="HY그래픽M" pitchFamily="18" charset="-127"/>
                <a:ea typeface="HY그래픽M" pitchFamily="18" charset="-127"/>
              </a:rPr>
              <a:t>   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자원봉사 시간이 일관적으로 높고</a:t>
            </a:r>
            <a:r>
              <a:rPr lang="en-US" altLang="ko-KR" sz="1700" b="1" dirty="0" smtClean="0">
                <a:latin typeface="HY그래픽M" pitchFamily="18" charset="-127"/>
                <a:ea typeface="HY그래픽M" pitchFamily="18" charset="-127"/>
              </a:rPr>
              <a:t>, </a:t>
            </a:r>
            <a:r>
              <a:rPr lang="ko-KR" altLang="en-US" sz="1700" b="1" dirty="0" err="1" smtClean="0">
                <a:latin typeface="HY그래픽M" pitchFamily="18" charset="-127"/>
                <a:ea typeface="HY그래픽M" pitchFamily="18" charset="-127"/>
              </a:rPr>
              <a:t>불루컬러는</a:t>
            </a:r>
            <a:r>
              <a:rPr lang="ko-KR" altLang="en-US" sz="1700" b="1" dirty="0" smtClean="0">
                <a:latin typeface="HY그래픽M" pitchFamily="18" charset="-127"/>
                <a:ea typeface="HY그래픽M" pitchFamily="18" charset="-127"/>
              </a:rPr>
              <a:t> 낮은 것으로 나타남</a:t>
            </a:r>
            <a:endParaRPr lang="en-US" altLang="ko-KR" sz="1700" b="1" dirty="0">
              <a:solidFill>
                <a:schemeClr val="tx2"/>
              </a:solidFill>
              <a:latin typeface="HY그래픽M" pitchFamily="18" charset="-127"/>
              <a:ea typeface="HY그래픽M" pitchFamily="18" charset="-127"/>
            </a:endParaRPr>
          </a:p>
        </p:txBody>
      </p:sp>
      <p:graphicFrame>
        <p:nvGraphicFramePr>
          <p:cNvPr id="4" name="개체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072680"/>
              </p:ext>
            </p:extLst>
          </p:nvPr>
        </p:nvGraphicFramePr>
        <p:xfrm>
          <a:off x="323528" y="3068960"/>
          <a:ext cx="3600400" cy="35246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5" name="사진" r:id="rId3" imgW="2714286" imgH="2657143" progId="StaticDib">
                  <p:embed/>
                </p:oleObj>
              </mc:Choice>
              <mc:Fallback>
                <p:oleObj name="사진" r:id="rId3" imgW="2714286" imgH="2657143" progId="StaticDib">
                  <p:embed/>
                  <p:pic>
                    <p:nvPicPr>
                      <p:cNvPr id="0" name="Picture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3068960"/>
                        <a:ext cx="3600400" cy="352460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개체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7063109"/>
              </p:ext>
            </p:extLst>
          </p:nvPr>
        </p:nvGraphicFramePr>
        <p:xfrm>
          <a:off x="4932041" y="2982169"/>
          <a:ext cx="3823274" cy="35377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6" name="사진" r:id="rId5" imgW="2676190" imgH="2504762" progId="StaticDib">
                  <p:embed/>
                </p:oleObj>
              </mc:Choice>
              <mc:Fallback>
                <p:oleObj name="사진" r:id="rId5" imgW="2676190" imgH="2504762" progId="StaticDib">
                  <p:embed/>
                  <p:pic>
                    <p:nvPicPr>
                      <p:cNvPr id="0" name="Picture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041" y="2982169"/>
                        <a:ext cx="3823274" cy="353779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개체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6865464"/>
              </p:ext>
            </p:extLst>
          </p:nvPr>
        </p:nvGraphicFramePr>
        <p:xfrm>
          <a:off x="3838829" y="5157192"/>
          <a:ext cx="1070359" cy="9656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7" name="사진" r:id="rId7" imgW="790476" imgH="647619" progId="StaticDib">
                  <p:embed/>
                </p:oleObj>
              </mc:Choice>
              <mc:Fallback>
                <p:oleObj name="사진" r:id="rId7" imgW="790476" imgH="647619" progId="StaticDib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8829" y="5157192"/>
                        <a:ext cx="1070359" cy="96566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6162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598488" y="223838"/>
            <a:ext cx="2573140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500" b="1" dirty="0" smtClean="0">
                <a:latin typeface="Tahoma" pitchFamily="34" charset="0"/>
              </a:rPr>
              <a:t>자원봉사 </a:t>
            </a:r>
            <a:r>
              <a:rPr lang="ko-KR" altLang="en-US" sz="2500" b="1" dirty="0" err="1" smtClean="0">
                <a:latin typeface="Tahoma" pitchFamily="34" charset="0"/>
              </a:rPr>
              <a:t>활동처</a:t>
            </a:r>
            <a:r>
              <a:rPr lang="ko-KR" altLang="en-US" sz="2500" b="1" dirty="0" smtClean="0">
                <a:latin typeface="Tahoma" pitchFamily="34" charset="0"/>
              </a:rPr>
              <a:t> </a:t>
            </a:r>
            <a:endParaRPr lang="ko-KR" altLang="en-US" sz="2500" b="1" dirty="0">
              <a:latin typeface="Times New Roman" pitchFamily="18" charset="0"/>
            </a:endParaRPr>
          </a:p>
        </p:txBody>
      </p:sp>
      <p:pic>
        <p:nvPicPr>
          <p:cNvPr id="18" name="그림 17" descr="자원봉사활동처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2708920"/>
            <a:ext cx="7547768" cy="3687359"/>
          </a:xfrm>
          <a:prstGeom prst="rect">
            <a:avLst/>
          </a:prstGeom>
        </p:spPr>
      </p:pic>
      <p:sp>
        <p:nvSpPr>
          <p:cNvPr id="19" name="Rectangle 12"/>
          <p:cNvSpPr>
            <a:spLocks noChangeArrowheads="1"/>
          </p:cNvSpPr>
          <p:nvPr/>
        </p:nvSpPr>
        <p:spPr bwMode="auto">
          <a:xfrm>
            <a:off x="179512" y="794028"/>
            <a:ext cx="8784976" cy="133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자원봉사 </a:t>
            </a:r>
            <a:r>
              <a:rPr lang="ko-KR" altLang="en-US" sz="1800" b="1" dirty="0" err="1" smtClean="0">
                <a:latin typeface="HY그래픽M" pitchFamily="18" charset="-127"/>
                <a:ea typeface="HY그래픽M" pitchFamily="18" charset="-127"/>
              </a:rPr>
              <a:t>활동처로는</a:t>
            </a:r>
            <a:r>
              <a:rPr lang="en-US" altLang="ko-KR" sz="1800" b="1" dirty="0"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18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종교단체를 통한 자원봉사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가 매우 높은 비중을 차지함</a:t>
            </a:r>
            <a:endParaRPr lang="en-US" altLang="ko-KR" sz="1800" b="1" dirty="0" smtClean="0">
              <a:latin typeface="HY그래픽M" pitchFamily="18" charset="-127"/>
              <a:ea typeface="HY그래픽M" pitchFamily="18" charset="-127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자선단체를 위한 자원봉사가 그 다음으로 높은 비중을 차지하는 것으로 나타남 </a:t>
            </a:r>
            <a:endParaRPr lang="en-US" altLang="ko-KR" sz="1800" b="1" dirty="0" smtClean="0">
              <a:latin typeface="HY그래픽M" pitchFamily="18" charset="-127"/>
              <a:ea typeface="HY그래픽M" pitchFamily="18" charset="-127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Informal 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자원봉사의 비중도 주목할만한 규모임 </a:t>
            </a:r>
            <a:endParaRPr lang="en-US" altLang="ko-KR" sz="1800" dirty="0">
              <a:latin typeface="HY그래픽M" pitchFamily="18" charset="-127"/>
              <a:ea typeface="HY그래픽M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373540" y="2431921"/>
            <a:ext cx="851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/>
              <a:t>(</a:t>
            </a:r>
            <a:r>
              <a:rPr lang="ko-KR" altLang="en-US" sz="1200" b="1" dirty="0" smtClean="0"/>
              <a:t>단위</a:t>
            </a:r>
            <a:r>
              <a:rPr lang="en-US" altLang="ko-KR" sz="1200" b="1" dirty="0" smtClean="0"/>
              <a:t>: %)</a:t>
            </a:r>
            <a:endParaRPr lang="ko-KR" altLang="en-US" sz="1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323904" y="6356273"/>
            <a:ext cx="29006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출처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아름다운 재단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Giving Korea 2010</a:t>
            </a:r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883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598488" y="223838"/>
            <a:ext cx="5684569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500" b="1" dirty="0" smtClean="0">
                <a:latin typeface="Tahoma" pitchFamily="34" charset="0"/>
              </a:rPr>
              <a:t>자원봉사  </a:t>
            </a:r>
            <a:r>
              <a:rPr lang="ko-KR" altLang="en-US" sz="2500" b="1" dirty="0" err="1" smtClean="0">
                <a:latin typeface="Tahoma" pitchFamily="34" charset="0"/>
              </a:rPr>
              <a:t>활동처에</a:t>
            </a:r>
            <a:r>
              <a:rPr lang="ko-KR" altLang="en-US" sz="2500" b="1" dirty="0" smtClean="0">
                <a:latin typeface="Tahoma" pitchFamily="34" charset="0"/>
              </a:rPr>
              <a:t> 따른 자원봉사 시간</a:t>
            </a:r>
            <a:endParaRPr lang="ko-KR" altLang="en-US" sz="2500" b="1" dirty="0">
              <a:latin typeface="Times New Roman" pitchFamily="18" charset="0"/>
            </a:endParaRPr>
          </a:p>
        </p:txBody>
      </p:sp>
      <p:pic>
        <p:nvPicPr>
          <p:cNvPr id="18" name="그림 17" descr="자원봉사 시간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2499689"/>
            <a:ext cx="7344816" cy="4018862"/>
          </a:xfrm>
          <a:prstGeom prst="rect">
            <a:avLst/>
          </a:prstGeom>
        </p:spPr>
      </p:pic>
      <p:sp>
        <p:nvSpPr>
          <p:cNvPr id="19" name="Rectangle 12"/>
          <p:cNvSpPr>
            <a:spLocks noChangeArrowheads="1"/>
          </p:cNvSpPr>
          <p:nvPr/>
        </p:nvSpPr>
        <p:spPr bwMode="auto">
          <a:xfrm>
            <a:off x="27533" y="948412"/>
            <a:ext cx="8964613" cy="133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자원봉사 활동의 평균시간은 일반자원봉사의 경우 </a:t>
            </a:r>
            <a:r>
              <a:rPr lang="ko-KR" altLang="en-US" sz="18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연간 </a:t>
            </a:r>
            <a:r>
              <a:rPr lang="en-US" altLang="ko-KR" sz="18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61.9</a:t>
            </a:r>
            <a:r>
              <a:rPr lang="ko-KR" altLang="en-US" sz="18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시간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으로 나타남</a:t>
            </a:r>
            <a:endParaRPr lang="en-US" altLang="ko-KR" sz="1800" b="1" dirty="0" smtClean="0">
              <a:latin typeface="HY그래픽M" pitchFamily="18" charset="-127"/>
              <a:ea typeface="HY그래픽M" pitchFamily="18" charset="-127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참여자 중 일부는 여러 곳에서 동시에 자원봉사활동을 전개하고 있기에 전체 평균이 높음 </a:t>
            </a:r>
            <a:endParaRPr lang="en-US" altLang="ko-KR" sz="1800" dirty="0">
              <a:latin typeface="HY그래픽M" pitchFamily="18" charset="-127"/>
              <a:ea typeface="HY그래픽M" pitchFamily="18" charset="-12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20272" y="2222689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/>
              <a:t>(</a:t>
            </a:r>
            <a:r>
              <a:rPr lang="ko-KR" altLang="en-US" sz="1200" b="1" dirty="0" smtClean="0"/>
              <a:t>단위</a:t>
            </a:r>
            <a:r>
              <a:rPr lang="en-US" altLang="ko-KR" sz="1200" b="1" dirty="0" smtClean="0"/>
              <a:t>: </a:t>
            </a:r>
            <a:r>
              <a:rPr lang="ko-KR" altLang="en-US" sz="1200" b="1" dirty="0" smtClean="0"/>
              <a:t>시간</a:t>
            </a:r>
            <a:r>
              <a:rPr lang="en-US" altLang="ko-KR" sz="1200" b="1" dirty="0" smtClean="0"/>
              <a:t>)</a:t>
            </a:r>
            <a:endParaRPr lang="ko-KR" altLang="en-US" sz="1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199732" y="6518551"/>
            <a:ext cx="29006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출처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아름다운 재단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Giving Korea 2010</a:t>
            </a:r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2450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598488" y="223838"/>
            <a:ext cx="3829895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500" b="1" dirty="0" smtClean="0">
                <a:latin typeface="Tahoma" pitchFamily="34" charset="0"/>
              </a:rPr>
              <a:t>자원봉사 </a:t>
            </a:r>
            <a:r>
              <a:rPr lang="ko-KR" altLang="en-US" sz="2500" b="1" dirty="0" err="1" smtClean="0">
                <a:latin typeface="Tahoma" pitchFamily="34" charset="0"/>
              </a:rPr>
              <a:t>활동처</a:t>
            </a:r>
            <a:r>
              <a:rPr lang="ko-KR" altLang="en-US" sz="2500" b="1" dirty="0" smtClean="0">
                <a:latin typeface="Tahoma" pitchFamily="34" charset="0"/>
              </a:rPr>
              <a:t> 인지경로</a:t>
            </a:r>
            <a:endParaRPr lang="ko-KR" altLang="en-US" sz="2500" b="1" dirty="0">
              <a:latin typeface="Times New Roman" pitchFamily="18" charset="0"/>
            </a:endParaRPr>
          </a:p>
        </p:txBody>
      </p:sp>
      <p:sp>
        <p:nvSpPr>
          <p:cNvPr id="19" name="Rectangle 12"/>
          <p:cNvSpPr>
            <a:spLocks noChangeArrowheads="1"/>
          </p:cNvSpPr>
          <p:nvPr/>
        </p:nvSpPr>
        <p:spPr bwMode="auto">
          <a:xfrm>
            <a:off x="197271" y="881150"/>
            <a:ext cx="896461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자원봉사의 </a:t>
            </a:r>
            <a:r>
              <a:rPr lang="ko-KR" altLang="en-US" sz="1800" b="1" dirty="0" err="1">
                <a:latin typeface="HY그래픽M" pitchFamily="18" charset="-127"/>
                <a:ea typeface="HY그래픽M" pitchFamily="18" charset="-127"/>
              </a:rPr>
              <a:t>활동처</a:t>
            </a:r>
            <a:r>
              <a:rPr lang="ko-KR" altLang="en-US" sz="1800" b="1" dirty="0">
                <a:latin typeface="HY그래픽M" pitchFamily="18" charset="-127"/>
                <a:ea typeface="HY그래픽M" pitchFamily="18" charset="-127"/>
              </a:rPr>
              <a:t> 인식에서 세 경로가 주목됨</a:t>
            </a:r>
            <a:r>
              <a:rPr lang="en-US" altLang="ko-KR" sz="1800" b="1" dirty="0">
                <a:latin typeface="HY그래픽M" pitchFamily="18" charset="-127"/>
                <a:ea typeface="HY그래픽M" pitchFamily="18" charset="-127"/>
              </a:rPr>
              <a:t>: </a:t>
            </a:r>
            <a:r>
              <a:rPr lang="ko-KR" altLang="en-US" sz="18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종교단체</a:t>
            </a:r>
            <a:r>
              <a:rPr lang="en-US" altLang="ko-KR" sz="18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, </a:t>
            </a:r>
            <a:r>
              <a:rPr lang="ko-KR" altLang="en-US" sz="18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시설의 직접홍보</a:t>
            </a:r>
            <a:r>
              <a:rPr lang="en-US" altLang="ko-KR" sz="18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, </a:t>
            </a:r>
            <a:r>
              <a:rPr lang="ko-KR" altLang="en-US" sz="18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지인</a:t>
            </a:r>
            <a:endParaRPr lang="en-US" altLang="ko-KR" sz="1800" b="1" dirty="0">
              <a:solidFill>
                <a:srgbClr val="C00000"/>
              </a:solidFill>
              <a:latin typeface="HY그래픽M" pitchFamily="18" charset="-127"/>
              <a:ea typeface="HY그래픽M" pitchFamily="18" charset="-127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특히 </a:t>
            </a:r>
            <a:r>
              <a:rPr lang="ko-KR" altLang="en-US" sz="1800" b="1" dirty="0">
                <a:latin typeface="HY그래픽M" pitchFamily="18" charset="-127"/>
                <a:ea typeface="HY그래픽M" pitchFamily="18" charset="-127"/>
              </a:rPr>
              <a:t>사회적 책임에 눈을 뜨고 있는 종교단체의 통로로서의 역할이 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주목됨</a:t>
            </a:r>
            <a:endParaRPr lang="en-US" altLang="ko-KR" sz="1800" dirty="0">
              <a:latin typeface="HY그래픽M" pitchFamily="18" charset="-127"/>
              <a:ea typeface="HY그래픽M" pitchFamily="18" charset="-127"/>
            </a:endParaRPr>
          </a:p>
        </p:txBody>
      </p:sp>
      <p:pic>
        <p:nvPicPr>
          <p:cNvPr id="5" name="그림 4" descr="자원봉사 인지경로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4111" y="2368352"/>
            <a:ext cx="7248544" cy="35283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201631" y="2088276"/>
            <a:ext cx="851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/>
              <a:t>(</a:t>
            </a:r>
            <a:r>
              <a:rPr lang="ko-KR" altLang="en-US" sz="1200" b="1" dirty="0" smtClean="0"/>
              <a:t>단위</a:t>
            </a:r>
            <a:r>
              <a:rPr lang="en-US" altLang="ko-KR" sz="1200" b="1" dirty="0" smtClean="0"/>
              <a:t>: %)</a:t>
            </a:r>
            <a:endParaRPr lang="ko-KR" altLang="en-US" sz="1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178126" y="5872016"/>
            <a:ext cx="29006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출처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아름다운 재단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Giving Korea 2010</a:t>
            </a:r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78200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598488" y="223838"/>
            <a:ext cx="2887329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500" b="1" dirty="0" smtClean="0">
                <a:latin typeface="Tahoma" pitchFamily="34" charset="0"/>
              </a:rPr>
              <a:t>자원봉사 활동 방법</a:t>
            </a:r>
            <a:endParaRPr lang="ko-KR" altLang="en-US" sz="2500" b="1" dirty="0">
              <a:latin typeface="Times New Roman" pitchFamily="18" charset="0"/>
            </a:endParaRPr>
          </a:p>
        </p:txBody>
      </p:sp>
      <p:sp>
        <p:nvSpPr>
          <p:cNvPr id="19" name="Rectangle 12"/>
          <p:cNvSpPr>
            <a:spLocks noChangeArrowheads="1"/>
          </p:cNvSpPr>
          <p:nvPr/>
        </p:nvSpPr>
        <p:spPr bwMode="auto">
          <a:xfrm>
            <a:off x="145851" y="998747"/>
            <a:ext cx="8964613" cy="108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285750" indent="-285750">
              <a:lnSpc>
                <a:spcPct val="120000"/>
              </a:lnSpc>
              <a:buFont typeface="Wingdings" pitchFamily="2" charset="2"/>
              <a:buChar char="Ø"/>
            </a:pPr>
            <a:r>
              <a:rPr lang="ko-KR" altLang="en-US" sz="1800" b="1" dirty="0">
                <a:latin typeface="HY그래픽M" pitchFamily="18" charset="-127"/>
                <a:ea typeface="HY그래픽M" pitchFamily="18" charset="-127"/>
              </a:rPr>
              <a:t>어떤 형태의 자원봉사를 하는지에 대한 결과는 여전히 방법이 더 다각적이어야 함을 제시</a:t>
            </a:r>
            <a:endParaRPr lang="en-US" altLang="ko-KR" sz="1800" b="1" dirty="0">
              <a:latin typeface="HY그래픽M" pitchFamily="18" charset="-127"/>
              <a:ea typeface="HY그래픽M" pitchFamily="18" charset="-127"/>
            </a:endParaRPr>
          </a:p>
          <a:p>
            <a:pPr marL="285750" indent="-285750">
              <a:lnSpc>
                <a:spcPct val="120000"/>
              </a:lnSpc>
              <a:buFont typeface="Wingdings" pitchFamily="2" charset="2"/>
              <a:buChar char="Ø"/>
            </a:pP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단순노력봉사가 </a:t>
            </a:r>
            <a:r>
              <a:rPr lang="ko-KR" altLang="en-US" sz="1800" b="1" dirty="0">
                <a:latin typeface="HY그래픽M" pitchFamily="18" charset="-127"/>
                <a:ea typeface="HY그래픽M" pitchFamily="18" charset="-127"/>
              </a:rPr>
              <a:t>여전히 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83%</a:t>
            </a:r>
            <a:r>
              <a:rPr lang="ko-KR" altLang="en-US" sz="1800" b="1" dirty="0">
                <a:latin typeface="HY그래픽M" pitchFamily="18" charset="-127"/>
                <a:ea typeface="HY그래픽M" pitchFamily="18" charset="-127"/>
              </a:rPr>
              <a:t>이상의 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수준임</a:t>
            </a:r>
            <a:endParaRPr lang="en-US" altLang="ko-KR" sz="1800" dirty="0">
              <a:latin typeface="HY그래픽M" pitchFamily="18" charset="-127"/>
              <a:ea typeface="HY그래픽M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94735" y="2287905"/>
            <a:ext cx="851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/>
              <a:t>(</a:t>
            </a:r>
            <a:r>
              <a:rPr lang="ko-KR" altLang="en-US" sz="1200" b="1" dirty="0" smtClean="0"/>
              <a:t>단위</a:t>
            </a:r>
            <a:r>
              <a:rPr lang="en-US" altLang="ko-KR" sz="1200" b="1" dirty="0" smtClean="0"/>
              <a:t>: %)</a:t>
            </a:r>
            <a:endParaRPr lang="ko-KR" altLang="en-US" sz="1200" b="1" dirty="0"/>
          </a:p>
        </p:txBody>
      </p:sp>
      <p:pic>
        <p:nvPicPr>
          <p:cNvPr id="7" name="그림 6" descr="자원봉사 활동 방법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4075" y="2564904"/>
            <a:ext cx="7248544" cy="352839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181959" y="6093296"/>
            <a:ext cx="29006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출처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아름다운 재단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Giving Korea 2010</a:t>
            </a:r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55167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5"/>
          <p:cNvSpPr>
            <a:spLocks noChangeArrowheads="1"/>
          </p:cNvSpPr>
          <p:nvPr/>
        </p:nvSpPr>
        <p:spPr bwMode="auto">
          <a:xfrm>
            <a:off x="0" y="71438"/>
            <a:ext cx="9144000" cy="65976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8195" name="Rectangle 16"/>
          <p:cNvSpPr>
            <a:spLocks noChangeArrowheads="1"/>
          </p:cNvSpPr>
          <p:nvPr/>
        </p:nvSpPr>
        <p:spPr bwMode="auto">
          <a:xfrm>
            <a:off x="539552" y="2364515"/>
            <a:ext cx="7667823" cy="929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lnSpc>
                <a:spcPct val="170000"/>
              </a:lnSpc>
            </a:pPr>
            <a:r>
              <a:rPr kumimoji="0" lang="en-US" altLang="ko-KR" b="1" dirty="0" smtClean="0">
                <a:solidFill>
                  <a:srgbClr val="990000"/>
                </a:solidFill>
                <a:latin typeface="맑은 고딕"/>
                <a:ea typeface="맑은 고딕"/>
                <a:cs typeface="Times New Roman" pitchFamily="18" charset="0"/>
              </a:rPr>
              <a:t>Ⅲ</a:t>
            </a:r>
            <a:r>
              <a:rPr kumimoji="0" lang="en-US" altLang="ko-KR" b="1" dirty="0" smtClean="0">
                <a:solidFill>
                  <a:srgbClr val="990000"/>
                </a:solidFill>
                <a:latin typeface="Times New Roman" pitchFamily="18" charset="0"/>
                <a:ea typeface="HY헤드라인M" pitchFamily="18" charset="-127"/>
                <a:cs typeface="Times New Roman" pitchFamily="18" charset="0"/>
              </a:rPr>
              <a:t>. </a:t>
            </a:r>
            <a:r>
              <a:rPr kumimoji="0" lang="ko-KR" altLang="en-US" b="1" dirty="0" smtClean="0">
                <a:solidFill>
                  <a:srgbClr val="990000"/>
                </a:solidFill>
                <a:latin typeface="Times New Roman" pitchFamily="18" charset="0"/>
                <a:ea typeface="HY헤드라인M" pitchFamily="18" charset="-127"/>
                <a:cs typeface="Times New Roman" pitchFamily="18" charset="0"/>
              </a:rPr>
              <a:t>한국의 나눔 문화 발전 </a:t>
            </a:r>
            <a:r>
              <a:rPr kumimoji="0" lang="ko-KR" altLang="en-US" b="1" dirty="0" err="1" smtClean="0">
                <a:solidFill>
                  <a:srgbClr val="990000"/>
                </a:solidFill>
                <a:latin typeface="Times New Roman" pitchFamily="18" charset="0"/>
                <a:ea typeface="HY헤드라인M" pitchFamily="18" charset="-127"/>
                <a:cs typeface="Times New Roman" pitchFamily="18" charset="0"/>
              </a:rPr>
              <a:t>뱡향</a:t>
            </a:r>
            <a:endParaRPr kumimoji="0" lang="en-US" altLang="ko-KR" sz="2600" b="1" dirty="0" smtClean="0">
              <a:solidFill>
                <a:srgbClr val="990000"/>
              </a:solidFill>
              <a:latin typeface="Times New Roman" pitchFamily="18" charset="0"/>
              <a:ea typeface="HY헤드라인M" pitchFamily="18" charset="-127"/>
              <a:cs typeface="Times New Roman" pitchFamily="18" charset="0"/>
            </a:endParaRPr>
          </a:p>
        </p:txBody>
      </p:sp>
      <p:sp>
        <p:nvSpPr>
          <p:cNvPr id="8196" name="Line 4"/>
          <p:cNvSpPr>
            <a:spLocks noChangeShapeType="1"/>
          </p:cNvSpPr>
          <p:nvPr/>
        </p:nvSpPr>
        <p:spPr bwMode="auto">
          <a:xfrm>
            <a:off x="1619250" y="3573463"/>
            <a:ext cx="5976938" cy="0"/>
          </a:xfrm>
          <a:prstGeom prst="line">
            <a:avLst/>
          </a:prstGeom>
          <a:noFill/>
          <a:ln w="9525">
            <a:solidFill>
              <a:srgbClr val="003366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197" name="Rectangle 8"/>
          <p:cNvSpPr>
            <a:spLocks noChangeArrowheads="1"/>
          </p:cNvSpPr>
          <p:nvPr/>
        </p:nvSpPr>
        <p:spPr bwMode="auto">
          <a:xfrm>
            <a:off x="0" y="6556375"/>
            <a:ext cx="9144000" cy="301625"/>
          </a:xfrm>
          <a:prstGeom prst="rect">
            <a:avLst/>
          </a:prstGeom>
          <a:solidFill>
            <a:srgbClr val="808000">
              <a:alpha val="54901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pic>
        <p:nvPicPr>
          <p:cNvPr id="8198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88"/>
            <a:ext cx="9144000" cy="333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199" name="Group 28"/>
          <p:cNvGrpSpPr>
            <a:grpSpLocks/>
          </p:cNvGrpSpPr>
          <p:nvPr/>
        </p:nvGrpSpPr>
        <p:grpSpPr bwMode="auto">
          <a:xfrm rot="10800000">
            <a:off x="8726488" y="2301875"/>
            <a:ext cx="71437" cy="4249738"/>
            <a:chOff x="134" y="164"/>
            <a:chExt cx="45" cy="2677"/>
          </a:xfrm>
        </p:grpSpPr>
        <p:sp>
          <p:nvSpPr>
            <p:cNvPr id="8204" name="Line 26"/>
            <p:cNvSpPr>
              <a:spLocks noChangeShapeType="1"/>
            </p:cNvSpPr>
            <p:nvPr/>
          </p:nvSpPr>
          <p:spPr bwMode="auto">
            <a:xfrm>
              <a:off x="158" y="164"/>
              <a:ext cx="0" cy="2631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8205" name="Oval 27"/>
            <p:cNvSpPr>
              <a:spLocks noChangeArrowheads="1"/>
            </p:cNvSpPr>
            <p:nvPr/>
          </p:nvSpPr>
          <p:spPr bwMode="auto">
            <a:xfrm>
              <a:off x="134" y="2795"/>
              <a:ext cx="45" cy="46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</p:grpSp>
      <p:grpSp>
        <p:nvGrpSpPr>
          <p:cNvPr id="8200" name="Group 30"/>
          <p:cNvGrpSpPr>
            <a:grpSpLocks/>
          </p:cNvGrpSpPr>
          <p:nvPr/>
        </p:nvGrpSpPr>
        <p:grpSpPr bwMode="auto">
          <a:xfrm>
            <a:off x="395288" y="115888"/>
            <a:ext cx="69850" cy="4248150"/>
            <a:chOff x="134" y="164"/>
            <a:chExt cx="45" cy="2677"/>
          </a:xfrm>
        </p:grpSpPr>
        <p:sp>
          <p:nvSpPr>
            <p:cNvPr id="8202" name="Line 31"/>
            <p:cNvSpPr>
              <a:spLocks noChangeShapeType="1"/>
            </p:cNvSpPr>
            <p:nvPr/>
          </p:nvSpPr>
          <p:spPr bwMode="auto">
            <a:xfrm>
              <a:off x="158" y="164"/>
              <a:ext cx="0" cy="2631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8203" name="Oval 32"/>
            <p:cNvSpPr>
              <a:spLocks noChangeArrowheads="1"/>
            </p:cNvSpPr>
            <p:nvPr/>
          </p:nvSpPr>
          <p:spPr bwMode="auto">
            <a:xfrm>
              <a:off x="134" y="2795"/>
              <a:ext cx="45" cy="46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8201" name="Line 33"/>
          <p:cNvSpPr>
            <a:spLocks noChangeShapeType="1"/>
          </p:cNvSpPr>
          <p:nvPr/>
        </p:nvSpPr>
        <p:spPr bwMode="auto">
          <a:xfrm>
            <a:off x="0" y="6550025"/>
            <a:ext cx="9144000" cy="0"/>
          </a:xfrm>
          <a:prstGeom prst="line">
            <a:avLst/>
          </a:prstGeom>
          <a:noFill/>
          <a:ln w="508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9472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4"/>
          <p:cNvSpPr txBox="1">
            <a:spLocks noChangeArrowheads="1"/>
          </p:cNvSpPr>
          <p:nvPr/>
        </p:nvSpPr>
        <p:spPr bwMode="auto">
          <a:xfrm>
            <a:off x="611188" y="260350"/>
            <a:ext cx="5298245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500" b="1" dirty="0" smtClean="0">
                <a:latin typeface="Times New Roman" pitchFamily="18" charset="0"/>
              </a:rPr>
              <a:t>개인의</a:t>
            </a:r>
            <a:r>
              <a:rPr lang="en-US" altLang="ko-KR" sz="2500" b="1" dirty="0" smtClean="0">
                <a:latin typeface="Times New Roman" pitchFamily="18" charset="0"/>
              </a:rPr>
              <a:t> </a:t>
            </a:r>
            <a:r>
              <a:rPr lang="ko-KR" altLang="en-US" sz="2500" b="1" dirty="0" smtClean="0">
                <a:latin typeface="Times New Roman" pitchFamily="18" charset="0"/>
              </a:rPr>
              <a:t>자선적 기부 </a:t>
            </a:r>
            <a:r>
              <a:rPr lang="ko-KR" altLang="en-US" sz="2500" b="1" dirty="0">
                <a:latin typeface="Times New Roman" pitchFamily="18" charset="0"/>
              </a:rPr>
              <a:t>와 관련된 제한성</a:t>
            </a:r>
          </a:p>
        </p:txBody>
      </p:sp>
      <p:sp>
        <p:nvSpPr>
          <p:cNvPr id="25603" name="AutoShape 12"/>
          <p:cNvSpPr>
            <a:spLocks noChangeArrowheads="1"/>
          </p:cNvSpPr>
          <p:nvPr/>
        </p:nvSpPr>
        <p:spPr bwMode="auto">
          <a:xfrm>
            <a:off x="309240" y="1124744"/>
            <a:ext cx="8501063" cy="5643924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 altLang="ko-KR" sz="2000" dirty="0">
              <a:solidFill>
                <a:schemeClr val="tx2"/>
              </a:solidFill>
              <a:latin typeface="HY강B" pitchFamily="18" charset="-127"/>
              <a:ea typeface="HY강B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2000" dirty="0" smtClean="0">
                <a:solidFill>
                  <a:schemeClr val="accent6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2000" b="1" dirty="0" smtClean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자선적 기부의 참여확대의 문제</a:t>
            </a:r>
            <a:r>
              <a:rPr lang="en-US" altLang="ko-KR" sz="2000" b="1" dirty="0" smtClean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: 50-60%</a:t>
            </a:r>
            <a:r>
              <a:rPr lang="ko-KR" altLang="en-US" sz="2000" b="1" dirty="0" smtClean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대의 참여</a:t>
            </a:r>
            <a:endParaRPr lang="en-US" altLang="ko-KR" sz="2000" b="1" dirty="0">
              <a:solidFill>
                <a:schemeClr val="accent6">
                  <a:lumMod val="75000"/>
                </a:schemeClr>
              </a:solidFill>
              <a:latin typeface="HY그래픽M" pitchFamily="18" charset="-127"/>
              <a:ea typeface="HY그래픽M" pitchFamily="18" charset="-127"/>
            </a:endParaRPr>
          </a:p>
          <a:p>
            <a:endParaRPr lang="en-US" altLang="ko-KR" sz="2000" b="1" dirty="0" smtClean="0"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2000" b="1" dirty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자선적 기부의 정기성 확대의 문제</a:t>
            </a:r>
            <a:r>
              <a:rPr lang="en-US" altLang="ko-KR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: 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기부자 </a:t>
            </a:r>
            <a:r>
              <a:rPr lang="en-US" altLang="ko-KR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4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명 중 </a:t>
            </a:r>
            <a:r>
              <a:rPr lang="en-US" altLang="ko-KR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1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명 정도의 정기성</a:t>
            </a:r>
            <a:endParaRPr lang="en-US" altLang="ko-KR" sz="2000" b="1" dirty="0">
              <a:solidFill>
                <a:schemeClr val="tx2"/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   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그리고 전체 시민 중 </a:t>
            </a:r>
            <a:r>
              <a:rPr lang="en-US" altLang="ko-KR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13.3% 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정도에서만 실행되고 있는 정기성</a:t>
            </a:r>
            <a:endParaRPr lang="en-US" altLang="ko-KR" sz="2000" b="1" dirty="0">
              <a:latin typeface="HY그래픽M" pitchFamily="18" charset="-127"/>
              <a:ea typeface="HY그래픽M" pitchFamily="18" charset="-127"/>
            </a:endParaRPr>
          </a:p>
          <a:p>
            <a:endParaRPr lang="en-US" altLang="ko-KR" sz="2000" b="1" dirty="0">
              <a:solidFill>
                <a:schemeClr val="accent6">
                  <a:lumMod val="75000"/>
                </a:schemeClr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b="1" dirty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2000" b="1" dirty="0" smtClean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부유층의 기부노력이 다른 소득계층에 비해 상대적으로 가장 낮은 문제</a:t>
            </a:r>
            <a:r>
              <a:rPr lang="en-US" altLang="ko-KR" sz="20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:</a:t>
            </a:r>
          </a:p>
          <a:p>
            <a:pPr>
              <a:buFont typeface="Wingdings" pitchFamily="2" charset="2"/>
              <a:buChar char="Ø"/>
            </a:pPr>
            <a:endParaRPr lang="en-US" altLang="ko-KR" sz="1000" b="1" dirty="0" smtClean="0">
              <a:solidFill>
                <a:schemeClr val="tx2"/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en-US" altLang="ko-KR" sz="20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 </a:t>
            </a:r>
            <a:r>
              <a:rPr lang="en-US" altLang="ko-KR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- </a:t>
            </a:r>
            <a:r>
              <a:rPr lang="ko-KR" altLang="en-US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미국의 경우</a:t>
            </a:r>
            <a:r>
              <a:rPr lang="en-US" altLang="ko-KR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, </a:t>
            </a:r>
            <a:r>
              <a:rPr lang="ko-KR" altLang="en-US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전체 기부규모 중 개인 </a:t>
            </a:r>
            <a:r>
              <a:rPr lang="en-US" altLang="ko-KR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75%, </a:t>
            </a:r>
            <a:r>
              <a:rPr lang="ko-KR" altLang="en-US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재단 </a:t>
            </a:r>
            <a:r>
              <a:rPr lang="en-US" altLang="ko-KR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13%</a:t>
            </a:r>
            <a:r>
              <a:rPr lang="ko-KR" altLang="en-US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이고 유증 </a:t>
            </a:r>
            <a:r>
              <a:rPr lang="en-US" altLang="ko-KR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7%</a:t>
            </a:r>
            <a:r>
              <a:rPr lang="ko-KR" altLang="en-US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의 규모로</a:t>
            </a:r>
            <a:r>
              <a:rPr lang="en-US" altLang="ko-KR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altLang="ko-KR" sz="18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en-US" altLang="ko-KR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    </a:t>
            </a:r>
            <a:r>
              <a:rPr lang="ko-KR" altLang="en-US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실제적으로 개인의 비중이 거의 대다수임</a:t>
            </a:r>
            <a:endParaRPr lang="en-US" altLang="ko-KR" sz="1800" b="1" dirty="0" smtClean="0">
              <a:solidFill>
                <a:schemeClr val="tx2"/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en-US" altLang="ko-KR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 - </a:t>
            </a:r>
            <a:r>
              <a:rPr lang="ko-KR" altLang="en-US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이러한 개인 기부 중</a:t>
            </a:r>
            <a:r>
              <a:rPr lang="en-US" altLang="ko-KR" sz="18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상위 </a:t>
            </a:r>
            <a:r>
              <a:rPr lang="en-US" altLang="ko-KR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1%</a:t>
            </a:r>
            <a:r>
              <a:rPr lang="ko-KR" altLang="en-US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에서 상위 </a:t>
            </a:r>
            <a:r>
              <a:rPr lang="en-US" altLang="ko-KR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5%</a:t>
            </a:r>
            <a:r>
              <a:rPr lang="ko-KR" altLang="en-US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에 속하는 부유층의 나눔의 몫은 </a:t>
            </a:r>
            <a:endParaRPr lang="en-US" altLang="ko-KR" sz="1800" b="1" dirty="0" smtClean="0">
              <a:solidFill>
                <a:schemeClr val="tx2"/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en-US" altLang="ko-KR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   35%</a:t>
            </a:r>
            <a:r>
              <a:rPr lang="ko-KR" altLang="en-US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에서 </a:t>
            </a:r>
            <a:r>
              <a:rPr lang="en-US" altLang="ko-KR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50% </a:t>
            </a:r>
            <a:r>
              <a:rPr lang="ko-KR" altLang="en-US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이상의 수준</a:t>
            </a:r>
            <a:r>
              <a:rPr lang="en-US" altLang="ko-KR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(</a:t>
            </a:r>
            <a:r>
              <a:rPr lang="en-US" altLang="ko-KR" sz="1800" b="1" dirty="0" err="1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S</a:t>
            </a:r>
            <a:r>
              <a:rPr lang="en-US" altLang="ko-KR" sz="1800" b="1" dirty="0" err="1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chervish</a:t>
            </a:r>
            <a:r>
              <a:rPr lang="en-US" altLang="ko-KR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, 2003)</a:t>
            </a:r>
            <a:r>
              <a:rPr lang="ko-KR" altLang="en-US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을 나타내는 등 이들에 의한 기여가 </a:t>
            </a:r>
            <a:endParaRPr lang="en-US" altLang="ko-KR" sz="1800" b="1" dirty="0" smtClean="0">
              <a:solidFill>
                <a:schemeClr val="tx2"/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en-US" altLang="ko-KR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   </a:t>
            </a:r>
            <a:r>
              <a:rPr lang="ko-KR" altLang="en-US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절대적인 상황임</a:t>
            </a:r>
            <a:endParaRPr lang="en-US" altLang="ko-KR" sz="1800" b="1" dirty="0" smtClean="0">
              <a:solidFill>
                <a:schemeClr val="tx2"/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en-US" altLang="ko-KR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 - </a:t>
            </a:r>
            <a:r>
              <a:rPr lang="ko-KR" altLang="en-US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그러나 아직까지 한국 사회에서는</a:t>
            </a:r>
            <a:r>
              <a:rPr lang="en-US" altLang="ko-KR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부유층에 의한 모범적 모형의 실제를 </a:t>
            </a:r>
            <a:endParaRPr lang="en-US" altLang="ko-KR" sz="1800" b="1" dirty="0" smtClean="0">
              <a:solidFill>
                <a:schemeClr val="tx2"/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en-US" altLang="ko-KR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   </a:t>
            </a:r>
            <a:r>
              <a:rPr lang="ko-KR" altLang="en-US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관찰할 수 없는 문제를</a:t>
            </a:r>
            <a:r>
              <a:rPr lang="en-US" altLang="ko-KR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갖고 있음</a:t>
            </a:r>
            <a:endParaRPr lang="en-US" altLang="ko-KR" sz="2000" dirty="0">
              <a:solidFill>
                <a:schemeClr val="tx2"/>
              </a:solidFill>
              <a:latin typeface="HY강B" pitchFamily="18" charset="-127"/>
              <a:ea typeface="HY강B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2000" dirty="0">
              <a:solidFill>
                <a:schemeClr val="tx2"/>
              </a:solidFill>
              <a:latin typeface="HY강B" pitchFamily="18" charset="-127"/>
              <a:ea typeface="HY강B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>
                <a:latin typeface="HY강B" pitchFamily="18" charset="-127"/>
                <a:ea typeface="HY강B" pitchFamily="18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8449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4"/>
          <p:cNvSpPr txBox="1">
            <a:spLocks noChangeArrowheads="1"/>
          </p:cNvSpPr>
          <p:nvPr/>
        </p:nvSpPr>
        <p:spPr bwMode="auto">
          <a:xfrm>
            <a:off x="585788" y="223838"/>
            <a:ext cx="157638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600" b="1" dirty="0">
                <a:latin typeface="Times New Roman" pitchFamily="18" charset="0"/>
              </a:rPr>
              <a:t>종교기부 </a:t>
            </a:r>
          </a:p>
        </p:txBody>
      </p:sp>
      <p:sp>
        <p:nvSpPr>
          <p:cNvPr id="21507" name="AutoShape 12"/>
          <p:cNvSpPr>
            <a:spLocks noChangeArrowheads="1"/>
          </p:cNvSpPr>
          <p:nvPr/>
        </p:nvSpPr>
        <p:spPr bwMode="auto">
          <a:xfrm>
            <a:off x="94109" y="908720"/>
            <a:ext cx="9032875" cy="5949280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2000" dirty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20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나눔의 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또 다른 핵심주체는 종교기관임</a:t>
            </a:r>
            <a:r>
              <a:rPr lang="en-US" altLang="ko-KR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. 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그러나 </a:t>
            </a:r>
            <a:r>
              <a:rPr lang="ko-KR" altLang="en-US" sz="20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종교기관의 나눔에 대한</a:t>
            </a:r>
            <a:endParaRPr lang="en-US" altLang="ko-KR" sz="2000" b="1" dirty="0" smtClean="0">
              <a:solidFill>
                <a:schemeClr val="tx2"/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en-US" altLang="ko-KR" sz="20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 </a:t>
            </a:r>
            <a:r>
              <a:rPr lang="ko-KR" altLang="en-US" sz="20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객관적 자료가 부재한 상황</a:t>
            </a:r>
            <a:endParaRPr lang="en-US" altLang="ko-KR" sz="2000" b="1" dirty="0">
              <a:solidFill>
                <a:schemeClr val="tx2"/>
              </a:solidFill>
              <a:latin typeface="HY그래픽M" pitchFamily="18" charset="-127"/>
              <a:ea typeface="HY그래픽M" pitchFamily="18" charset="-127"/>
            </a:endParaRPr>
          </a:p>
          <a:p>
            <a:endParaRPr lang="en-US" altLang="ko-KR" sz="1100" b="1" dirty="0">
              <a:solidFill>
                <a:schemeClr val="tx2"/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이런 상황이기에 개인의 종교기부참여 및 </a:t>
            </a:r>
            <a:r>
              <a:rPr lang="ko-KR" altLang="en-US" sz="20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규모만을 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참고해서 간접적 추계</a:t>
            </a:r>
            <a:r>
              <a:rPr lang="en-US" altLang="ko-KR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.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endParaRPr lang="en-US" altLang="ko-KR" sz="2000" b="1" dirty="0">
              <a:solidFill>
                <a:schemeClr val="tx2"/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   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종교기부 참여는</a:t>
            </a:r>
            <a:r>
              <a:rPr lang="en-US" altLang="ko-KR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36.9%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로 자선기부</a:t>
            </a:r>
            <a:r>
              <a:rPr lang="en-US" altLang="ko-KR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(55.2%) 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보다 </a:t>
            </a:r>
            <a:r>
              <a:rPr lang="ko-KR" altLang="en-US" sz="20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낮지만</a:t>
            </a:r>
            <a:r>
              <a:rPr lang="en-US" altLang="ko-KR" sz="20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,</a:t>
            </a:r>
            <a:r>
              <a:rPr lang="ko-KR" altLang="en-US" sz="20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국민</a:t>
            </a:r>
            <a:r>
              <a:rPr lang="ko-KR" altLang="en-US" sz="20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en-US" altLang="ko-KR" sz="20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1</a:t>
            </a:r>
            <a:r>
              <a:rPr lang="ko-KR" altLang="en-US" sz="20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인당 평균</a:t>
            </a:r>
            <a:endParaRPr lang="en-US" altLang="ko-KR" sz="2000" b="1" dirty="0">
              <a:solidFill>
                <a:srgbClr val="C00000"/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    </a:t>
            </a:r>
            <a:r>
              <a:rPr lang="ko-KR" altLang="en-US" sz="20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기부금액은 약 </a:t>
            </a:r>
            <a:r>
              <a:rPr lang="en-US" altLang="ko-KR" sz="20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29.5</a:t>
            </a:r>
            <a:r>
              <a:rPr lang="ko-KR" altLang="en-US" sz="20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만원으로 자선기부</a:t>
            </a:r>
            <a:r>
              <a:rPr lang="en-US" altLang="ko-KR" sz="20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(17.3</a:t>
            </a:r>
            <a:r>
              <a:rPr lang="ko-KR" altLang="en-US" sz="20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만원</a:t>
            </a:r>
            <a:r>
              <a:rPr lang="en-US" altLang="ko-KR" sz="20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)</a:t>
            </a:r>
            <a:r>
              <a:rPr lang="ko-KR" altLang="en-US" sz="20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보다 </a:t>
            </a:r>
            <a:r>
              <a:rPr lang="en-US" altLang="ko-KR" sz="20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12.2</a:t>
            </a:r>
            <a:r>
              <a:rPr lang="ko-KR" altLang="en-US" sz="20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만원 높은 </a:t>
            </a:r>
            <a:r>
              <a:rPr lang="ko-KR" altLang="en-US" sz="20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수준</a:t>
            </a:r>
            <a:r>
              <a:rPr lang="en-US" altLang="ko-KR" sz="20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.</a:t>
            </a:r>
            <a:endParaRPr lang="en-US" altLang="ko-KR" sz="2000" b="1" dirty="0" smtClean="0">
              <a:solidFill>
                <a:srgbClr val="C00000"/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en-US" altLang="ko-KR" sz="20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   </a:t>
            </a:r>
            <a:r>
              <a:rPr lang="ko-KR" altLang="en-US" sz="20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종교적 기부자의 </a:t>
            </a:r>
            <a:r>
              <a:rPr lang="en-US" altLang="ko-KR" sz="20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1</a:t>
            </a:r>
            <a:r>
              <a:rPr lang="ko-KR" altLang="en-US" sz="20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인당 평균은 </a:t>
            </a:r>
            <a:r>
              <a:rPr lang="en-US" altLang="ko-KR" sz="20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79.5</a:t>
            </a:r>
            <a:r>
              <a:rPr lang="ko-KR" altLang="en-US" sz="20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만원의 수준</a:t>
            </a:r>
            <a:endParaRPr lang="en-US" altLang="ko-KR" sz="2000" b="1" dirty="0">
              <a:solidFill>
                <a:srgbClr val="C00000"/>
              </a:solidFill>
              <a:latin typeface="HY그래픽M" pitchFamily="18" charset="-127"/>
              <a:ea typeface="HY그래픽M" pitchFamily="18" charset="-127"/>
            </a:endParaRPr>
          </a:p>
          <a:p>
            <a:endParaRPr lang="en-US" altLang="ko-KR" sz="1400" b="1" dirty="0">
              <a:solidFill>
                <a:srgbClr val="C00000"/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2000" b="1" dirty="0"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2000" b="1" dirty="0">
                <a:latin typeface="HY그래픽M" pitchFamily="18" charset="-127"/>
                <a:ea typeface="HY그래픽M" pitchFamily="18" charset="-127"/>
              </a:rPr>
              <a:t>기부 총 규모를 비교할 때도 </a:t>
            </a:r>
            <a:r>
              <a:rPr lang="en-US" altLang="ko-KR" sz="2000" b="1" dirty="0">
                <a:latin typeface="HY그래픽M" pitchFamily="18" charset="-127"/>
                <a:ea typeface="HY그래픽M" pitchFamily="18" charset="-127"/>
              </a:rPr>
              <a:t>Giving Korea </a:t>
            </a:r>
            <a:r>
              <a:rPr lang="ko-KR" altLang="en-US" sz="2000" b="1" dirty="0">
                <a:latin typeface="HY그래픽M" pitchFamily="18" charset="-127"/>
                <a:ea typeface="HY그래픽M" pitchFamily="18" charset="-127"/>
              </a:rPr>
              <a:t>추계자료에 의하면</a:t>
            </a:r>
            <a:r>
              <a:rPr lang="en-US" altLang="ko-KR" sz="2000" b="1" dirty="0">
                <a:latin typeface="HY그래픽M" pitchFamily="18" charset="-127"/>
                <a:ea typeface="HY그래픽M" pitchFamily="18" charset="-127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latin typeface="HY그래픽M" pitchFamily="18" charset="-127"/>
                <a:ea typeface="HY그래픽M" pitchFamily="18" charset="-127"/>
              </a:rPr>
              <a:t>    </a:t>
            </a:r>
            <a:r>
              <a:rPr lang="ko-KR" altLang="en-US" sz="2000" b="1" dirty="0">
                <a:latin typeface="HY그래픽M" pitchFamily="18" charset="-127"/>
                <a:ea typeface="HY그래픽M" pitchFamily="18" charset="-127"/>
              </a:rPr>
              <a:t>개인기부금</a:t>
            </a:r>
            <a:r>
              <a:rPr lang="en-US" altLang="ko-KR" sz="2000" b="1" dirty="0">
                <a:latin typeface="HY그래픽M" pitchFamily="18" charset="-127"/>
                <a:ea typeface="HY그래픽M" pitchFamily="18" charset="-127"/>
              </a:rPr>
              <a:t>(</a:t>
            </a:r>
            <a:r>
              <a:rPr lang="ko-KR" altLang="en-US" sz="2000" b="1" dirty="0">
                <a:latin typeface="HY그래픽M" pitchFamily="18" charset="-127"/>
                <a:ea typeface="HY그래픽M" pitchFamily="18" charset="-127"/>
              </a:rPr>
              <a:t>자선</a:t>
            </a:r>
            <a:r>
              <a:rPr lang="en-US" altLang="ko-KR" sz="2000" b="1" dirty="0">
                <a:latin typeface="HY그래픽M" pitchFamily="18" charset="-127"/>
                <a:ea typeface="HY그래픽M" pitchFamily="18" charset="-127"/>
              </a:rPr>
              <a:t>+</a:t>
            </a:r>
            <a:r>
              <a:rPr lang="ko-KR" altLang="en-US" sz="2000" b="1" dirty="0">
                <a:latin typeface="HY그래픽M" pitchFamily="18" charset="-127"/>
                <a:ea typeface="HY그래픽M" pitchFamily="18" charset="-127"/>
              </a:rPr>
              <a:t>종교</a:t>
            </a:r>
            <a:r>
              <a:rPr lang="en-US" altLang="ko-KR" sz="2000" b="1" dirty="0">
                <a:latin typeface="HY그래픽M" pitchFamily="18" charset="-127"/>
                <a:ea typeface="HY그래픽M" pitchFamily="18" charset="-127"/>
              </a:rPr>
              <a:t>)</a:t>
            </a:r>
            <a:r>
              <a:rPr lang="ko-KR" altLang="en-US" sz="2000" b="1" dirty="0">
                <a:latin typeface="HY그래픽M" pitchFamily="18" charset="-127"/>
                <a:ea typeface="HY그래픽M" pitchFamily="18" charset="-127"/>
              </a:rPr>
              <a:t> 전체 </a:t>
            </a:r>
            <a:r>
              <a:rPr lang="en-US" altLang="ko-KR" sz="2000" b="1" dirty="0" smtClean="0">
                <a:latin typeface="HY그래픽M" pitchFamily="18" charset="-127"/>
                <a:ea typeface="HY그래픽M" pitchFamily="18" charset="-127"/>
              </a:rPr>
              <a:t>17.5</a:t>
            </a:r>
            <a:r>
              <a:rPr lang="ko-KR" altLang="en-US" sz="2000" b="1" dirty="0" smtClean="0">
                <a:latin typeface="HY그래픽M" pitchFamily="18" charset="-127"/>
                <a:ea typeface="HY그래픽M" pitchFamily="18" charset="-127"/>
              </a:rPr>
              <a:t>조원 </a:t>
            </a:r>
            <a:r>
              <a:rPr lang="ko-KR" altLang="en-US" sz="2000" b="1" dirty="0">
                <a:latin typeface="HY그래픽M" pitchFamily="18" charset="-127"/>
                <a:ea typeface="HY그래픽M" pitchFamily="18" charset="-127"/>
              </a:rPr>
              <a:t>중 종교기부는 </a:t>
            </a:r>
            <a:r>
              <a:rPr lang="en-US" altLang="ko-KR" sz="2000" b="1" dirty="0" smtClean="0">
                <a:latin typeface="HY그래픽M" pitchFamily="18" charset="-127"/>
                <a:ea typeface="HY그래픽M" pitchFamily="18" charset="-127"/>
              </a:rPr>
              <a:t>11.3</a:t>
            </a:r>
            <a:r>
              <a:rPr lang="ko-KR" altLang="en-US" sz="2000" b="1" dirty="0">
                <a:latin typeface="HY그래픽M" pitchFamily="18" charset="-127"/>
                <a:ea typeface="HY그래픽M" pitchFamily="18" charset="-127"/>
              </a:rPr>
              <a:t>조</a:t>
            </a:r>
            <a:r>
              <a:rPr lang="ko-KR" altLang="en-US" sz="2000" b="1" dirty="0" smtClean="0">
                <a:latin typeface="HY그래픽M" pitchFamily="18" charset="-127"/>
                <a:ea typeface="HY그래픽M" pitchFamily="18" charset="-127"/>
              </a:rPr>
              <a:t>원으로</a:t>
            </a:r>
            <a:endParaRPr lang="en-US" altLang="ko-KR" sz="2000" b="1" dirty="0"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latin typeface="HY그래픽M" pitchFamily="18" charset="-127"/>
                <a:ea typeface="HY그래픽M" pitchFamily="18" charset="-127"/>
              </a:rPr>
              <a:t>    </a:t>
            </a:r>
            <a:r>
              <a:rPr lang="ko-KR" altLang="en-US" sz="2000" b="1" dirty="0" smtClean="0">
                <a:latin typeface="HY그래픽M" pitchFamily="18" charset="-127"/>
                <a:ea typeface="HY그래픽M" pitchFamily="18" charset="-127"/>
              </a:rPr>
              <a:t>대략적으로 전체 개인기부의 </a:t>
            </a:r>
            <a:r>
              <a:rPr lang="en-US" altLang="ko-KR" sz="2000" b="1" dirty="0" smtClean="0">
                <a:latin typeface="HY그래픽M" pitchFamily="18" charset="-127"/>
                <a:ea typeface="HY그래픽M" pitchFamily="18" charset="-127"/>
              </a:rPr>
              <a:t>65</a:t>
            </a:r>
            <a:r>
              <a:rPr lang="en-US" altLang="ko-KR" sz="2000" b="1" dirty="0">
                <a:latin typeface="HY그래픽M" pitchFamily="18" charset="-127"/>
                <a:ea typeface="HY그래픽M" pitchFamily="18" charset="-127"/>
              </a:rPr>
              <a:t>%</a:t>
            </a:r>
            <a:r>
              <a:rPr lang="ko-KR" altLang="en-US" sz="2000" b="1" dirty="0">
                <a:latin typeface="HY그래픽M" pitchFamily="18" charset="-127"/>
                <a:ea typeface="HY그래픽M" pitchFamily="18" charset="-127"/>
              </a:rPr>
              <a:t>를 차지</a:t>
            </a:r>
            <a:r>
              <a:rPr lang="en-US" altLang="ko-KR" sz="2000" b="1" dirty="0">
                <a:latin typeface="HY그래픽M" pitchFamily="18" charset="-127"/>
                <a:ea typeface="HY그래픽M" pitchFamily="18" charset="-127"/>
              </a:rPr>
              <a:t>. </a:t>
            </a:r>
            <a:r>
              <a:rPr lang="ko-KR" altLang="en-US" sz="2000" b="1" dirty="0">
                <a:latin typeface="HY그래픽M" pitchFamily="18" charset="-127"/>
                <a:ea typeface="HY그래픽M" pitchFamily="18" charset="-127"/>
              </a:rPr>
              <a:t>이는</a:t>
            </a:r>
            <a:r>
              <a:rPr lang="en-US" altLang="ko-KR" sz="2000" b="1" dirty="0">
                <a:latin typeface="HY그래픽M" pitchFamily="18" charset="-127"/>
                <a:ea typeface="HY그래픽M" pitchFamily="18" charset="-127"/>
              </a:rPr>
              <a:t> GDP </a:t>
            </a:r>
            <a:r>
              <a:rPr lang="ko-KR" altLang="en-US" sz="2000" b="1" dirty="0">
                <a:latin typeface="HY그래픽M" pitchFamily="18" charset="-127"/>
                <a:ea typeface="HY그래픽M" pitchFamily="18" charset="-127"/>
              </a:rPr>
              <a:t>대비 </a:t>
            </a:r>
            <a:r>
              <a:rPr lang="en-US" altLang="ko-KR" sz="2000" b="1" dirty="0">
                <a:latin typeface="HY그래픽M" pitchFamily="18" charset="-127"/>
                <a:ea typeface="HY그래픽M" pitchFamily="18" charset="-127"/>
              </a:rPr>
              <a:t>1.06</a:t>
            </a:r>
            <a:r>
              <a:rPr lang="en-US" altLang="ko-KR" sz="2000" b="1" dirty="0" smtClean="0">
                <a:latin typeface="HY그래픽M" pitchFamily="18" charset="-127"/>
                <a:ea typeface="HY그래픽M" pitchFamily="18" charset="-127"/>
              </a:rPr>
              <a:t>% </a:t>
            </a:r>
            <a:r>
              <a:rPr lang="ko-KR" altLang="en-US" sz="2000" b="1" dirty="0" smtClean="0">
                <a:latin typeface="HY그래픽M" pitchFamily="18" charset="-127"/>
                <a:ea typeface="HY그래픽M" pitchFamily="18" charset="-127"/>
              </a:rPr>
              <a:t>규모</a:t>
            </a:r>
            <a:endParaRPr lang="en-US" altLang="ko-KR" sz="2000" b="1" dirty="0" smtClean="0">
              <a:latin typeface="HY그래픽M" pitchFamily="18" charset="-127"/>
              <a:ea typeface="HY그래픽M" pitchFamily="18" charset="-127"/>
            </a:endParaRPr>
          </a:p>
          <a:p>
            <a:endParaRPr lang="en-US" altLang="ko-KR" sz="1100" b="1" dirty="0" smtClean="0">
              <a:solidFill>
                <a:srgbClr val="FF0000"/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20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 여기서 핵심적 관심은</a:t>
            </a:r>
            <a:r>
              <a:rPr lang="en-US" altLang="ko-KR" sz="20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“</a:t>
            </a:r>
            <a:r>
              <a:rPr lang="ko-KR" altLang="en-US" sz="20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이러한 규모의 개인 종교기부 중 어느 정도가 </a:t>
            </a:r>
            <a:endParaRPr lang="en-US" altLang="ko-KR" sz="2000" b="1" dirty="0">
              <a:solidFill>
                <a:srgbClr val="C00000"/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en-US" altLang="ko-KR" sz="20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   </a:t>
            </a:r>
            <a:r>
              <a:rPr lang="ko-KR" altLang="en-US" sz="20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사회를 위한</a:t>
            </a:r>
            <a:r>
              <a:rPr lang="en-US" altLang="ko-KR" sz="20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20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나눔의 몫으로 </a:t>
            </a:r>
            <a:r>
              <a:rPr lang="en-US" altLang="ko-KR" sz="20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return</a:t>
            </a:r>
            <a:r>
              <a:rPr lang="ko-KR" altLang="en-US" sz="20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되고 있는 것일까</a:t>
            </a:r>
            <a:r>
              <a:rPr lang="en-US" altLang="ko-KR" sz="20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?” </a:t>
            </a:r>
            <a:r>
              <a:rPr lang="ko-KR" altLang="en-US" sz="20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하는 것임</a:t>
            </a:r>
            <a:r>
              <a:rPr lang="en-US" altLang="ko-KR" sz="2000" dirty="0" smtClean="0">
                <a:solidFill>
                  <a:srgbClr val="C00000"/>
                </a:solidFill>
                <a:latin typeface="HY강B" pitchFamily="18" charset="-127"/>
                <a:ea typeface="HY강B" pitchFamily="18" charset="-127"/>
              </a:rPr>
              <a:t>    </a:t>
            </a:r>
            <a:endParaRPr lang="en-US" altLang="ko-KR" sz="2000" dirty="0">
              <a:solidFill>
                <a:srgbClr val="C00000"/>
              </a:solidFill>
              <a:latin typeface="HY강B" pitchFamily="18" charset="-127"/>
              <a:ea typeface="HY강B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8317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/>
          <p:cNvSpPr txBox="1">
            <a:spLocks noChangeArrowheads="1"/>
          </p:cNvSpPr>
          <p:nvPr/>
        </p:nvSpPr>
        <p:spPr bwMode="auto">
          <a:xfrm>
            <a:off x="611188" y="236538"/>
            <a:ext cx="38846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400" b="1">
                <a:latin typeface="Times New Roman" pitchFamily="18" charset="0"/>
              </a:rPr>
              <a:t>추계 방식에 따른  기부 규모</a:t>
            </a:r>
          </a:p>
        </p:txBody>
      </p:sp>
      <p:sp>
        <p:nvSpPr>
          <p:cNvPr id="7171" name="AutoShape 12"/>
          <p:cNvSpPr>
            <a:spLocks noChangeArrowheads="1"/>
          </p:cNvSpPr>
          <p:nvPr/>
        </p:nvSpPr>
        <p:spPr bwMode="auto">
          <a:xfrm>
            <a:off x="179512" y="1252538"/>
            <a:ext cx="8496176" cy="749300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2400" dirty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세분화된 </a:t>
            </a:r>
            <a:r>
              <a:rPr lang="ko-KR" altLang="en-US" sz="2000" b="1" dirty="0" err="1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기부처별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기부금 </a:t>
            </a:r>
            <a:r>
              <a:rPr lang="ko-KR" altLang="en-US" sz="2000" b="1" dirty="0" err="1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서베이</a:t>
            </a:r>
            <a:r>
              <a:rPr lang="en-US" altLang="ko-KR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(Giving Korea)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20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분석 결과</a:t>
            </a:r>
            <a:r>
              <a:rPr lang="en-US" altLang="ko-KR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, 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종교포함</a:t>
            </a:r>
            <a:endParaRPr lang="en-US" altLang="ko-KR" sz="2000" b="1" dirty="0">
              <a:solidFill>
                <a:schemeClr val="tx2"/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   개인기부금 규모</a:t>
            </a:r>
            <a:r>
              <a:rPr lang="en-US" altLang="ko-KR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,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en-US" altLang="ko-KR" sz="20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2009</a:t>
            </a:r>
            <a:r>
              <a:rPr lang="ko-KR" altLang="en-US" sz="20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년 총 </a:t>
            </a:r>
            <a:r>
              <a:rPr lang="en-US" altLang="ko-KR" sz="20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17</a:t>
            </a:r>
            <a:r>
              <a:rPr lang="ko-KR" altLang="en-US" sz="20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조 </a:t>
            </a:r>
            <a:r>
              <a:rPr lang="en-US" altLang="ko-KR" sz="20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4,940</a:t>
            </a:r>
            <a:r>
              <a:rPr lang="ko-KR" altLang="en-US" sz="2000" b="1" dirty="0" err="1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억원</a:t>
            </a:r>
            <a:r>
              <a:rPr lang="en-US" altLang="ko-KR" sz="20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(</a:t>
            </a:r>
            <a:r>
              <a:rPr lang="en-US" altLang="ko-KR" sz="20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GDP</a:t>
            </a:r>
            <a:r>
              <a:rPr lang="ko-KR" altLang="en-US" sz="20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의 </a:t>
            </a:r>
            <a:r>
              <a:rPr lang="en-US" altLang="ko-KR" sz="20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1.65%)</a:t>
            </a:r>
            <a:r>
              <a:rPr lang="ko-KR" altLang="en-US" sz="20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으로 </a:t>
            </a:r>
            <a:r>
              <a:rPr lang="ko-KR" altLang="en-US" sz="20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추계</a:t>
            </a:r>
            <a:endParaRPr lang="en-US" altLang="ko-KR" sz="2000" b="1" dirty="0">
              <a:solidFill>
                <a:srgbClr val="C00000"/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latin typeface="HY그래픽M" pitchFamily="18" charset="-127"/>
                <a:ea typeface="HY그래픽M" pitchFamily="18" charset="-127"/>
              </a:rPr>
              <a:t>    (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보고하지 </a:t>
            </a:r>
            <a:r>
              <a:rPr lang="ko-KR" altLang="en-US" sz="1800" b="1" dirty="0">
                <a:latin typeface="HY그래픽M" pitchFamily="18" charset="-127"/>
                <a:ea typeface="HY그래픽M" pitchFamily="18" charset="-127"/>
              </a:rPr>
              <a:t>않는 기부금을 고려할 때 그 규모는 더 클 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수 있을 것으로 예상</a:t>
            </a:r>
            <a:r>
              <a:rPr lang="en-US" altLang="ko-KR" sz="1800" b="1" dirty="0" smtClean="0">
                <a:latin typeface="HY그래픽M" pitchFamily="18" charset="-127"/>
                <a:ea typeface="HY그래픽M" pitchFamily="18" charset="-127"/>
              </a:rPr>
              <a:t>)</a:t>
            </a:r>
            <a:endParaRPr lang="en-US" altLang="ko-KR" sz="1800" b="1" dirty="0">
              <a:latin typeface="HY그래픽M" pitchFamily="18" charset="-127"/>
              <a:ea typeface="HY그래픽M" pitchFamily="18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8436433"/>
              </p:ext>
            </p:extLst>
          </p:nvPr>
        </p:nvGraphicFramePr>
        <p:xfrm>
          <a:off x="684213" y="2565400"/>
          <a:ext cx="8064896" cy="3953260"/>
        </p:xfrm>
        <a:graphic>
          <a:graphicData uri="http://schemas.openxmlformats.org/drawingml/2006/table">
            <a:tbl>
              <a:tblPr/>
              <a:tblGrid>
                <a:gridCol w="993735"/>
                <a:gridCol w="2894697"/>
                <a:gridCol w="1981966"/>
                <a:gridCol w="2194498"/>
              </a:tblGrid>
              <a:tr h="372318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>
                          <a:solidFill>
                            <a:schemeClr val="bg1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항목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870A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>
                          <a:solidFill>
                            <a:schemeClr val="bg1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국세청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870A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 smtClean="0">
                          <a:solidFill>
                            <a:schemeClr val="bg1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Giving Index</a:t>
                      </a:r>
                      <a:endParaRPr lang="ko-KR" altLang="en-US" sz="1200" b="1" i="0" u="none" strike="noStrike" dirty="0">
                        <a:solidFill>
                          <a:schemeClr val="bg1"/>
                        </a:solidFill>
                        <a:latin typeface="새굴림" pitchFamily="18" charset="-127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870AA"/>
                    </a:solidFill>
                  </a:tcPr>
                </a:tc>
              </a:tr>
              <a:tr h="303528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조사시기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2008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2009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528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대상인원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새굴림" pitchFamily="18" charset="-127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416</a:t>
                      </a:r>
                      <a:r>
                        <a:rPr lang="ko-KR" altLang="en-US" sz="1200" b="0" i="0" u="none" strike="noStrike" dirty="0" err="1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만명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latin typeface="새굴림" pitchFamily="18" charset="-127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약 </a:t>
                      </a:r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3870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만</a:t>
                      </a:r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(19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세 이상 인구</a:t>
                      </a:r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528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기부금 산출 방법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latin typeface="새굴림" pitchFamily="18" charset="-127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세금공제목적 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보고내용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latin typeface="새굴림" pitchFamily="18" charset="-127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세분화된 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기부처별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 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기부액</a:t>
                      </a:r>
                      <a:r>
                        <a:rPr lang="ko-KR" altLang="en-US" sz="1200" b="0" i="0" u="none" strike="noStrike" baseline="0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 보고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latin typeface="새굴림" pitchFamily="18" charset="-127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528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기부</a:t>
                      </a:r>
                      <a:endParaRPr lang="en-US" altLang="ko-KR" sz="1200" b="1" i="0" u="none" strike="noStrike" dirty="0" smtClean="0">
                        <a:solidFill>
                          <a:srgbClr val="000000"/>
                        </a:solidFill>
                        <a:latin typeface="새굴림" pitchFamily="18" charset="-127"/>
                        <a:ea typeface="새굴림" pitchFamily="18" charset="-127"/>
                        <a:cs typeface="Arial" pitchFamily="34" charset="0"/>
                      </a:endParaRPr>
                    </a:p>
                    <a:p>
                      <a:pPr algn="ctr" fontAlgn="ctr"/>
                      <a:r>
                        <a:rPr lang="ko-KR" altLang="en-US" sz="1200" b="1" i="0" u="none" strike="noStrike" dirty="0" err="1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총규모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latin typeface="새굴림" pitchFamily="18" charset="-127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1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  개인 및 기업 기부금 포함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latin typeface="새굴림" pitchFamily="18" charset="-127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8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조</a:t>
                      </a:r>
                      <a:r>
                        <a:rPr lang="en-US" altLang="ko-KR" sz="1200" b="1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9,100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　</a:t>
                      </a:r>
                      <a:r>
                        <a:rPr lang="en-US" altLang="ko-KR" sz="1200" b="1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-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latin typeface="새굴림" pitchFamily="18" charset="-127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528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latin typeface="휴먼명조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1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  개인기부금</a:t>
                      </a:r>
                      <a:r>
                        <a:rPr lang="en-US" altLang="ko-KR" sz="1200" b="1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(S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ecular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&amp;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Religious Giving)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새굴림" pitchFamily="18" charset="-127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5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조</a:t>
                      </a:r>
                      <a:r>
                        <a:rPr lang="en-US" altLang="ko-KR" sz="1200" b="1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5,500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억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(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개인기부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)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latin typeface="새굴림" pitchFamily="18" charset="-127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17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조</a:t>
                      </a:r>
                      <a:r>
                        <a:rPr lang="en-US" altLang="ko-KR" sz="1200" b="1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4,940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03528"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  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자선기부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(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Secular Giving)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새굴림" pitchFamily="18" charset="-127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6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조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1,798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03528"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  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종교기부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(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Religious Giving)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새굴림" pitchFamily="18" charset="-127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11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조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3,142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571"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  기업기부금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latin typeface="새굴림" pitchFamily="18" charset="-127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3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조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3,790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　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-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latin typeface="새굴림" pitchFamily="18" charset="-127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528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GDP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대비 </a:t>
                      </a:r>
                      <a:endParaRPr lang="en-US" altLang="ko-KR" sz="1200" b="1" i="0" u="none" strike="noStrike" dirty="0" smtClean="0">
                        <a:solidFill>
                          <a:srgbClr val="000000"/>
                        </a:solidFill>
                        <a:latin typeface="새굴림" pitchFamily="18" charset="-127"/>
                        <a:ea typeface="새굴림" pitchFamily="18" charset="-127"/>
                        <a:cs typeface="Arial" pitchFamily="34" charset="0"/>
                      </a:endParaRPr>
                    </a:p>
                    <a:p>
                      <a:pPr algn="ctr" fontAlgn="ctr"/>
                      <a:r>
                        <a:rPr lang="ko-KR" altLang="en-US" sz="1200" b="1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기부금 규모</a:t>
                      </a:r>
                      <a:endParaRPr lang="en-US" altLang="ko-KR" sz="1200" b="1" i="0" u="none" strike="noStrike" dirty="0" smtClean="0">
                        <a:solidFill>
                          <a:srgbClr val="000000"/>
                        </a:solidFill>
                        <a:latin typeface="새굴림" pitchFamily="18" charset="-127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1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  개인기부</a:t>
                      </a:r>
                      <a:r>
                        <a:rPr lang="en-US" altLang="ko-KR" sz="1200" b="1" i="0" u="none" strike="noStrike" baseline="0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 </a:t>
                      </a:r>
                      <a:r>
                        <a:rPr lang="ko-KR" altLang="en-US" sz="1200" b="1" i="0" u="none" strike="noStrike" baseline="0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및 </a:t>
                      </a:r>
                      <a:r>
                        <a:rPr lang="ko-KR" altLang="en-US" sz="1200" b="1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기업 기부금 포함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latin typeface="새굴림" pitchFamily="18" charset="-127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0.80%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　</a:t>
                      </a:r>
                      <a:r>
                        <a:rPr lang="en-US" altLang="ko-KR" sz="1200" b="1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-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latin typeface="새굴림" pitchFamily="18" charset="-127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528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latin typeface="휴먼명조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1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  </a:t>
                      </a:r>
                      <a:r>
                        <a:rPr lang="en-US" altLang="ko-KR" sz="1200" b="1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GDP </a:t>
                      </a:r>
                      <a:r>
                        <a:rPr lang="ko-KR" altLang="en-US" sz="1200" b="1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대비 개인기부금 비율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latin typeface="새굴림" pitchFamily="18" charset="-127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0.54%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새굴림" pitchFamily="18" charset="-127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1.65%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03528"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  GDP 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대비 자선기부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 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비율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latin typeface="새굴림" pitchFamily="18" charset="-127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0.58%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091"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  GDP 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대비 종교기부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 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비율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latin typeface="새굴림" pitchFamily="18" charset="-127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latin typeface="새굴림" pitchFamily="18" charset="-127"/>
                        <a:ea typeface="새굴림" pitchFamily="18" charset="-127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새굴림" pitchFamily="18" charset="-127"/>
                          <a:ea typeface="새굴림" pitchFamily="18" charset="-127"/>
                          <a:cs typeface="Arial" pitchFamily="34" charset="0"/>
                        </a:rPr>
                        <a:t>1.06%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4"/>
          <p:cNvSpPr txBox="1">
            <a:spLocks noChangeArrowheads="1"/>
          </p:cNvSpPr>
          <p:nvPr/>
        </p:nvSpPr>
        <p:spPr bwMode="auto">
          <a:xfrm>
            <a:off x="585788" y="223838"/>
            <a:ext cx="4115229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600" b="1" dirty="0">
                <a:latin typeface="Times New Roman" pitchFamily="18" charset="0"/>
              </a:rPr>
              <a:t>개인의 자선기부 관련 </a:t>
            </a:r>
            <a:r>
              <a:rPr lang="ko-KR" altLang="en-US" sz="2600" b="1" dirty="0" smtClean="0">
                <a:latin typeface="Times New Roman" pitchFamily="18" charset="0"/>
              </a:rPr>
              <a:t>과제</a:t>
            </a:r>
            <a:endParaRPr lang="ko-KR" altLang="en-US" sz="2600" b="1" dirty="0">
              <a:latin typeface="Times New Roman" pitchFamily="18" charset="0"/>
            </a:endParaRPr>
          </a:p>
        </p:txBody>
      </p:sp>
      <p:sp>
        <p:nvSpPr>
          <p:cNvPr id="14343" name="AutoShape 12"/>
          <p:cNvSpPr>
            <a:spLocks noChangeArrowheads="1"/>
          </p:cNvSpPr>
          <p:nvPr/>
        </p:nvSpPr>
        <p:spPr bwMode="auto">
          <a:xfrm>
            <a:off x="111125" y="836712"/>
            <a:ext cx="9032875" cy="5760640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marL="342900" indent="-342900">
              <a:buFont typeface="Wingdings" pitchFamily="2" charset="2"/>
              <a:buChar char="Ø"/>
              <a:defRPr/>
            </a:pPr>
            <a:r>
              <a:rPr lang="ko-KR" altLang="en-US" sz="2000" b="1" dirty="0" err="1" smtClean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노블리스</a:t>
            </a:r>
            <a:r>
              <a:rPr lang="ko-KR" altLang="en-US" sz="2000" b="1" dirty="0" smtClean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2000" b="1" dirty="0" err="1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오블리주</a:t>
            </a:r>
            <a:r>
              <a:rPr lang="ko-KR" altLang="en-US" sz="2000" b="1" dirty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 실천 </a:t>
            </a:r>
            <a:r>
              <a:rPr lang="en-US" altLang="ko-KR" sz="2000" b="1" dirty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:</a:t>
            </a:r>
            <a:r>
              <a:rPr lang="ko-KR" altLang="en-US" sz="2000" b="1" dirty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부유층 나눔 모형의 </a:t>
            </a:r>
            <a:r>
              <a:rPr lang="ko-KR" altLang="en-US" sz="2000" b="1" dirty="0" smtClean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개발과 촉진</a:t>
            </a:r>
            <a:endParaRPr lang="en-US" altLang="ko-KR" sz="2000" b="1" dirty="0" smtClean="0">
              <a:solidFill>
                <a:schemeClr val="accent6">
                  <a:lumMod val="75000"/>
                </a:schemeClr>
              </a:solidFill>
              <a:latin typeface="HY그래픽M" pitchFamily="18" charset="-127"/>
              <a:ea typeface="HY그래픽M" pitchFamily="18" charset="-127"/>
            </a:endParaRPr>
          </a:p>
          <a:p>
            <a:pPr marL="342900" indent="-342900">
              <a:buFont typeface="Wingdings" pitchFamily="2" charset="2"/>
              <a:buChar char="Ø"/>
              <a:defRPr/>
            </a:pPr>
            <a:endParaRPr lang="en-US" altLang="ko-KR" sz="1400" b="1" dirty="0">
              <a:solidFill>
                <a:schemeClr val="accent2"/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defRPr/>
            </a:pPr>
            <a:r>
              <a:rPr lang="en-US" altLang="ko-KR" sz="2200" dirty="0">
                <a:latin typeface="HY강B" pitchFamily="18" charset="-127"/>
                <a:ea typeface="HY강B" pitchFamily="18" charset="-127"/>
              </a:rPr>
              <a:t>  </a:t>
            </a:r>
            <a:r>
              <a:rPr lang="en-US" altLang="ko-KR" sz="1800" dirty="0">
                <a:latin typeface="HY강B" pitchFamily="18" charset="-127"/>
                <a:ea typeface="HY강B" pitchFamily="18" charset="-127"/>
              </a:rPr>
              <a:t>-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미국과 같이 상위 부유층 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1%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에 의한 개인 나눔규모 중 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35%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까지의 기대는 가능하지 않으나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, </a:t>
            </a:r>
          </a:p>
          <a:p>
            <a:pPr>
              <a:defRPr/>
            </a:pPr>
            <a:r>
              <a:rPr lang="en-US" altLang="ko-KR" sz="1600" dirty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   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일정한 상징적 수준의 부유층에 의한</a:t>
            </a:r>
            <a:r>
              <a:rPr lang="en-US" altLang="ko-KR" sz="1600" dirty="0"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나눔 촉발이 발생해야 하는 상황임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 </a:t>
            </a:r>
          </a:p>
          <a:p>
            <a:pPr>
              <a:defRPr/>
            </a:pPr>
            <a:r>
              <a:rPr lang="en-US" altLang="ko-KR" sz="1600" dirty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   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이들의 </a:t>
            </a:r>
            <a:r>
              <a:rPr lang="ko-KR" altLang="en-US" sz="1600" dirty="0" err="1" smtClean="0">
                <a:latin typeface="HY강B" pitchFamily="18" charset="-127"/>
                <a:ea typeface="HY강B" pitchFamily="18" charset="-127"/>
              </a:rPr>
              <a:t>나눔행동은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 계층간</a:t>
            </a:r>
            <a:r>
              <a:rPr lang="en-US" altLang="ko-KR" sz="1600" dirty="0"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사회적 거리의 간극을 좁히고 사회자본의 구축에 기여할 것임</a:t>
            </a:r>
            <a:endParaRPr lang="en-US" altLang="ko-KR" sz="1600" dirty="0" smtClean="0">
              <a:latin typeface="HY강B" pitchFamily="18" charset="-127"/>
              <a:ea typeface="HY강B" pitchFamily="18" charset="-127"/>
            </a:endParaRPr>
          </a:p>
          <a:p>
            <a:pPr>
              <a:defRPr/>
            </a:pPr>
            <a:endParaRPr lang="en-US" altLang="ko-KR" sz="2000" dirty="0">
              <a:latin typeface="HY강B" pitchFamily="18" charset="-127"/>
              <a:ea typeface="HY강B" pitchFamily="18" charset="-127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US" altLang="ko-KR" sz="2200" dirty="0">
                <a:solidFill>
                  <a:schemeClr val="accent6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2000" b="1" dirty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유산기부의 확대 및 계획기부</a:t>
            </a:r>
            <a:r>
              <a:rPr lang="en-US" altLang="ko-KR" sz="2000" b="1" dirty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(Planned Giving) </a:t>
            </a:r>
            <a:r>
              <a:rPr lang="ko-KR" altLang="en-US" sz="2000" b="1" dirty="0" smtClean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촉진을</a:t>
            </a:r>
            <a:r>
              <a:rPr lang="en-US" altLang="ko-KR" sz="2000" b="1" dirty="0" smtClean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2000" b="1" dirty="0" smtClean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위한 제도 도입</a:t>
            </a:r>
            <a:endParaRPr lang="en-US" altLang="ko-KR" sz="2000" b="1" dirty="0" smtClean="0">
              <a:solidFill>
                <a:schemeClr val="accent6">
                  <a:lumMod val="75000"/>
                </a:schemeClr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buFont typeface="Wingdings" pitchFamily="2" charset="2"/>
              <a:buChar char="Ø"/>
              <a:defRPr/>
            </a:pPr>
            <a:endParaRPr lang="en-US" altLang="ko-KR" sz="1400" b="1" dirty="0">
              <a:solidFill>
                <a:schemeClr val="accent2"/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defRPr/>
            </a:pPr>
            <a:r>
              <a:rPr lang="en-US" altLang="ko-KR" sz="1600" dirty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  </a:t>
            </a:r>
            <a:r>
              <a:rPr lang="en-US" altLang="ko-KR" sz="1600" dirty="0" smtClean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 - </a:t>
            </a:r>
            <a:r>
              <a:rPr lang="ko-KR" altLang="en-US" sz="1600" dirty="0" smtClean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부유층의 참여를 촉진하기 위해서 꾸짖는 방식</a:t>
            </a:r>
            <a:r>
              <a:rPr lang="ko-KR" altLang="en-US" sz="1600" dirty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의 </a:t>
            </a:r>
            <a:r>
              <a:rPr lang="ko-KR" altLang="en-US" sz="1600" dirty="0" smtClean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접근보다는 제도</a:t>
            </a:r>
            <a:r>
              <a:rPr lang="ko-KR" altLang="en-US" sz="1600" dirty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적 </a:t>
            </a:r>
            <a:r>
              <a:rPr lang="ko-KR" altLang="en-US" sz="1600" dirty="0" smtClean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여건</a:t>
            </a:r>
            <a:r>
              <a:rPr lang="en-US" altLang="ko-KR" sz="1600" dirty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1600" dirty="0" smtClean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마련을 통해서 </a:t>
            </a:r>
            <a:endParaRPr lang="en-US" altLang="ko-KR" sz="1600" dirty="0" smtClean="0">
              <a:solidFill>
                <a:schemeClr val="tx2"/>
              </a:solidFill>
              <a:latin typeface="HY강B" pitchFamily="18" charset="-127"/>
              <a:ea typeface="HY강B" pitchFamily="18" charset="-127"/>
            </a:endParaRPr>
          </a:p>
          <a:p>
            <a:pPr>
              <a:defRPr/>
            </a:pPr>
            <a:r>
              <a:rPr lang="en-US" altLang="ko-KR" sz="1600" dirty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600" dirty="0" smtClean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    </a:t>
            </a:r>
            <a:r>
              <a:rPr lang="ko-KR" altLang="en-US" sz="1600" dirty="0" smtClean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모범이 되고자 하는 의향을 촉진하는 방식의 접근이 바람직함</a:t>
            </a:r>
            <a:endParaRPr lang="en-US" altLang="ko-KR" sz="1600" dirty="0" smtClean="0">
              <a:solidFill>
                <a:schemeClr val="tx2"/>
              </a:solidFill>
              <a:latin typeface="HY강B" pitchFamily="18" charset="-127"/>
              <a:ea typeface="HY강B" pitchFamily="18" charset="-127"/>
            </a:endParaRPr>
          </a:p>
          <a:p>
            <a:pPr>
              <a:defRPr/>
            </a:pPr>
            <a:r>
              <a:rPr lang="en-US" altLang="ko-KR" sz="1600" dirty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600" dirty="0" smtClean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    </a:t>
            </a:r>
            <a:r>
              <a:rPr lang="ko-KR" altLang="en-US" sz="1600" dirty="0" smtClean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특히</a:t>
            </a:r>
            <a:r>
              <a:rPr lang="en-US" altLang="ko-KR" sz="1600" dirty="0" smtClean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,</a:t>
            </a:r>
            <a:r>
              <a:rPr lang="ko-KR" altLang="en-US" sz="1600" dirty="0" smtClean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 재단설립 및 </a:t>
            </a:r>
            <a:r>
              <a:rPr lang="ko-KR" altLang="en-US" sz="1600" dirty="0" err="1" smtClean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유증</a:t>
            </a:r>
            <a:r>
              <a:rPr lang="en-US" altLang="ko-KR" sz="1600" dirty="0" smtClean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, charitable</a:t>
            </a:r>
            <a:r>
              <a:rPr lang="ko-KR" altLang="en-US" sz="1600" dirty="0" smtClean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600" dirty="0" smtClean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trust, donor-advised fund, charitable annuities </a:t>
            </a:r>
            <a:r>
              <a:rPr lang="ko-KR" altLang="en-US" sz="1600" dirty="0" smtClean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등의 </a:t>
            </a:r>
            <a:endParaRPr lang="en-US" altLang="ko-KR" sz="1600" dirty="0" smtClean="0">
              <a:solidFill>
                <a:schemeClr val="tx2"/>
              </a:solidFill>
              <a:latin typeface="HY강B" pitchFamily="18" charset="-127"/>
              <a:ea typeface="HY강B" pitchFamily="18" charset="-127"/>
            </a:endParaRPr>
          </a:p>
          <a:p>
            <a:pPr>
              <a:defRPr/>
            </a:pPr>
            <a:r>
              <a:rPr lang="en-US" altLang="ko-KR" sz="1600" dirty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600" dirty="0" smtClean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    </a:t>
            </a:r>
            <a:r>
              <a:rPr lang="ko-KR" altLang="en-US" sz="1600" dirty="0" smtClean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계획기부를 유도하는 제도적 지원책 마련이 필요</a:t>
            </a:r>
            <a:endParaRPr lang="en-US" altLang="ko-KR" sz="1600" dirty="0" smtClean="0">
              <a:solidFill>
                <a:schemeClr val="tx2"/>
              </a:solidFill>
              <a:latin typeface="HY강B" pitchFamily="18" charset="-127"/>
              <a:ea typeface="HY강B" pitchFamily="18" charset="-127"/>
            </a:endParaRPr>
          </a:p>
          <a:p>
            <a:pPr>
              <a:defRPr/>
            </a:pPr>
            <a:endParaRPr lang="en-US" altLang="ko-KR" sz="1600" dirty="0">
              <a:solidFill>
                <a:schemeClr val="tx2"/>
              </a:solidFill>
              <a:latin typeface="HY강B" pitchFamily="18" charset="-127"/>
              <a:ea typeface="HY강B" pitchFamily="18" charset="-127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US" altLang="ko-KR" sz="2000" b="1" dirty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2000" b="1" dirty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나눔의 생활화</a:t>
            </a:r>
            <a:r>
              <a:rPr lang="en-US" altLang="ko-KR" sz="2000" b="1" dirty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: </a:t>
            </a:r>
            <a:r>
              <a:rPr lang="ko-KR" altLang="en-US" sz="2000" b="1" dirty="0" smtClean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참여</a:t>
            </a:r>
            <a:r>
              <a:rPr lang="en-US" altLang="ko-KR" sz="2000" b="1" dirty="0" smtClean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, </a:t>
            </a:r>
            <a:r>
              <a:rPr lang="ko-KR" altLang="en-US" sz="2000" b="1" dirty="0" smtClean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정기적 </a:t>
            </a:r>
            <a:r>
              <a:rPr lang="ko-KR" altLang="en-US" sz="2000" b="1" dirty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나눔 </a:t>
            </a:r>
            <a:r>
              <a:rPr lang="ko-KR" altLang="en-US" sz="2000" b="1" dirty="0" smtClean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실천 및 </a:t>
            </a:r>
            <a:r>
              <a:rPr lang="ko-KR" altLang="en-US" sz="2000" b="1" dirty="0" err="1" smtClean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나눔교육의</a:t>
            </a:r>
            <a:r>
              <a:rPr lang="ko-KR" altLang="en-US" sz="2000" b="1" dirty="0" smtClean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 제도화</a:t>
            </a:r>
            <a:endParaRPr lang="en-US" altLang="ko-KR" sz="2000" b="1" dirty="0" smtClean="0">
              <a:solidFill>
                <a:schemeClr val="accent6">
                  <a:lumMod val="75000"/>
                </a:schemeClr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buFont typeface="Wingdings" pitchFamily="2" charset="2"/>
              <a:buChar char="Ø"/>
              <a:defRPr/>
            </a:pPr>
            <a:endParaRPr lang="en-US" altLang="ko-KR" sz="1400" b="1" dirty="0" smtClean="0">
              <a:solidFill>
                <a:schemeClr val="accent2"/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defRPr/>
            </a:pPr>
            <a:r>
              <a:rPr lang="en-US" altLang="ko-KR" sz="1600" dirty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 - 50%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대의 참여 그리고 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13.3%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의 정기적 나눔실천의 수준을 더욱 제고시키기 위한 노력이</a:t>
            </a:r>
            <a:r>
              <a:rPr lang="en-US" altLang="ko-KR" sz="1600" dirty="0"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필요</a:t>
            </a:r>
            <a:endParaRPr lang="en-US" altLang="ko-KR" sz="1600" dirty="0" smtClean="0">
              <a:latin typeface="HY강B" pitchFamily="18" charset="-127"/>
              <a:ea typeface="HY강B" pitchFamily="18" charset="-127"/>
            </a:endParaRPr>
          </a:p>
          <a:p>
            <a:pPr>
              <a:defRPr/>
            </a:pPr>
            <a:r>
              <a:rPr lang="en-US" altLang="ko-KR" sz="1600" dirty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  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이를 위해선 정부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방송과 언론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기업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노조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다양한 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NPOs,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시민단체 등의 </a:t>
            </a:r>
            <a:r>
              <a:rPr lang="ko-KR" altLang="en-US" sz="1600" dirty="0" err="1" smtClean="0">
                <a:latin typeface="HY강B" pitchFamily="18" charset="-127"/>
                <a:ea typeface="HY강B" pitchFamily="18" charset="-127"/>
              </a:rPr>
              <a:t>주도성이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 핵심적인 </a:t>
            </a:r>
            <a:endParaRPr lang="en-US" altLang="ko-KR" sz="1600" dirty="0" smtClean="0">
              <a:latin typeface="HY강B" pitchFamily="18" charset="-127"/>
              <a:ea typeface="HY강B" pitchFamily="18" charset="-127"/>
            </a:endParaRPr>
          </a:p>
          <a:p>
            <a:pPr>
              <a:defRPr/>
            </a:pPr>
            <a:r>
              <a:rPr lang="en-US" altLang="ko-KR" sz="1600" dirty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  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역할을 할 수 있음</a:t>
            </a:r>
            <a:endParaRPr lang="en-US" altLang="ko-KR" sz="1600" dirty="0" smtClean="0">
              <a:latin typeface="HY강B" pitchFamily="18" charset="-127"/>
              <a:ea typeface="HY강B" pitchFamily="18" charset="-127"/>
            </a:endParaRPr>
          </a:p>
          <a:p>
            <a:pPr>
              <a:defRPr/>
            </a:pPr>
            <a:endParaRPr lang="en-US" altLang="ko-KR" sz="1600" dirty="0" smtClean="0">
              <a:latin typeface="HY강B" pitchFamily="18" charset="-127"/>
              <a:ea typeface="HY강B" pitchFamily="18" charset="-127"/>
            </a:endParaRPr>
          </a:p>
          <a:p>
            <a:pPr>
              <a:defRPr/>
            </a:pPr>
            <a:r>
              <a:rPr lang="en-US" altLang="ko-KR" sz="1600" dirty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 -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연령에 따른 생산활동 관련 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dependence ratio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가 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4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대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1,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 그리고 곧 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2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대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1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의 사회로 변화되고 있는 </a:t>
            </a:r>
            <a:endParaRPr lang="en-US" altLang="ko-KR" sz="1600" dirty="0" smtClean="0">
              <a:latin typeface="HY강B" pitchFamily="18" charset="-127"/>
              <a:ea typeface="HY강B" pitchFamily="18" charset="-127"/>
            </a:endParaRPr>
          </a:p>
          <a:p>
            <a:pPr>
              <a:defRPr/>
            </a:pPr>
            <a:r>
              <a:rPr lang="en-US" altLang="ko-KR" sz="1600" dirty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  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사회에서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나눔의 가치와 규범의 구축은 가장 핵심적인 사회적 과제임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 </a:t>
            </a:r>
          </a:p>
          <a:p>
            <a:pPr>
              <a:defRPr/>
            </a:pPr>
            <a:r>
              <a:rPr lang="en-US" altLang="ko-KR" sz="1600" dirty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  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이를 위해서는 정규교육에서 나눔교육을 제도화하면서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가정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종교기관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학</a:t>
            </a:r>
            <a:r>
              <a:rPr lang="ko-KR" altLang="en-US" sz="1600" dirty="0">
                <a:latin typeface="HY강B" pitchFamily="18" charset="-127"/>
                <a:ea typeface="HY강B" pitchFamily="18" charset="-127"/>
              </a:rPr>
              <a:t>교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등의 </a:t>
            </a:r>
            <a:endParaRPr lang="en-US" altLang="ko-KR" sz="1600" dirty="0" smtClean="0">
              <a:latin typeface="HY강B" pitchFamily="18" charset="-127"/>
              <a:ea typeface="HY강B" pitchFamily="18" charset="-127"/>
            </a:endParaRPr>
          </a:p>
          <a:p>
            <a:pPr>
              <a:defRPr/>
            </a:pPr>
            <a:r>
              <a:rPr lang="en-US" altLang="ko-KR" sz="1600" dirty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  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모든 구성체에서의 </a:t>
            </a:r>
            <a:r>
              <a:rPr lang="ko-KR" altLang="en-US" sz="1600" dirty="0" err="1" smtClean="0">
                <a:latin typeface="HY강B" pitchFamily="18" charset="-127"/>
                <a:ea typeface="HY강B" pitchFamily="18" charset="-127"/>
              </a:rPr>
              <a:t>나눔가치의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 내재화 노력이 필요함</a:t>
            </a:r>
            <a:endParaRPr lang="en-US" altLang="ko-KR" sz="1600" dirty="0">
              <a:latin typeface="HY강B" pitchFamily="18" charset="-127"/>
              <a:ea typeface="HY강B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3219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4"/>
          <p:cNvSpPr txBox="1">
            <a:spLocks noChangeArrowheads="1"/>
          </p:cNvSpPr>
          <p:nvPr/>
        </p:nvSpPr>
        <p:spPr bwMode="auto">
          <a:xfrm>
            <a:off x="585788" y="223838"/>
            <a:ext cx="6737742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600" b="1" dirty="0">
                <a:latin typeface="Times New Roman" pitchFamily="18" charset="0"/>
              </a:rPr>
              <a:t>개인의 종교기부  관련  </a:t>
            </a:r>
            <a:r>
              <a:rPr lang="ko-KR" altLang="en-US" sz="2600" b="1" dirty="0" smtClean="0">
                <a:latin typeface="Times New Roman" pitchFamily="18" charset="0"/>
              </a:rPr>
              <a:t>종교기관 나눔의 과제 </a:t>
            </a:r>
            <a:endParaRPr lang="ko-KR" altLang="en-US" sz="2600" b="1" dirty="0">
              <a:latin typeface="Times New Roman" pitchFamily="18" charset="0"/>
            </a:endParaRPr>
          </a:p>
        </p:txBody>
      </p:sp>
      <p:sp>
        <p:nvSpPr>
          <p:cNvPr id="28675" name="AutoShape 12"/>
          <p:cNvSpPr>
            <a:spLocks noChangeArrowheads="1"/>
          </p:cNvSpPr>
          <p:nvPr/>
        </p:nvSpPr>
        <p:spPr bwMode="auto">
          <a:xfrm>
            <a:off x="-1" y="1052736"/>
            <a:ext cx="9032875" cy="5472608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Font typeface="Wingdings" pitchFamily="2" charset="2"/>
              <a:buChar char="Ø"/>
            </a:pPr>
            <a:r>
              <a:rPr lang="ko-KR" altLang="en-US" sz="2200" dirty="0">
                <a:solidFill>
                  <a:schemeClr val="accent6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2000" b="1" dirty="0" smtClean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개인의 종교적 기부</a:t>
            </a:r>
            <a:r>
              <a:rPr lang="en-US" altLang="ko-KR" sz="2000" b="1" dirty="0" smtClean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(religious</a:t>
            </a:r>
            <a:r>
              <a:rPr lang="ko-KR" altLang="en-US" sz="2000" b="1" dirty="0" smtClean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en-US" altLang="ko-KR" sz="2000" b="1" dirty="0" smtClean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giving) </a:t>
            </a:r>
            <a:r>
              <a:rPr lang="ko-KR" altLang="en-US" sz="2000" b="1" dirty="0" smtClean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그 자체는 논의의 대상에서 제외</a:t>
            </a:r>
            <a:endParaRPr lang="en-US" altLang="ko-KR" sz="2000" b="1" dirty="0" smtClean="0">
              <a:solidFill>
                <a:schemeClr val="accent6">
                  <a:lumMod val="75000"/>
                </a:schemeClr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1800" b="1" dirty="0" smtClean="0">
              <a:solidFill>
                <a:schemeClr val="accent2"/>
              </a:solidFill>
              <a:latin typeface="HY그래픽M" pitchFamily="18" charset="-127"/>
              <a:ea typeface="HY그래픽M" pitchFamily="18" charset="-127"/>
            </a:endParaRPr>
          </a:p>
          <a:p>
            <a:r>
              <a:rPr lang="en-US" altLang="ko-KR" sz="2200" dirty="0" smtClean="0">
                <a:solidFill>
                  <a:schemeClr val="accent2"/>
                </a:solidFill>
                <a:latin typeface="HY강B" pitchFamily="18" charset="-127"/>
                <a:ea typeface="HY강B" pitchFamily="18" charset="-127"/>
              </a:rPr>
              <a:t>   </a:t>
            </a:r>
            <a:r>
              <a:rPr lang="en-US" altLang="ko-KR" sz="1600" b="1" dirty="0" smtClean="0">
                <a:latin typeface="HY강B" pitchFamily="18" charset="-127"/>
                <a:ea typeface="HY강B" pitchFamily="18" charset="-127"/>
              </a:rPr>
              <a:t>-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그러나 종교적 기부를 받는 종교기관에 의한 사회적 나눔의 활동 상황은 사회적 논의의 대상이 </a:t>
            </a:r>
            <a:endParaRPr lang="en-US" altLang="ko-KR" sz="1600" dirty="0" smtClean="0">
              <a:latin typeface="HY강B" pitchFamily="18" charset="-127"/>
              <a:ea typeface="HY강B" pitchFamily="18" charset="-127"/>
            </a:endParaRPr>
          </a:p>
          <a:p>
            <a:r>
              <a:rPr lang="en-US" altLang="ko-KR" sz="1600" dirty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    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될 수 있음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.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인류 역사에서 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charity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는 종교의 몫으로</a:t>
            </a:r>
            <a:r>
              <a:rPr lang="en-US" altLang="ko-KR" sz="1600" dirty="0"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오랜 기간 동안 자리매김하였고 </a:t>
            </a:r>
            <a:endParaRPr lang="en-US" altLang="ko-KR" sz="1600" dirty="0" smtClean="0">
              <a:latin typeface="HY강B" pitchFamily="18" charset="-127"/>
              <a:ea typeface="HY강B" pitchFamily="18" charset="-127"/>
            </a:endParaRPr>
          </a:p>
          <a:p>
            <a:r>
              <a:rPr lang="en-US" altLang="ko-KR" sz="1600" dirty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    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그렇게 발전해 왔음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.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따라서 개인의 종교기부에 기반한 종교기관의 나눔의 과제는 </a:t>
            </a:r>
            <a:endParaRPr lang="en-US" altLang="ko-KR" sz="1600" dirty="0" smtClean="0">
              <a:latin typeface="HY강B" pitchFamily="18" charset="-127"/>
              <a:ea typeface="HY강B" pitchFamily="18" charset="-127"/>
            </a:endParaRPr>
          </a:p>
          <a:p>
            <a:r>
              <a:rPr lang="en-US" altLang="ko-KR" sz="1600" dirty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    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사회적 의제의 영역에 속할 수</a:t>
            </a:r>
            <a:r>
              <a:rPr lang="en-US" altLang="ko-KR" sz="1600" dirty="0"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있음</a:t>
            </a:r>
            <a:endParaRPr lang="en-US" altLang="ko-KR" sz="1600" dirty="0" smtClean="0">
              <a:latin typeface="HY강B" pitchFamily="18" charset="-127"/>
              <a:ea typeface="HY강B" pitchFamily="18" charset="-127"/>
            </a:endParaRPr>
          </a:p>
          <a:p>
            <a:endParaRPr lang="en-US" altLang="ko-KR" sz="2200" dirty="0" smtClean="0">
              <a:latin typeface="HY강B" pitchFamily="18" charset="-127"/>
              <a:ea typeface="HY강B" pitchFamily="18" charset="-127"/>
            </a:endParaRPr>
          </a:p>
          <a:p>
            <a:endParaRPr lang="en-US" altLang="ko-KR" sz="2200" dirty="0" smtClean="0">
              <a:latin typeface="HY강B" pitchFamily="18" charset="-127"/>
              <a:ea typeface="HY강B" pitchFamily="18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b="1" dirty="0" smtClean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2000" b="1" dirty="0" smtClean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종교기관의 선교와 나눔의 균형</a:t>
            </a:r>
            <a:r>
              <a:rPr lang="en-US" altLang="ko-KR" sz="2000" b="1" dirty="0" smtClean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: </a:t>
            </a:r>
            <a:r>
              <a:rPr lang="ko-KR" altLang="en-US" sz="2000" b="1" dirty="0" smtClean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종교기관의 </a:t>
            </a:r>
            <a:r>
              <a:rPr lang="ko-KR" altLang="en-US" sz="2000" b="1" dirty="0" err="1" smtClean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나눔노력</a:t>
            </a:r>
            <a:r>
              <a:rPr lang="ko-KR" altLang="en-US" sz="2000" b="1" dirty="0" smtClean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 확대 필요성</a:t>
            </a:r>
            <a:endParaRPr lang="en-US" altLang="ko-KR" sz="2000" b="1" dirty="0" smtClean="0">
              <a:solidFill>
                <a:schemeClr val="accent6">
                  <a:lumMod val="75000"/>
                </a:schemeClr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1800" b="1" dirty="0">
              <a:solidFill>
                <a:srgbClr val="0070C0"/>
              </a:solidFill>
              <a:latin typeface="HY그래픽M" pitchFamily="18" charset="-127"/>
              <a:ea typeface="HY그래픽M" pitchFamily="18" charset="-127"/>
            </a:endParaRPr>
          </a:p>
          <a:p>
            <a:r>
              <a:rPr lang="en-US" altLang="ko-KR" sz="2000" dirty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  </a:t>
            </a:r>
            <a:r>
              <a:rPr lang="en-US" altLang="ko-KR" sz="2000" dirty="0" smtClean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600" dirty="0" smtClean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- </a:t>
            </a:r>
            <a:r>
              <a:rPr lang="ko-KR" altLang="en-US" sz="1600" dirty="0" smtClean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개인의 기부 중 </a:t>
            </a:r>
            <a:r>
              <a:rPr lang="en-US" altLang="ko-KR" sz="1600" dirty="0" smtClean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65%</a:t>
            </a:r>
            <a:r>
              <a:rPr lang="ko-KR" altLang="en-US" sz="1600" dirty="0" smtClean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라는 절대적 규모가 </a:t>
            </a:r>
            <a:r>
              <a:rPr lang="en-US" altLang="ko-KR" sz="1600" dirty="0" smtClean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religious giving</a:t>
            </a:r>
            <a:r>
              <a:rPr lang="ko-KR" altLang="en-US" sz="1600" dirty="0" smtClean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이라는 현실에서</a:t>
            </a:r>
            <a:r>
              <a:rPr lang="en-US" altLang="ko-KR" sz="1600" dirty="0" smtClean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,</a:t>
            </a:r>
            <a:r>
              <a:rPr lang="ko-KR" altLang="en-US" sz="1600" dirty="0" smtClean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 이러한 기여에 </a:t>
            </a:r>
            <a:endParaRPr lang="en-US" altLang="ko-KR" sz="1600" dirty="0" smtClean="0">
              <a:solidFill>
                <a:schemeClr val="tx2"/>
              </a:solidFill>
              <a:latin typeface="HY강B" pitchFamily="18" charset="-127"/>
              <a:ea typeface="HY강B" pitchFamily="18" charset="-127"/>
            </a:endParaRPr>
          </a:p>
          <a:p>
            <a:r>
              <a:rPr lang="en-US" altLang="ko-KR" sz="1600" dirty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600" dirty="0" smtClean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     </a:t>
            </a:r>
            <a:r>
              <a:rPr lang="ko-KR" altLang="en-US" sz="1600" dirty="0" smtClean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기반하는 종교기관의 지속적인 지역사회를 위한 나눔 수준 제고 노력이 필요</a:t>
            </a:r>
            <a:endParaRPr lang="en-US" altLang="ko-KR" sz="1600" dirty="0" smtClean="0">
              <a:solidFill>
                <a:schemeClr val="tx2"/>
              </a:solidFill>
              <a:latin typeface="HY강B" pitchFamily="18" charset="-127"/>
              <a:ea typeface="HY강B" pitchFamily="18" charset="-127"/>
            </a:endParaRPr>
          </a:p>
          <a:p>
            <a:endParaRPr lang="en-US" altLang="ko-KR" sz="1600" dirty="0">
              <a:solidFill>
                <a:schemeClr val="tx2"/>
              </a:solidFill>
              <a:latin typeface="HY강B" pitchFamily="18" charset="-127"/>
              <a:ea typeface="HY강B" pitchFamily="18" charset="-127"/>
            </a:endParaRPr>
          </a:p>
          <a:p>
            <a:r>
              <a:rPr lang="en-US" altLang="ko-KR" sz="1600" dirty="0" smtClean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    - </a:t>
            </a:r>
            <a:r>
              <a:rPr lang="ko-KR" altLang="en-US" sz="1600" dirty="0" smtClean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나눔의 </a:t>
            </a:r>
            <a:r>
              <a:rPr lang="en-US" altLang="ko-KR" sz="1600" dirty="0" smtClean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3</a:t>
            </a:r>
            <a:r>
              <a:rPr lang="ko-KR" altLang="en-US" sz="1600" dirty="0" smtClean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대 주체의 하나라 할 수 있는 종교기관의 나눔 현황에 대해서</a:t>
            </a:r>
            <a:r>
              <a:rPr lang="en-US" altLang="ko-KR" sz="1600" dirty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1600" dirty="0" smtClean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객관적인 규모 및 활동 </a:t>
            </a:r>
            <a:endParaRPr lang="en-US" altLang="ko-KR" sz="1600" dirty="0" smtClean="0">
              <a:solidFill>
                <a:schemeClr val="tx2"/>
              </a:solidFill>
              <a:latin typeface="HY강B" pitchFamily="18" charset="-127"/>
              <a:ea typeface="HY강B" pitchFamily="18" charset="-127"/>
            </a:endParaRPr>
          </a:p>
          <a:p>
            <a:r>
              <a:rPr lang="en-US" altLang="ko-KR" sz="1600" dirty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600" dirty="0" smtClean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     </a:t>
            </a:r>
            <a:r>
              <a:rPr lang="ko-KR" altLang="en-US" sz="1600" dirty="0" smtClean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내용에 대한 파악과 </a:t>
            </a:r>
            <a:r>
              <a:rPr lang="ko-KR" altLang="en-US" sz="1600" dirty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더불어 </a:t>
            </a:r>
            <a:r>
              <a:rPr lang="ko-KR" altLang="en-US" sz="1600" dirty="0" smtClean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종교기관 나눔 모형의 구축 노력이 필요</a:t>
            </a:r>
            <a:endParaRPr lang="en-US" altLang="ko-KR" sz="1600" dirty="0" smtClean="0">
              <a:solidFill>
                <a:schemeClr val="tx2"/>
              </a:solidFill>
              <a:latin typeface="HY강B" pitchFamily="18" charset="-127"/>
              <a:ea typeface="HY강B" pitchFamily="18" charset="-127"/>
            </a:endParaRPr>
          </a:p>
          <a:p>
            <a:endParaRPr lang="en-US" altLang="ko-KR" sz="1600" dirty="0" smtClean="0">
              <a:solidFill>
                <a:schemeClr val="tx2"/>
              </a:solidFill>
              <a:latin typeface="HY강B" pitchFamily="18" charset="-127"/>
              <a:ea typeface="HY강B" pitchFamily="18" charset="-127"/>
            </a:endParaRPr>
          </a:p>
          <a:p>
            <a:r>
              <a:rPr lang="en-US" altLang="ko-KR" sz="1600" dirty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   -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종교기관의 나눔 </a:t>
            </a:r>
            <a:r>
              <a:rPr lang="ko-KR" altLang="en-US" sz="1600" dirty="0">
                <a:latin typeface="HY강B" pitchFamily="18" charset="-127"/>
                <a:ea typeface="HY강B" pitchFamily="18" charset="-127"/>
              </a:rPr>
              <a:t>촉진 및 확대를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위해 종교기관과 </a:t>
            </a:r>
            <a:r>
              <a:rPr lang="ko-KR" altLang="en-US" sz="1600" dirty="0">
                <a:latin typeface="HY강B" pitchFamily="18" charset="-127"/>
                <a:ea typeface="HY강B" pitchFamily="18" charset="-127"/>
              </a:rPr>
              <a:t>정부의 체계적인 협력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시스템의 구축도 </a:t>
            </a:r>
            <a:endParaRPr lang="en-US" altLang="ko-KR" sz="1600" dirty="0" smtClean="0">
              <a:latin typeface="HY강B" pitchFamily="18" charset="-127"/>
              <a:ea typeface="HY강B" pitchFamily="18" charset="-127"/>
            </a:endParaRPr>
          </a:p>
          <a:p>
            <a:r>
              <a:rPr lang="en-US" altLang="ko-KR" sz="1600" dirty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    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고려할 수 있는데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특히 미국의 </a:t>
            </a:r>
            <a:r>
              <a:rPr lang="en-US" altLang="ko-KR" sz="1600" dirty="0">
                <a:latin typeface="HY강B" pitchFamily="18" charset="-127"/>
                <a:ea typeface="HY강B" pitchFamily="18" charset="-127"/>
              </a:rPr>
              <a:t>faith-based community 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initiative </a:t>
            </a:r>
            <a:r>
              <a:rPr lang="ko-KR" altLang="en-US" sz="1600" dirty="0">
                <a:latin typeface="HY강B" pitchFamily="18" charset="-127"/>
                <a:ea typeface="HY강B" pitchFamily="18" charset="-127"/>
              </a:rPr>
              <a:t>등에 대한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고찰 및 벤치마킹도 </a:t>
            </a:r>
            <a:endParaRPr lang="en-US" altLang="ko-KR" sz="1600" dirty="0" smtClean="0">
              <a:latin typeface="HY강B" pitchFamily="18" charset="-127"/>
              <a:ea typeface="HY강B" pitchFamily="18" charset="-127"/>
            </a:endParaRPr>
          </a:p>
          <a:p>
            <a:r>
              <a:rPr lang="en-US" altLang="ko-KR" sz="1600" dirty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    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필요할 수 있음</a:t>
            </a:r>
            <a:endParaRPr lang="en-US" altLang="ko-KR" sz="1600" dirty="0">
              <a:latin typeface="HY강B" pitchFamily="18" charset="-127"/>
              <a:ea typeface="HY강B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4041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4"/>
          <p:cNvSpPr txBox="1">
            <a:spLocks noChangeArrowheads="1"/>
          </p:cNvSpPr>
          <p:nvPr/>
        </p:nvSpPr>
        <p:spPr bwMode="auto">
          <a:xfrm>
            <a:off x="539552" y="188640"/>
            <a:ext cx="8496944" cy="48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spc="-100" dirty="0" smtClean="0"/>
              <a:t>한국의 </a:t>
            </a:r>
            <a:r>
              <a:rPr lang="ko-KR" altLang="en-US" sz="2000" b="1" spc="-100" dirty="0" err="1" smtClean="0"/>
              <a:t>나눔문화</a:t>
            </a:r>
            <a:r>
              <a:rPr lang="ko-KR" altLang="en-US" sz="2000" b="1" spc="-100" dirty="0" smtClean="0"/>
              <a:t> 및 자선시장</a:t>
            </a:r>
            <a:r>
              <a:rPr lang="en-US" altLang="ko-KR" sz="2000" b="1" spc="-100" dirty="0"/>
              <a:t>(Philanthropic Market)</a:t>
            </a:r>
            <a:r>
              <a:rPr lang="ko-KR" altLang="en-US" sz="2000" b="1" spc="-100" dirty="0"/>
              <a:t> </a:t>
            </a:r>
            <a:r>
              <a:rPr lang="ko-KR" altLang="en-US" sz="2000" b="1" spc="-100" dirty="0" smtClean="0"/>
              <a:t>구축을 위한 사회적 과제</a:t>
            </a:r>
            <a:endParaRPr lang="ko-KR" altLang="en-US" sz="2000" b="1" spc="-100" dirty="0"/>
          </a:p>
        </p:txBody>
      </p:sp>
      <p:sp>
        <p:nvSpPr>
          <p:cNvPr id="14343" name="AutoShape 12"/>
          <p:cNvSpPr>
            <a:spLocks noChangeArrowheads="1"/>
          </p:cNvSpPr>
          <p:nvPr/>
        </p:nvSpPr>
        <p:spPr bwMode="auto">
          <a:xfrm>
            <a:off x="0" y="1124744"/>
            <a:ext cx="9032875" cy="5112568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marL="342900" indent="-342900">
              <a:buFont typeface="Wingdings" pitchFamily="2" charset="2"/>
              <a:buChar char="Ø"/>
              <a:defRPr/>
            </a:pPr>
            <a:r>
              <a:rPr lang="ko-KR" altLang="en-US" sz="2000" b="1" dirty="0" smtClean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다양한 주체에 의한 나눔 실천을 촉진하고 강화시키기 위한</a:t>
            </a:r>
            <a:r>
              <a:rPr lang="en-US" altLang="ko-KR" sz="2000" b="1" dirty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2000" b="1" dirty="0" smtClean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정보 제공의 노력</a:t>
            </a:r>
            <a:endParaRPr lang="en-US" altLang="ko-KR" sz="2000" b="1" dirty="0" smtClean="0">
              <a:solidFill>
                <a:schemeClr val="accent6">
                  <a:lumMod val="75000"/>
                </a:schemeClr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defRPr/>
            </a:pPr>
            <a:endParaRPr lang="en-US" altLang="ko-KR" sz="1800" dirty="0" smtClean="0">
              <a:solidFill>
                <a:schemeClr val="accent6">
                  <a:lumMod val="75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defRPr/>
            </a:pPr>
            <a:r>
              <a:rPr lang="en-US" altLang="ko-KR" sz="1800" dirty="0" smtClean="0">
                <a:latin typeface="HY강B" pitchFamily="18" charset="-127"/>
                <a:ea typeface="HY강B" pitchFamily="18" charset="-127"/>
              </a:rPr>
              <a:t>     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  <a:cs typeface="함초롬돋움" pitchFamily="18" charset="-127"/>
              </a:rPr>
              <a:t>-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  <a:cs typeface="함초롬돋움" pitchFamily="18" charset="-127"/>
              </a:rPr>
              <a:t>정부 및 민간단체 그리고 은행 및 증권사와 투자회사 등의 영리기관이 지속적으로</a:t>
            </a:r>
            <a:endParaRPr lang="en-US" altLang="ko-KR" sz="1600" dirty="0" smtClean="0">
              <a:latin typeface="HY강B" pitchFamily="18" charset="-127"/>
              <a:ea typeface="HY강B" pitchFamily="18" charset="-127"/>
              <a:cs typeface="함초롬돋움" pitchFamily="18" charset="-127"/>
            </a:endParaRPr>
          </a:p>
          <a:p>
            <a:pPr>
              <a:defRPr/>
            </a:pPr>
            <a:r>
              <a:rPr lang="en-US" altLang="ko-KR" sz="1600" dirty="0">
                <a:latin typeface="HY강B" pitchFamily="18" charset="-127"/>
                <a:ea typeface="HY강B" pitchFamily="18" charset="-127"/>
                <a:cs typeface="함초롬돋움" pitchFamily="18" charset="-127"/>
              </a:rPr>
              <a:t> 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  <a:cs typeface="함초롬돋움" pitchFamily="18" charset="-127"/>
              </a:rPr>
              <a:t>      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  <a:cs typeface="함초롬돋움" pitchFamily="18" charset="-127"/>
              </a:rPr>
              <a:t>각 조직이 대상으로 하는 다양한 </a:t>
            </a:r>
            <a:r>
              <a:rPr lang="ko-KR" altLang="en-US" sz="1600" dirty="0" err="1" smtClean="0">
                <a:latin typeface="HY강B" pitchFamily="18" charset="-127"/>
                <a:ea typeface="HY강B" pitchFamily="18" charset="-127"/>
                <a:cs typeface="함초롬돋움" pitchFamily="18" charset="-127"/>
              </a:rPr>
              <a:t>나눔주체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  <a:cs typeface="함초롬돋움" pitchFamily="18" charset="-127"/>
              </a:rPr>
              <a:t>(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  <a:cs typeface="함초롬돋움" pitchFamily="18" charset="-127"/>
              </a:rPr>
              <a:t>시민 개인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  <a:cs typeface="함초롬돋움" pitchFamily="18" charset="-127"/>
              </a:rPr>
              <a:t>,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  <a:cs typeface="함초롬돋움" pitchFamily="18" charset="-127"/>
              </a:rPr>
              <a:t>기업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  <a:cs typeface="함초롬돋움" pitchFamily="18" charset="-127"/>
              </a:rPr>
              <a:t>,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  <a:cs typeface="함초롬돋움" pitchFamily="18" charset="-127"/>
              </a:rPr>
              <a:t>종교기관 등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  <a:cs typeface="함초롬돋움" pitchFamily="18" charset="-127"/>
              </a:rPr>
              <a:t>)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  <a:cs typeface="함초롬돋움" pitchFamily="18" charset="-127"/>
              </a:rPr>
              <a:t>의 </a:t>
            </a:r>
            <a:endParaRPr lang="en-US" altLang="ko-KR" sz="1600" dirty="0" smtClean="0">
              <a:latin typeface="HY강B" pitchFamily="18" charset="-127"/>
              <a:ea typeface="HY강B" pitchFamily="18" charset="-127"/>
              <a:cs typeface="함초롬돋움" pitchFamily="18" charset="-127"/>
            </a:endParaRPr>
          </a:p>
          <a:p>
            <a:pPr>
              <a:defRPr/>
            </a:pPr>
            <a:r>
              <a:rPr lang="en-US" altLang="ko-KR" sz="1600" dirty="0">
                <a:latin typeface="HY강B" pitchFamily="18" charset="-127"/>
                <a:ea typeface="HY강B" pitchFamily="18" charset="-127"/>
                <a:cs typeface="함초롬돋움" pitchFamily="18" charset="-127"/>
              </a:rPr>
              <a:t> 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  <a:cs typeface="함초롬돋움" pitchFamily="18" charset="-127"/>
              </a:rPr>
              <a:t>       </a:t>
            </a:r>
            <a:r>
              <a:rPr lang="ko-KR" altLang="en-US" sz="1600" dirty="0" err="1" smtClean="0">
                <a:latin typeface="HY강B" pitchFamily="18" charset="-127"/>
                <a:ea typeface="HY강B" pitchFamily="18" charset="-127"/>
                <a:cs typeface="함초롬돋움" pitchFamily="18" charset="-127"/>
              </a:rPr>
              <a:t>나눔활동을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  <a:cs typeface="함초롬돋움" pitchFamily="18" charset="-127"/>
              </a:rPr>
              <a:t> 촉진시키기 위해 지원 체계를 마련하며 지원노력을 강화해 나가야 함</a:t>
            </a:r>
            <a:endParaRPr lang="en-US" altLang="ko-KR" sz="1600" dirty="0" smtClean="0">
              <a:latin typeface="HY강B" pitchFamily="18" charset="-127"/>
              <a:ea typeface="HY강B" pitchFamily="18" charset="-127"/>
              <a:cs typeface="함초롬돋움" pitchFamily="18" charset="-127"/>
            </a:endParaRPr>
          </a:p>
          <a:p>
            <a:pPr>
              <a:defRPr/>
            </a:pPr>
            <a:endParaRPr lang="en-US" altLang="ko-KR" sz="1600" b="1" dirty="0" smtClean="0">
              <a:solidFill>
                <a:schemeClr val="accent6">
                  <a:lumMod val="75000"/>
                </a:schemeClr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defRPr/>
            </a:pPr>
            <a:endParaRPr lang="en-US" altLang="ko-KR" sz="2400" b="1" dirty="0" smtClean="0">
              <a:solidFill>
                <a:schemeClr val="accent6">
                  <a:lumMod val="75000"/>
                </a:schemeClr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US" altLang="ko-KR" sz="2000" b="1" dirty="0" smtClean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2000" b="1" dirty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새로운 나눔 상품 및 </a:t>
            </a:r>
            <a:r>
              <a:rPr lang="ko-KR" altLang="en-US" sz="2000" b="1" dirty="0" smtClean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나눔 방법의 개발과 활성화</a:t>
            </a:r>
            <a:endParaRPr lang="en-US" altLang="ko-KR" sz="2000" b="1" dirty="0" smtClean="0">
              <a:solidFill>
                <a:schemeClr val="accent6">
                  <a:lumMod val="75000"/>
                </a:schemeClr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buFont typeface="Wingdings" pitchFamily="2" charset="2"/>
              <a:buChar char="Ø"/>
              <a:defRPr/>
            </a:pPr>
            <a:endParaRPr lang="en-US" altLang="ko-KR" sz="1000" dirty="0" smtClean="0">
              <a:solidFill>
                <a:schemeClr val="accent6">
                  <a:lumMod val="75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Font typeface="Wingdings" pitchFamily="2" charset="2"/>
              <a:buChar char="Ø"/>
              <a:defRPr/>
            </a:pPr>
            <a:endParaRPr lang="en-US" altLang="ko-KR" sz="1000" dirty="0" smtClean="0">
              <a:solidFill>
                <a:schemeClr val="accent6">
                  <a:lumMod val="75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defRPr/>
            </a:pPr>
            <a:r>
              <a:rPr lang="en-US" altLang="ko-KR" sz="1800" dirty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800" dirty="0" smtClean="0">
                <a:latin typeface="HY강B" pitchFamily="18" charset="-127"/>
                <a:ea typeface="HY강B" pitchFamily="18" charset="-127"/>
              </a:rPr>
              <a:t>  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-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부유층 및 중산층의 잠재된 기부욕구를 충족시킬 수 있는 새로운 기부 상품 및 </a:t>
            </a:r>
            <a:endParaRPr lang="en-US" altLang="ko-KR" sz="1600" dirty="0" smtClean="0">
              <a:latin typeface="HY강B" pitchFamily="18" charset="-127"/>
              <a:ea typeface="HY강B" pitchFamily="18" charset="-127"/>
            </a:endParaRPr>
          </a:p>
          <a:p>
            <a:pPr>
              <a:defRPr/>
            </a:pPr>
            <a:r>
              <a:rPr lang="en-US" altLang="ko-KR" sz="1600" dirty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   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새로운 나눔의 방법에 대한 제도적 지원이 필요</a:t>
            </a:r>
            <a:endParaRPr lang="en-US" altLang="ko-KR" sz="1600" dirty="0" smtClean="0">
              <a:latin typeface="HY강B" pitchFamily="18" charset="-127"/>
              <a:ea typeface="HY강B" pitchFamily="18" charset="-127"/>
            </a:endParaRPr>
          </a:p>
          <a:p>
            <a:pPr>
              <a:defRPr/>
            </a:pPr>
            <a:endParaRPr lang="en-US" altLang="ko-KR" sz="1600" dirty="0" smtClean="0">
              <a:latin typeface="HY강B" pitchFamily="18" charset="-127"/>
              <a:ea typeface="HY강B" pitchFamily="18" charset="-127"/>
            </a:endParaRPr>
          </a:p>
          <a:p>
            <a:pPr>
              <a:defRPr/>
            </a:pPr>
            <a:r>
              <a:rPr lang="en-US" altLang="ko-KR" sz="1600" dirty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  -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계획기부 프로그램의 도입과 함께 계획기부를 통해 부유층 및 중산층이 합리적인</a:t>
            </a:r>
            <a:r>
              <a:rPr lang="en-US" altLang="ko-KR" sz="1600" dirty="0">
                <a:latin typeface="HY강B" pitchFamily="18" charset="-127"/>
                <a:ea typeface="HY강B" pitchFamily="18" charset="-127"/>
              </a:rPr>
              <a:t> </a:t>
            </a:r>
            <a:endParaRPr lang="en-US" altLang="ko-KR" sz="1600" dirty="0" smtClean="0">
              <a:latin typeface="HY강B" pitchFamily="18" charset="-127"/>
              <a:ea typeface="HY강B" pitchFamily="18" charset="-127"/>
            </a:endParaRPr>
          </a:p>
          <a:p>
            <a:pPr>
              <a:defRPr/>
            </a:pPr>
            <a:r>
              <a:rPr lang="en-US" altLang="ko-KR" sz="1600" dirty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   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선택에 의해</a:t>
            </a:r>
            <a:r>
              <a:rPr lang="en-US" altLang="ko-KR" sz="1600" dirty="0"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1600" dirty="0" err="1" smtClean="0">
                <a:latin typeface="HY강B" pitchFamily="18" charset="-127"/>
                <a:ea typeface="HY강B" pitchFamily="18" charset="-127"/>
              </a:rPr>
              <a:t>나눔참여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 및 </a:t>
            </a:r>
            <a:r>
              <a:rPr lang="ko-KR" altLang="en-US" sz="1600" dirty="0" err="1" smtClean="0">
                <a:latin typeface="HY강B" pitchFamily="18" charset="-127"/>
                <a:ea typeface="HY강B" pitchFamily="18" charset="-127"/>
              </a:rPr>
              <a:t>나눔노력을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 제고할 수 있게 유인하는</a:t>
            </a:r>
            <a:r>
              <a:rPr lang="en-US" altLang="ko-KR" sz="1600" dirty="0"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제도화 노력이 필요</a:t>
            </a:r>
            <a:endParaRPr lang="en-US" altLang="ko-KR" sz="1600" dirty="0" smtClean="0">
              <a:latin typeface="HY강B" pitchFamily="18" charset="-127"/>
              <a:ea typeface="HY강B" pitchFamily="18" charset="-127"/>
            </a:endParaRPr>
          </a:p>
          <a:p>
            <a:pPr>
              <a:defRPr/>
            </a:pPr>
            <a:endParaRPr lang="en-US" altLang="ko-KR" sz="1600" dirty="0" smtClean="0">
              <a:latin typeface="HY강B" pitchFamily="18" charset="-127"/>
              <a:ea typeface="HY강B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9593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4"/>
          <p:cNvSpPr txBox="1">
            <a:spLocks noChangeArrowheads="1"/>
          </p:cNvSpPr>
          <p:nvPr/>
        </p:nvSpPr>
        <p:spPr bwMode="auto">
          <a:xfrm>
            <a:off x="539552" y="188640"/>
            <a:ext cx="8856984" cy="48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spc="-100" dirty="0" smtClean="0"/>
              <a:t>한국의 </a:t>
            </a:r>
            <a:r>
              <a:rPr lang="ko-KR" altLang="en-US" sz="2000" b="1" spc="-100" dirty="0" err="1" smtClean="0"/>
              <a:t>나눔문화</a:t>
            </a:r>
            <a:r>
              <a:rPr lang="ko-KR" altLang="en-US" sz="2000" b="1" spc="-100" dirty="0" smtClean="0"/>
              <a:t> 및 자선시장</a:t>
            </a:r>
            <a:r>
              <a:rPr lang="en-US" altLang="ko-KR" sz="2000" b="1" spc="-100" dirty="0"/>
              <a:t>(Philanthropic Market)</a:t>
            </a:r>
            <a:r>
              <a:rPr lang="ko-KR" altLang="en-US" sz="2000" b="1" spc="-100" dirty="0"/>
              <a:t> </a:t>
            </a:r>
            <a:r>
              <a:rPr lang="ko-KR" altLang="en-US" sz="2000" b="1" spc="-100" dirty="0" smtClean="0"/>
              <a:t>구축을 </a:t>
            </a:r>
            <a:r>
              <a:rPr lang="ko-KR" altLang="en-US" sz="2000" b="1" spc="-100" dirty="0"/>
              <a:t>위한 </a:t>
            </a:r>
            <a:r>
              <a:rPr lang="ko-KR" altLang="en-US" sz="2000" b="1" spc="-100" dirty="0" smtClean="0"/>
              <a:t>사회적 과제</a:t>
            </a:r>
            <a:endParaRPr lang="ko-KR" altLang="en-US" sz="2000" b="1" spc="-100" dirty="0"/>
          </a:p>
        </p:txBody>
      </p:sp>
      <p:sp>
        <p:nvSpPr>
          <p:cNvPr id="14343" name="AutoShape 12"/>
          <p:cNvSpPr>
            <a:spLocks noChangeArrowheads="1"/>
          </p:cNvSpPr>
          <p:nvPr/>
        </p:nvSpPr>
        <p:spPr bwMode="auto">
          <a:xfrm>
            <a:off x="115069" y="764704"/>
            <a:ext cx="9032875" cy="5544616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marL="342900" indent="-342900">
              <a:buFont typeface="Wingdings" pitchFamily="2" charset="2"/>
              <a:buChar char="Ø"/>
              <a:defRPr/>
            </a:pPr>
            <a:r>
              <a:rPr lang="en-US" altLang="ko-KR" sz="2400" dirty="0" smtClean="0">
                <a:solidFill>
                  <a:schemeClr val="accent6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2000" b="1" dirty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세금 혜택 등과 </a:t>
            </a:r>
            <a:r>
              <a:rPr lang="ko-KR" altLang="en-US" sz="2000" b="1" dirty="0" smtClean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관련된 </a:t>
            </a:r>
            <a:r>
              <a:rPr lang="ko-KR" altLang="en-US" sz="2000" b="1" dirty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제도적 </a:t>
            </a:r>
            <a:r>
              <a:rPr lang="ko-KR" altLang="en-US" sz="2000" b="1" dirty="0" err="1" smtClean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유인책의</a:t>
            </a:r>
            <a:r>
              <a:rPr lang="ko-KR" altLang="en-US" sz="2000" b="1" dirty="0" smtClean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 강화 노력</a:t>
            </a:r>
            <a:endParaRPr lang="en-US" altLang="ko-KR" sz="2000" b="1" dirty="0" smtClean="0">
              <a:solidFill>
                <a:schemeClr val="accent6">
                  <a:lumMod val="75000"/>
                </a:schemeClr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buFont typeface="Wingdings" pitchFamily="2" charset="2"/>
              <a:buChar char="Ø"/>
              <a:defRPr/>
            </a:pPr>
            <a:endParaRPr lang="en-US" altLang="ko-KR" sz="2000" b="1" dirty="0" smtClean="0">
              <a:solidFill>
                <a:schemeClr val="accent6">
                  <a:lumMod val="75000"/>
                </a:schemeClr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defRPr/>
            </a:pP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   -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현금만이 아닌</a:t>
            </a:r>
            <a:r>
              <a:rPr lang="en-US" altLang="ko-KR" sz="1600" dirty="0"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다양한 형태의 자산 기부에 대해서 세금과 관련된 기부장벽 등이 </a:t>
            </a:r>
            <a:endParaRPr lang="en-US" altLang="ko-KR" sz="1600" dirty="0" smtClean="0">
              <a:latin typeface="HY강B" pitchFamily="18" charset="-127"/>
              <a:ea typeface="HY강B" pitchFamily="18" charset="-127"/>
            </a:endParaRPr>
          </a:p>
          <a:p>
            <a:pPr>
              <a:defRPr/>
            </a:pPr>
            <a:r>
              <a:rPr lang="en-US" altLang="ko-KR" sz="1600" dirty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   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존재하지 않게 제도적 </a:t>
            </a:r>
            <a:r>
              <a:rPr lang="ko-KR" altLang="en-US" sz="1600" dirty="0" err="1" smtClean="0">
                <a:latin typeface="HY강B" pitchFamily="18" charset="-127"/>
                <a:ea typeface="HY강B" pitchFamily="18" charset="-127"/>
              </a:rPr>
              <a:t>유인책을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 지속적으로 점검하고 변화시키는</a:t>
            </a:r>
            <a:r>
              <a:rPr lang="en-US" altLang="ko-KR" sz="1600" dirty="0"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노력이 필요</a:t>
            </a:r>
            <a:endParaRPr lang="en-US" altLang="ko-KR" sz="1600" dirty="0" smtClean="0">
              <a:latin typeface="HY강B" pitchFamily="18" charset="-127"/>
              <a:ea typeface="HY강B" pitchFamily="18" charset="-127"/>
            </a:endParaRPr>
          </a:p>
          <a:p>
            <a:pPr>
              <a:defRPr/>
            </a:pPr>
            <a:endParaRPr lang="en-US" altLang="ko-KR" sz="1600" dirty="0" smtClean="0">
              <a:latin typeface="HY강B" pitchFamily="18" charset="-127"/>
              <a:ea typeface="HY강B" pitchFamily="18" charset="-127"/>
            </a:endParaRPr>
          </a:p>
          <a:p>
            <a:pPr>
              <a:defRPr/>
            </a:pP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   -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계획기부 도입과 관련해서 도입의 가장 장벽이 될 수 있는 법체계 및 세제부분에서 </a:t>
            </a:r>
            <a:endParaRPr lang="en-US" altLang="ko-KR" sz="1600" dirty="0" smtClean="0">
              <a:latin typeface="HY강B" pitchFamily="18" charset="-127"/>
              <a:ea typeface="HY강B" pitchFamily="18" charset="-127"/>
            </a:endParaRPr>
          </a:p>
          <a:p>
            <a:pPr>
              <a:defRPr/>
            </a:pPr>
            <a:r>
              <a:rPr lang="en-US" altLang="ko-KR" sz="1600" dirty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   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보다 전향적인 검토가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필요</a:t>
            </a:r>
            <a:endParaRPr lang="en-US" altLang="ko-KR" sz="1600" dirty="0">
              <a:latin typeface="HY강B" pitchFamily="18" charset="-127"/>
              <a:ea typeface="HY강B" pitchFamily="18" charset="-127"/>
            </a:endParaRPr>
          </a:p>
          <a:p>
            <a:pPr>
              <a:defRPr/>
            </a:pPr>
            <a:endParaRPr lang="en-US" altLang="ko-KR" sz="1600" dirty="0" smtClean="0">
              <a:solidFill>
                <a:schemeClr val="accent6">
                  <a:lumMod val="75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defRPr/>
            </a:pPr>
            <a:endParaRPr lang="en-US" altLang="ko-KR" sz="2000" dirty="0">
              <a:solidFill>
                <a:schemeClr val="accent6">
                  <a:lumMod val="75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ko-KR" altLang="en-US" sz="2400" dirty="0" smtClean="0">
                <a:solidFill>
                  <a:schemeClr val="accent6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2000" b="1" dirty="0" smtClean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다양한 </a:t>
            </a:r>
            <a:r>
              <a:rPr lang="ko-KR" altLang="en-US" sz="2000" b="1" dirty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주체에 의한 나눔 활동 관련 통계의 지속적 </a:t>
            </a:r>
            <a:r>
              <a:rPr lang="ko-KR" altLang="en-US" sz="2000" b="1" dirty="0" smtClean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생산</a:t>
            </a:r>
            <a:endParaRPr lang="en-US" altLang="ko-KR" sz="2000" b="1" dirty="0">
              <a:solidFill>
                <a:schemeClr val="accent6">
                  <a:lumMod val="75000"/>
                </a:schemeClr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defRPr/>
            </a:pPr>
            <a:endParaRPr lang="en-US" altLang="ko-KR" sz="2400" b="1" dirty="0" smtClean="0">
              <a:solidFill>
                <a:schemeClr val="accent6">
                  <a:lumMod val="75000"/>
                </a:schemeClr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defRPr/>
            </a:pPr>
            <a:r>
              <a:rPr lang="en-US" altLang="ko-KR" sz="1600" dirty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  -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현재의 통계치</a:t>
            </a:r>
            <a:r>
              <a:rPr lang="en-US" altLang="ko-KR" sz="1600" dirty="0"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차원을 넘어 국가 차원에서 다양한 영역에서 보다 객관적인 </a:t>
            </a:r>
            <a:endParaRPr lang="en-US" altLang="ko-KR" sz="1600" dirty="0" smtClean="0">
              <a:latin typeface="HY강B" pitchFamily="18" charset="-127"/>
              <a:ea typeface="HY강B" pitchFamily="18" charset="-127"/>
            </a:endParaRPr>
          </a:p>
          <a:p>
            <a:pPr>
              <a:defRPr/>
            </a:pPr>
            <a:r>
              <a:rPr lang="en-US" altLang="ko-KR" sz="1600" dirty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   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새로운 통계치를 확보할 수 있게 보다 주도적으로</a:t>
            </a:r>
            <a:r>
              <a:rPr lang="en-US" altLang="ko-KR" sz="1600" dirty="0"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노력해야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할 필요성이 매우 큼</a:t>
            </a:r>
            <a:endParaRPr lang="en-US" altLang="ko-KR" sz="1600" dirty="0" smtClean="0">
              <a:latin typeface="HY강B" pitchFamily="18" charset="-127"/>
              <a:ea typeface="HY강B" pitchFamily="18" charset="-127"/>
            </a:endParaRPr>
          </a:p>
          <a:p>
            <a:pPr>
              <a:defRPr/>
            </a:pPr>
            <a:endParaRPr lang="en-US" altLang="ko-KR" sz="2000" dirty="0" smtClean="0">
              <a:latin typeface="HY강B" pitchFamily="18" charset="-127"/>
              <a:ea typeface="HY강B" pitchFamily="18" charset="-127"/>
            </a:endParaRPr>
          </a:p>
          <a:p>
            <a:pPr>
              <a:defRPr/>
            </a:pPr>
            <a:endParaRPr lang="en-US" altLang="ko-KR" sz="1600" dirty="0">
              <a:latin typeface="HY강B" pitchFamily="18" charset="-127"/>
              <a:ea typeface="HY강B" pitchFamily="18" charset="-127"/>
            </a:endParaRP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ko-KR" altLang="en-US" sz="2000" spc="-100" dirty="0">
                <a:solidFill>
                  <a:schemeClr val="accent6">
                    <a:lumMod val="75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2000" b="1" spc="-100" dirty="0" smtClean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다양</a:t>
            </a:r>
            <a:r>
              <a:rPr lang="ko-KR" altLang="en-US" sz="2000" b="1" spc="-100" dirty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한 </a:t>
            </a:r>
            <a:r>
              <a:rPr lang="ko-KR" altLang="en-US" sz="2000" b="1" spc="-100" dirty="0" smtClean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형태의 자원봉사 참여기회 제공 및 자원봉사의 정기성 제고를 위한 노력</a:t>
            </a:r>
            <a:endParaRPr lang="en-US" altLang="ko-KR" sz="2000" b="1" spc="-100" dirty="0" smtClean="0">
              <a:solidFill>
                <a:schemeClr val="accent6">
                  <a:lumMod val="75000"/>
                </a:schemeClr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defRPr/>
            </a:pPr>
            <a:endParaRPr lang="en-US" altLang="ko-KR" sz="1600" b="1" dirty="0">
              <a:solidFill>
                <a:schemeClr val="accent6">
                  <a:lumMod val="75000"/>
                </a:schemeClr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defRPr/>
            </a:pP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HY그래픽M" pitchFamily="18" charset="-127"/>
                <a:ea typeface="HY그래픽M" pitchFamily="18" charset="-127"/>
              </a:rPr>
              <a:t>   </a:t>
            </a:r>
            <a:r>
              <a:rPr lang="en-US" altLang="ko-KR" sz="1600" dirty="0">
                <a:latin typeface="HY강B" pitchFamily="18" charset="-127"/>
                <a:ea typeface="HY강B" pitchFamily="18" charset="-127"/>
              </a:rPr>
              <a:t>- 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자원봉사가 지니는 가치는 금전적 차원을 넘어 사회참여를 통한 기부로의 확장의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토대로도</a:t>
            </a:r>
            <a:endParaRPr lang="en-US" altLang="ko-KR" sz="1600" dirty="0" smtClean="0">
              <a:latin typeface="HY강B" pitchFamily="18" charset="-127"/>
              <a:ea typeface="HY강B" pitchFamily="18" charset="-127"/>
            </a:endParaRPr>
          </a:p>
          <a:p>
            <a:pPr>
              <a:defRPr/>
            </a:pPr>
            <a:r>
              <a:rPr lang="en-US" altLang="ko-KR" sz="1600" dirty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    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작용하는 등 그 가치는 기부보다도 더 클 수 있음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. </a:t>
            </a:r>
            <a:r>
              <a:rPr lang="ko-KR" altLang="en-US" sz="1600" smtClean="0">
                <a:latin typeface="HY강B" pitchFamily="18" charset="-127"/>
                <a:ea typeface="HY강B" pitchFamily="18" charset="-127"/>
              </a:rPr>
              <a:t>따라서 이에 대한 지속적 강화 노력이 필요</a:t>
            </a:r>
            <a:endParaRPr lang="en-US" altLang="ko-KR" sz="1600" dirty="0">
              <a:latin typeface="HY강B" pitchFamily="18" charset="-127"/>
              <a:ea typeface="HY강B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8990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/>
          <p:cNvSpPr txBox="1">
            <a:spLocks noChangeArrowheads="1"/>
          </p:cNvSpPr>
          <p:nvPr/>
        </p:nvSpPr>
        <p:spPr bwMode="auto">
          <a:xfrm>
            <a:off x="585788" y="173038"/>
            <a:ext cx="6048451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500" b="1" dirty="0">
                <a:latin typeface="Times New Roman" pitchFamily="18" charset="0"/>
              </a:rPr>
              <a:t>기부 </a:t>
            </a:r>
            <a:r>
              <a:rPr lang="ko-KR" altLang="en-US" sz="2500" b="1" dirty="0" smtClean="0">
                <a:latin typeface="Times New Roman" pitchFamily="18" charset="0"/>
              </a:rPr>
              <a:t>규모 및 구성의  </a:t>
            </a:r>
            <a:r>
              <a:rPr lang="ko-KR" altLang="en-US" sz="2500" b="1" dirty="0">
                <a:latin typeface="Times New Roman" pitchFamily="18" charset="0"/>
              </a:rPr>
              <a:t>비교  </a:t>
            </a:r>
            <a:r>
              <a:rPr lang="en-US" altLang="ko-KR" sz="2500" b="1" dirty="0">
                <a:latin typeface="Times New Roman" pitchFamily="18" charset="0"/>
              </a:rPr>
              <a:t>(</a:t>
            </a:r>
            <a:r>
              <a:rPr lang="ko-KR" altLang="en-US" sz="2500" b="1" dirty="0">
                <a:latin typeface="Times New Roman" pitchFamily="18" charset="0"/>
              </a:rPr>
              <a:t>미국 </a:t>
            </a:r>
            <a:r>
              <a:rPr lang="en-US" altLang="ko-KR" sz="2500" b="1" dirty="0">
                <a:latin typeface="Times New Roman" pitchFamily="18" charset="0"/>
              </a:rPr>
              <a:t> </a:t>
            </a:r>
            <a:r>
              <a:rPr lang="en-US" altLang="ko-KR" sz="2500" b="1" dirty="0" smtClean="0">
                <a:latin typeface="Times New Roman" pitchFamily="18" charset="0"/>
              </a:rPr>
              <a:t>vs.  </a:t>
            </a:r>
            <a:r>
              <a:rPr lang="ko-KR" altLang="en-US" sz="2500" b="1" dirty="0">
                <a:latin typeface="Times New Roman" pitchFamily="18" charset="0"/>
              </a:rPr>
              <a:t>한국</a:t>
            </a:r>
            <a:r>
              <a:rPr lang="en-US" altLang="ko-KR" sz="2600" b="1" dirty="0">
                <a:latin typeface="Times New Roman" pitchFamily="18" charset="0"/>
              </a:rPr>
              <a:t>)</a:t>
            </a:r>
            <a:endParaRPr lang="ko-KR" altLang="en-US" sz="2600" b="1" dirty="0">
              <a:latin typeface="Times New Roman" pitchFamily="18" charset="0"/>
            </a:endParaRPr>
          </a:p>
        </p:txBody>
      </p:sp>
      <p:sp>
        <p:nvSpPr>
          <p:cNvPr id="6147" name="AutoShape 12"/>
          <p:cNvSpPr>
            <a:spLocks noChangeArrowheads="1"/>
          </p:cNvSpPr>
          <p:nvPr/>
        </p:nvSpPr>
        <p:spPr bwMode="auto">
          <a:xfrm>
            <a:off x="1093788" y="2649538"/>
            <a:ext cx="7561262" cy="1900237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24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24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한국의 </a:t>
            </a:r>
            <a:r>
              <a:rPr lang="en-US" altLang="ko-KR" sz="24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GDP </a:t>
            </a:r>
            <a:r>
              <a:rPr lang="ko-KR" altLang="en-US" sz="24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대비 총 기부금 규모는 </a:t>
            </a:r>
            <a:r>
              <a:rPr lang="en-US" altLang="ko-KR" sz="24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0.8% </a:t>
            </a:r>
            <a:r>
              <a:rPr lang="en-US" altLang="ko-KR" sz="1500" b="1" dirty="0">
                <a:latin typeface="HY그래픽M" pitchFamily="18" charset="-127"/>
                <a:ea typeface="HY그래픽M" pitchFamily="18" charset="-127"/>
              </a:rPr>
              <a:t>(</a:t>
            </a:r>
            <a:r>
              <a:rPr lang="ko-KR" altLang="en-US" sz="1500" b="1" dirty="0">
                <a:latin typeface="HY그래픽M" pitchFamily="18" charset="-127"/>
                <a:ea typeface="HY그래픽M" pitchFamily="18" charset="-127"/>
              </a:rPr>
              <a:t>국세청</a:t>
            </a:r>
            <a:r>
              <a:rPr lang="en-US" altLang="ko-KR" sz="1500" b="1" dirty="0">
                <a:latin typeface="HY그래픽M" pitchFamily="18" charset="-127"/>
                <a:ea typeface="HY그래픽M" pitchFamily="18" charset="-127"/>
              </a:rPr>
              <a:t>, 2008)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   - 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미국은</a:t>
            </a:r>
            <a:r>
              <a:rPr lang="en-US" altLang="ko-KR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2008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년 </a:t>
            </a:r>
            <a:r>
              <a:rPr lang="en-US" altLang="ko-KR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GDP 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대비 기부총액은 </a:t>
            </a:r>
            <a:r>
              <a:rPr lang="en-US" altLang="ko-KR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2.2%</a:t>
            </a:r>
            <a:endParaRPr lang="en-US" altLang="ko-KR" sz="2000" b="1" dirty="0"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500" dirty="0">
              <a:latin typeface="HY강B" pitchFamily="18" charset="-127"/>
              <a:ea typeface="HY강B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500" dirty="0">
              <a:latin typeface="HY강B" pitchFamily="18" charset="-127"/>
              <a:ea typeface="HY강B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500" dirty="0">
              <a:latin typeface="HY강B" pitchFamily="18" charset="-127"/>
              <a:ea typeface="HY강B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500" dirty="0">
              <a:latin typeface="HY강B" pitchFamily="18" charset="-127"/>
              <a:ea typeface="HY강B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500" dirty="0">
              <a:latin typeface="HY강B" pitchFamily="18" charset="-127"/>
              <a:ea typeface="HY강B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500" dirty="0">
              <a:latin typeface="HY강B" pitchFamily="18" charset="-127"/>
              <a:ea typeface="HY강B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500" dirty="0">
              <a:latin typeface="HY강B" pitchFamily="18" charset="-127"/>
              <a:ea typeface="HY강B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500" dirty="0">
              <a:latin typeface="HY강B" pitchFamily="18" charset="-127"/>
              <a:ea typeface="HY강B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500" dirty="0">
              <a:latin typeface="HY강B" pitchFamily="18" charset="-127"/>
              <a:ea typeface="HY강B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   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     </a:t>
            </a:r>
            <a:r>
              <a:rPr lang="en-US" altLang="ko-KR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- </a:t>
            </a:r>
            <a:r>
              <a:rPr lang="ko-KR" altLang="en-US" sz="20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구성에서</a:t>
            </a:r>
            <a:r>
              <a:rPr lang="en-US" altLang="ko-KR" sz="20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미국은 개인기부</a:t>
            </a:r>
            <a:r>
              <a:rPr lang="en-US" altLang="ko-KR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: 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기업기부</a:t>
            </a:r>
            <a:r>
              <a:rPr lang="en-US" altLang="ko-KR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= 95 : 5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               </a:t>
            </a:r>
            <a:r>
              <a:rPr lang="ko-KR" altLang="en-US" sz="20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한국은 개인기부</a:t>
            </a:r>
            <a:r>
              <a:rPr lang="en-US" altLang="ko-KR" sz="20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: </a:t>
            </a:r>
            <a:r>
              <a:rPr lang="ko-KR" altLang="en-US" sz="20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기업기부 </a:t>
            </a:r>
            <a:r>
              <a:rPr lang="en-US" altLang="ko-KR" sz="20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=60 : 40</a:t>
            </a:r>
          </a:p>
        </p:txBody>
      </p:sp>
      <p:pic>
        <p:nvPicPr>
          <p:cNvPr id="6148" name="Picture 2"/>
          <p:cNvPicPr>
            <a:picLocks noChangeAspect="1" noChangeArrowheads="1"/>
          </p:cNvPicPr>
          <p:nvPr/>
        </p:nvPicPr>
        <p:blipFill>
          <a:blip r:embed="rId2" cstate="print"/>
          <a:srcRect l="31003" t="25558" r="30016" b="42696"/>
          <a:stretch>
            <a:fillRect/>
          </a:stretch>
        </p:blipFill>
        <p:spPr bwMode="auto">
          <a:xfrm>
            <a:off x="2195513" y="2144713"/>
            <a:ext cx="4752975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4"/>
          <p:cNvSpPr txBox="1">
            <a:spLocks noChangeArrowheads="1"/>
          </p:cNvSpPr>
          <p:nvPr/>
        </p:nvSpPr>
        <p:spPr bwMode="auto">
          <a:xfrm>
            <a:off x="585788" y="211138"/>
            <a:ext cx="3788217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600" b="1" dirty="0" smtClean="0">
                <a:latin typeface="Times New Roman" pitchFamily="18" charset="0"/>
              </a:rPr>
              <a:t>개인기부  규모 국제 비교</a:t>
            </a:r>
            <a:endParaRPr lang="ko-KR" altLang="en-US" sz="2600" b="1" dirty="0">
              <a:latin typeface="Times New Roman" pitchFamily="18" charset="0"/>
            </a:endParaRPr>
          </a:p>
        </p:txBody>
      </p:sp>
      <p:sp>
        <p:nvSpPr>
          <p:cNvPr id="9219" name="Rectangle 10"/>
          <p:cNvSpPr>
            <a:spLocks noChangeArrowheads="1"/>
          </p:cNvSpPr>
          <p:nvPr/>
        </p:nvSpPr>
        <p:spPr bwMode="auto">
          <a:xfrm>
            <a:off x="4292600" y="3429000"/>
            <a:ext cx="642938" cy="214313"/>
          </a:xfrm>
          <a:prstGeom prst="rect">
            <a:avLst/>
          </a:prstGeom>
          <a:solidFill>
            <a:srgbClr val="F8F8F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ko-KR" sz="900" b="1"/>
              <a:t>Regular</a:t>
            </a:r>
          </a:p>
        </p:txBody>
      </p:sp>
      <p:pic>
        <p:nvPicPr>
          <p:cNvPr id="9220" name="Picture 2"/>
          <p:cNvPicPr>
            <a:picLocks noChangeAspect="1" noChangeArrowheads="1"/>
          </p:cNvPicPr>
          <p:nvPr/>
        </p:nvPicPr>
        <p:blipFill>
          <a:blip r:embed="rId2" cstate="print"/>
          <a:srcRect l="29231" t="43277" r="11116" b="5045"/>
          <a:stretch>
            <a:fillRect/>
          </a:stretch>
        </p:blipFill>
        <p:spPr bwMode="auto">
          <a:xfrm>
            <a:off x="1835150" y="2708275"/>
            <a:ext cx="5545138" cy="38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Rectangle 10"/>
          <p:cNvSpPr>
            <a:spLocks noChangeArrowheads="1"/>
          </p:cNvSpPr>
          <p:nvPr/>
        </p:nvSpPr>
        <p:spPr bwMode="auto">
          <a:xfrm>
            <a:off x="6326188" y="3205163"/>
            <a:ext cx="642937" cy="214312"/>
          </a:xfrm>
          <a:prstGeom prst="rect">
            <a:avLst/>
          </a:prstGeom>
          <a:solidFill>
            <a:srgbClr val="F8F8F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ko-KR" sz="900" b="1"/>
              <a:t>1.67</a:t>
            </a:r>
          </a:p>
        </p:txBody>
      </p:sp>
      <p:sp>
        <p:nvSpPr>
          <p:cNvPr id="9222" name="Rectangle 10"/>
          <p:cNvSpPr>
            <a:spLocks noChangeArrowheads="1"/>
          </p:cNvSpPr>
          <p:nvPr/>
        </p:nvSpPr>
        <p:spPr bwMode="auto">
          <a:xfrm>
            <a:off x="4427538" y="3429000"/>
            <a:ext cx="642937" cy="214313"/>
          </a:xfrm>
          <a:prstGeom prst="rect">
            <a:avLst/>
          </a:prstGeom>
          <a:solidFill>
            <a:srgbClr val="F8F8F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ko-KR" sz="900" b="1"/>
              <a:t>0.73</a:t>
            </a:r>
          </a:p>
        </p:txBody>
      </p:sp>
      <p:sp>
        <p:nvSpPr>
          <p:cNvPr id="9223" name="Rectangle 10"/>
          <p:cNvSpPr>
            <a:spLocks noChangeArrowheads="1"/>
          </p:cNvSpPr>
          <p:nvPr/>
        </p:nvSpPr>
        <p:spPr bwMode="auto">
          <a:xfrm>
            <a:off x="4414838" y="3636963"/>
            <a:ext cx="642937" cy="214312"/>
          </a:xfrm>
          <a:prstGeom prst="rect">
            <a:avLst/>
          </a:prstGeom>
          <a:solidFill>
            <a:srgbClr val="F8F8F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ko-KR" sz="900" b="1"/>
              <a:t>0.72</a:t>
            </a:r>
          </a:p>
        </p:txBody>
      </p:sp>
      <p:sp>
        <p:nvSpPr>
          <p:cNvPr id="9224" name="Rectangle 10"/>
          <p:cNvSpPr>
            <a:spLocks noChangeArrowheads="1"/>
          </p:cNvSpPr>
          <p:nvPr/>
        </p:nvSpPr>
        <p:spPr bwMode="auto">
          <a:xfrm>
            <a:off x="4284663" y="3862388"/>
            <a:ext cx="642937" cy="214312"/>
          </a:xfrm>
          <a:prstGeom prst="rect">
            <a:avLst/>
          </a:prstGeom>
          <a:solidFill>
            <a:srgbClr val="F8F8F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ko-KR" sz="900" b="1"/>
              <a:t>0.69</a:t>
            </a:r>
          </a:p>
        </p:txBody>
      </p:sp>
      <p:sp>
        <p:nvSpPr>
          <p:cNvPr id="9225" name="Rectangle 10"/>
          <p:cNvSpPr>
            <a:spLocks noChangeArrowheads="1"/>
          </p:cNvSpPr>
          <p:nvPr/>
        </p:nvSpPr>
        <p:spPr bwMode="auto">
          <a:xfrm>
            <a:off x="4221163" y="4027488"/>
            <a:ext cx="642937" cy="214312"/>
          </a:xfrm>
          <a:prstGeom prst="rect">
            <a:avLst/>
          </a:prstGeom>
          <a:solidFill>
            <a:srgbClr val="F8F8F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ko-KR" sz="900" b="1"/>
              <a:t>0.64</a:t>
            </a:r>
          </a:p>
        </p:txBody>
      </p:sp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3949700" y="4241800"/>
            <a:ext cx="642938" cy="214313"/>
          </a:xfrm>
          <a:prstGeom prst="rect">
            <a:avLst/>
          </a:prstGeom>
          <a:solidFill>
            <a:srgbClr val="F8F8F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ko-KR" sz="900" b="1"/>
              <a:t>0.47</a:t>
            </a:r>
          </a:p>
        </p:txBody>
      </p:sp>
      <p:sp>
        <p:nvSpPr>
          <p:cNvPr id="9227" name="Rectangle 10"/>
          <p:cNvSpPr>
            <a:spLocks noChangeArrowheads="1"/>
          </p:cNvSpPr>
          <p:nvPr/>
        </p:nvSpPr>
        <p:spPr bwMode="auto">
          <a:xfrm>
            <a:off x="3797300" y="4406900"/>
            <a:ext cx="642938" cy="214313"/>
          </a:xfrm>
          <a:prstGeom prst="rect">
            <a:avLst/>
          </a:prstGeom>
          <a:solidFill>
            <a:srgbClr val="F8F8F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ko-KR" sz="900" b="1"/>
              <a:t>0.45</a:t>
            </a:r>
          </a:p>
        </p:txBody>
      </p:sp>
      <p:sp>
        <p:nvSpPr>
          <p:cNvPr id="9228" name="Rectangle 10"/>
          <p:cNvSpPr>
            <a:spLocks noChangeArrowheads="1"/>
          </p:cNvSpPr>
          <p:nvPr/>
        </p:nvSpPr>
        <p:spPr bwMode="auto">
          <a:xfrm>
            <a:off x="3530600" y="4622800"/>
            <a:ext cx="642938" cy="214313"/>
          </a:xfrm>
          <a:prstGeom prst="rect">
            <a:avLst/>
          </a:prstGeom>
          <a:solidFill>
            <a:srgbClr val="F8F8F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ko-KR" sz="900" b="1"/>
              <a:t>0.29</a:t>
            </a:r>
          </a:p>
        </p:txBody>
      </p:sp>
      <p:sp>
        <p:nvSpPr>
          <p:cNvPr id="9229" name="Rectangle 10"/>
          <p:cNvSpPr>
            <a:spLocks noChangeArrowheads="1"/>
          </p:cNvSpPr>
          <p:nvPr/>
        </p:nvSpPr>
        <p:spPr bwMode="auto">
          <a:xfrm>
            <a:off x="3530600" y="4830763"/>
            <a:ext cx="642938" cy="214312"/>
          </a:xfrm>
          <a:prstGeom prst="rect">
            <a:avLst/>
          </a:prstGeom>
          <a:solidFill>
            <a:srgbClr val="F8F8F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ko-KR" sz="900" b="1"/>
              <a:t>0.29</a:t>
            </a:r>
          </a:p>
        </p:txBody>
      </p:sp>
      <p:sp>
        <p:nvSpPr>
          <p:cNvPr id="9230" name="Rectangle 10"/>
          <p:cNvSpPr>
            <a:spLocks noChangeArrowheads="1"/>
          </p:cNvSpPr>
          <p:nvPr/>
        </p:nvSpPr>
        <p:spPr bwMode="auto">
          <a:xfrm>
            <a:off x="3352800" y="5014913"/>
            <a:ext cx="642938" cy="214312"/>
          </a:xfrm>
          <a:prstGeom prst="rect">
            <a:avLst/>
          </a:prstGeom>
          <a:solidFill>
            <a:srgbClr val="F8F8F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ko-KR" sz="900" b="1"/>
              <a:t>0.23</a:t>
            </a:r>
          </a:p>
        </p:txBody>
      </p:sp>
      <p:sp>
        <p:nvSpPr>
          <p:cNvPr id="9231" name="Rectangle 10"/>
          <p:cNvSpPr>
            <a:spLocks noChangeArrowheads="1"/>
          </p:cNvSpPr>
          <p:nvPr/>
        </p:nvSpPr>
        <p:spPr bwMode="auto">
          <a:xfrm>
            <a:off x="3352800" y="5211763"/>
            <a:ext cx="642938" cy="214312"/>
          </a:xfrm>
          <a:prstGeom prst="rect">
            <a:avLst/>
          </a:prstGeom>
          <a:solidFill>
            <a:srgbClr val="F8F8F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ko-KR" sz="900" b="1"/>
              <a:t>0.22</a:t>
            </a:r>
          </a:p>
        </p:txBody>
      </p:sp>
      <p:sp>
        <p:nvSpPr>
          <p:cNvPr id="9232" name="Rectangle 10"/>
          <p:cNvSpPr>
            <a:spLocks noChangeArrowheads="1"/>
          </p:cNvSpPr>
          <p:nvPr/>
        </p:nvSpPr>
        <p:spPr bwMode="auto">
          <a:xfrm>
            <a:off x="3200400" y="5427663"/>
            <a:ext cx="642938" cy="214312"/>
          </a:xfrm>
          <a:prstGeom prst="rect">
            <a:avLst/>
          </a:prstGeom>
          <a:solidFill>
            <a:srgbClr val="F8F8F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ko-KR" sz="900" b="1"/>
              <a:t>0.14</a:t>
            </a:r>
          </a:p>
        </p:txBody>
      </p:sp>
      <p:sp>
        <p:nvSpPr>
          <p:cNvPr id="9233" name="AutoShape 12"/>
          <p:cNvSpPr>
            <a:spLocks noChangeArrowheads="1"/>
          </p:cNvSpPr>
          <p:nvPr/>
        </p:nvSpPr>
        <p:spPr bwMode="auto">
          <a:xfrm>
            <a:off x="467544" y="692696"/>
            <a:ext cx="7561262" cy="1900237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2400" dirty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24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한국의 </a:t>
            </a:r>
            <a:r>
              <a:rPr lang="en-US" altLang="ko-KR" sz="24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GDP</a:t>
            </a:r>
            <a:r>
              <a:rPr lang="ko-KR" altLang="en-US" sz="24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대비 개인기부총량의 비중은 </a:t>
            </a:r>
            <a:r>
              <a:rPr lang="en-US" altLang="ko-KR" sz="24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0.54</a:t>
            </a:r>
            <a:r>
              <a:rPr lang="en-US" altLang="ko-KR" sz="24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%</a:t>
            </a:r>
            <a:r>
              <a:rPr lang="en-US" altLang="ko-KR" sz="1500" b="1" dirty="0" smtClean="0">
                <a:latin typeface="HY그래픽M" pitchFamily="18" charset="-127"/>
                <a:ea typeface="HY그래픽M" pitchFamily="18" charset="-127"/>
              </a:rPr>
              <a:t>(</a:t>
            </a:r>
            <a:r>
              <a:rPr lang="ko-KR" altLang="en-US" sz="1500" b="1" dirty="0">
                <a:latin typeface="HY그래픽M" pitchFamily="18" charset="-127"/>
                <a:ea typeface="HY그래픽M" pitchFamily="18" charset="-127"/>
              </a:rPr>
              <a:t>국세청</a:t>
            </a:r>
            <a:r>
              <a:rPr lang="en-US" altLang="ko-KR" sz="1500" b="1" dirty="0">
                <a:latin typeface="HY그래픽M" pitchFamily="18" charset="-127"/>
                <a:ea typeface="HY그래픽M" pitchFamily="18" charset="-127"/>
              </a:rPr>
              <a:t>, 2008)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  - 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미국은 </a:t>
            </a:r>
            <a:r>
              <a:rPr lang="en-US" altLang="ko-KR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1.67%, 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영국은 </a:t>
            </a:r>
            <a:r>
              <a:rPr lang="en-US" altLang="ko-KR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0.73%, 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캐나다 </a:t>
            </a:r>
            <a:r>
              <a:rPr lang="en-US" altLang="ko-KR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0.72%, 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호주 </a:t>
            </a:r>
            <a:r>
              <a:rPr lang="en-US" altLang="ko-KR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0.69% 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  - 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전체 비교대상국 평균은 </a:t>
            </a:r>
            <a:r>
              <a:rPr lang="en-US" altLang="ko-KR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0.5%, 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한국은 평균치에 근접하는 수준</a:t>
            </a:r>
            <a:endParaRPr lang="en-US" altLang="ko-KR" sz="2000" b="1" dirty="0">
              <a:solidFill>
                <a:schemeClr val="tx2"/>
              </a:solidFill>
              <a:latin typeface="HY그래픽M" pitchFamily="18" charset="-127"/>
              <a:ea typeface="HY그래픽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1452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598488" y="223838"/>
            <a:ext cx="2778325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500" b="1" dirty="0" smtClean="0">
                <a:latin typeface="Times New Roman" pitchFamily="18" charset="0"/>
              </a:rPr>
              <a:t>개인기부 참여현황</a:t>
            </a:r>
            <a:endParaRPr lang="ko-KR" altLang="en-US" sz="2500" b="1" dirty="0">
              <a:latin typeface="Times New Roman" pitchFamily="18" charset="0"/>
            </a:endParaRPr>
          </a:p>
        </p:txBody>
      </p:sp>
      <p:sp>
        <p:nvSpPr>
          <p:cNvPr id="8" name="TextBox 93"/>
          <p:cNvSpPr txBox="1"/>
          <p:nvPr/>
        </p:nvSpPr>
        <p:spPr>
          <a:xfrm>
            <a:off x="506463" y="5924019"/>
            <a:ext cx="418255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500" b="1" dirty="0" smtClean="0"/>
              <a:t>한국인의 기부 참여</a:t>
            </a:r>
            <a:r>
              <a:rPr lang="ko-KR" altLang="en-US" sz="1500" b="1" dirty="0"/>
              <a:t>율</a:t>
            </a:r>
            <a:r>
              <a:rPr lang="ko-KR" altLang="en-US" sz="1500" b="1" dirty="0" smtClean="0"/>
              <a:t>의 연도별 변화</a:t>
            </a:r>
            <a:endParaRPr lang="en-US" altLang="ko-KR" sz="1500" b="1" dirty="0" smtClean="0"/>
          </a:p>
          <a:p>
            <a:r>
              <a:rPr lang="en-US" altLang="ko-KR" sz="1500" b="1" dirty="0"/>
              <a:t> </a:t>
            </a:r>
            <a:r>
              <a:rPr lang="en-US" altLang="ko-KR" sz="1500" b="1" dirty="0" smtClean="0"/>
              <a:t>                                                 (</a:t>
            </a:r>
            <a:r>
              <a:rPr lang="ko-KR" altLang="en-US" sz="1500" b="1" dirty="0" smtClean="0"/>
              <a:t>단위 </a:t>
            </a:r>
            <a:r>
              <a:rPr lang="en-US" altLang="ko-KR" sz="1500" b="1" dirty="0" smtClean="0"/>
              <a:t>: %)</a:t>
            </a:r>
            <a:endParaRPr lang="ko-KR" altLang="en-US" sz="1500" b="1" dirty="0"/>
          </a:p>
        </p:txBody>
      </p:sp>
      <p:sp>
        <p:nvSpPr>
          <p:cNvPr id="10" name="TextBox 93"/>
          <p:cNvSpPr txBox="1"/>
          <p:nvPr/>
        </p:nvSpPr>
        <p:spPr>
          <a:xfrm>
            <a:off x="4932040" y="5895915"/>
            <a:ext cx="39604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500" b="1" dirty="0" smtClean="0"/>
              <a:t>한국인의 평균 기부금액 연도별 변화</a:t>
            </a:r>
            <a:endParaRPr lang="en-US" altLang="ko-KR" sz="1500" b="1" dirty="0" smtClean="0"/>
          </a:p>
          <a:p>
            <a:r>
              <a:rPr lang="en-US" altLang="ko-KR" sz="1500" b="1" dirty="0"/>
              <a:t> </a:t>
            </a:r>
            <a:r>
              <a:rPr lang="en-US" altLang="ko-KR" sz="1500" b="1" dirty="0" smtClean="0"/>
              <a:t>                                          (</a:t>
            </a:r>
            <a:r>
              <a:rPr lang="ko-KR" altLang="en-US" sz="1500" b="1" dirty="0" smtClean="0"/>
              <a:t>단위 </a:t>
            </a:r>
            <a:r>
              <a:rPr lang="en-US" altLang="ko-KR" sz="1500" b="1" dirty="0" smtClean="0"/>
              <a:t>: </a:t>
            </a:r>
            <a:r>
              <a:rPr lang="ko-KR" altLang="en-US" sz="1500" b="1" dirty="0" smtClean="0"/>
              <a:t>천원</a:t>
            </a:r>
            <a:r>
              <a:rPr lang="en-US" altLang="ko-KR" sz="1500" b="1" dirty="0" smtClean="0"/>
              <a:t>)</a:t>
            </a:r>
            <a:endParaRPr lang="ko-KR" altLang="en-US" sz="1500" b="1" dirty="0"/>
          </a:p>
        </p:txBody>
      </p:sp>
      <p:graphicFrame>
        <p:nvGraphicFramePr>
          <p:cNvPr id="11" name="차트 10"/>
          <p:cNvGraphicFramePr/>
          <p:nvPr>
            <p:extLst>
              <p:ext uri="{D42A27DB-BD31-4B8C-83A1-F6EECF244321}">
                <p14:modId xmlns:p14="http://schemas.microsoft.com/office/powerpoint/2010/main" val="534361974"/>
              </p:ext>
            </p:extLst>
          </p:nvPr>
        </p:nvGraphicFramePr>
        <p:xfrm>
          <a:off x="251520" y="3015595"/>
          <a:ext cx="4016176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차트 11"/>
          <p:cNvGraphicFramePr/>
          <p:nvPr>
            <p:extLst>
              <p:ext uri="{D42A27DB-BD31-4B8C-83A1-F6EECF244321}">
                <p14:modId xmlns:p14="http://schemas.microsoft.com/office/powerpoint/2010/main" val="914700955"/>
              </p:ext>
            </p:extLst>
          </p:nvPr>
        </p:nvGraphicFramePr>
        <p:xfrm>
          <a:off x="4847456" y="2996952"/>
          <a:ext cx="4045024" cy="2752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AutoShape 12"/>
          <p:cNvSpPr>
            <a:spLocks noChangeArrowheads="1"/>
          </p:cNvSpPr>
          <p:nvPr/>
        </p:nvSpPr>
        <p:spPr bwMode="auto">
          <a:xfrm>
            <a:off x="251520" y="1124744"/>
            <a:ext cx="8640960" cy="1692275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20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기부참여율은 경제적 상황으로 감소 및 정체의 속성을 갖는데</a:t>
            </a:r>
            <a:r>
              <a:rPr lang="en-US" altLang="ko-KR" sz="20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en-US" altLang="ko-KR" sz="20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  </a:t>
            </a:r>
            <a:r>
              <a:rPr lang="ko-KR" altLang="en-US" sz="20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현재는</a:t>
            </a:r>
            <a:r>
              <a:rPr lang="en-US" altLang="ko-KR" sz="20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55</a:t>
            </a:r>
            <a:r>
              <a:rPr lang="en-US" altLang="ko-KR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% 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수준으로 </a:t>
            </a:r>
            <a:r>
              <a:rPr lang="en-US" altLang="ko-KR" sz="20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2</a:t>
            </a:r>
            <a:r>
              <a:rPr lang="ko-KR" altLang="en-US" sz="20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명 중 </a:t>
            </a:r>
            <a:r>
              <a:rPr lang="en-US" altLang="ko-KR" sz="20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1</a:t>
            </a:r>
            <a:r>
              <a:rPr lang="ko-KR" altLang="en-US" sz="20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명 꼴로 기부하는 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것으로 나타남</a:t>
            </a:r>
            <a:endParaRPr lang="en-US" altLang="ko-KR" sz="2000" b="1" dirty="0">
              <a:solidFill>
                <a:schemeClr val="tx2"/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평균 기부금액은 </a:t>
            </a:r>
            <a:r>
              <a:rPr lang="ko-KR" altLang="en-US" sz="20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지속적으로 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증가</a:t>
            </a:r>
            <a:r>
              <a:rPr lang="en-US" altLang="ko-KR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, 2009</a:t>
            </a:r>
            <a:r>
              <a:rPr lang="ko-KR" altLang="en-US" sz="20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년  </a:t>
            </a:r>
            <a:r>
              <a:rPr lang="ko-KR" altLang="en-US" sz="20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국민 </a:t>
            </a:r>
            <a:r>
              <a:rPr lang="en-US" altLang="ko-KR" sz="20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1</a:t>
            </a:r>
            <a:r>
              <a:rPr lang="ko-KR" altLang="en-US" sz="20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인당 평균 기부금액은 </a:t>
            </a:r>
            <a:endParaRPr lang="en-US" altLang="ko-KR" sz="2000" b="1" dirty="0" smtClean="0">
              <a:solidFill>
                <a:srgbClr val="C00000"/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en-US" altLang="ko-KR" sz="20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   17</a:t>
            </a:r>
            <a:r>
              <a:rPr lang="ko-KR" altLang="en-US" sz="20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만원수준임</a:t>
            </a:r>
            <a:r>
              <a:rPr lang="en-US" altLang="ko-KR" sz="20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. </a:t>
            </a:r>
            <a:r>
              <a:rPr lang="ko-KR" altLang="en-US" sz="2000" b="1" dirty="0" smtClean="0">
                <a:latin typeface="HY그래픽M" pitchFamily="18" charset="-127"/>
                <a:ea typeface="HY그래픽M" pitchFamily="18" charset="-127"/>
              </a:rPr>
              <a:t>이는 정기적 기부 및 기부규모에서의 증가로 인한 것</a:t>
            </a:r>
            <a:endParaRPr lang="en-US" altLang="ko-KR" sz="2000" b="1" dirty="0">
              <a:solidFill>
                <a:srgbClr val="C00000"/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800" b="1" dirty="0">
              <a:latin typeface="HY그래픽M" pitchFamily="18" charset="-127"/>
              <a:ea typeface="HY그래픽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982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4"/>
          <p:cNvSpPr txBox="1">
            <a:spLocks noChangeArrowheads="1"/>
          </p:cNvSpPr>
          <p:nvPr/>
        </p:nvSpPr>
        <p:spPr bwMode="auto">
          <a:xfrm>
            <a:off x="585788" y="236538"/>
            <a:ext cx="5378395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500" b="1" dirty="0" smtClean="0">
                <a:latin typeface="Times New Roman" pitchFamily="18" charset="0"/>
              </a:rPr>
              <a:t>한국인 개인기부  구성의 속성 </a:t>
            </a:r>
            <a:r>
              <a:rPr lang="ko-KR" altLang="en-US" sz="2500" b="1" dirty="0">
                <a:latin typeface="Times New Roman" pitchFamily="18" charset="0"/>
              </a:rPr>
              <a:t>및 추이</a:t>
            </a:r>
            <a:endParaRPr lang="ko-KR" altLang="en-US" sz="2600" b="1" dirty="0">
              <a:latin typeface="Times New Roman" pitchFamily="18" charset="0"/>
            </a:endParaRPr>
          </a:p>
        </p:txBody>
      </p:sp>
      <p:sp>
        <p:nvSpPr>
          <p:cNvPr id="26" name="AutoShape 12"/>
          <p:cNvSpPr>
            <a:spLocks noChangeArrowheads="1"/>
          </p:cNvSpPr>
          <p:nvPr/>
        </p:nvSpPr>
        <p:spPr bwMode="auto">
          <a:xfrm>
            <a:off x="323528" y="1628800"/>
            <a:ext cx="8136582" cy="2880866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50000"/>
              </a:lnSpc>
              <a:defRPr/>
            </a:pPr>
            <a:endParaRPr lang="en-US" altLang="ko-KR" sz="2400" dirty="0">
              <a:solidFill>
                <a:schemeClr val="tx2"/>
              </a:solidFill>
              <a:latin typeface="HY강B" pitchFamily="18" charset="-127"/>
              <a:ea typeface="HY강B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ko-KR" altLang="en-US" sz="2400" dirty="0" smtClean="0">
                <a:solidFill>
                  <a:srgbClr val="C00000"/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24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한국의 </a:t>
            </a:r>
            <a:r>
              <a:rPr lang="ko-KR" altLang="en-US" sz="24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개인기부금 총액은 약 </a:t>
            </a:r>
            <a:r>
              <a:rPr lang="en-US" altLang="ko-KR" sz="24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5.53</a:t>
            </a:r>
            <a:r>
              <a:rPr lang="ko-KR" altLang="en-US" sz="24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조원</a:t>
            </a:r>
            <a:r>
              <a:rPr lang="en-US" altLang="ko-KR" sz="1500" dirty="0">
                <a:latin typeface="HY그래픽M" pitchFamily="18" charset="-127"/>
                <a:ea typeface="HY그래픽M" pitchFamily="18" charset="-127"/>
              </a:rPr>
              <a:t>(</a:t>
            </a:r>
            <a:r>
              <a:rPr lang="ko-KR" altLang="en-US" sz="1500" dirty="0">
                <a:latin typeface="HY그래픽M" pitchFamily="18" charset="-127"/>
                <a:ea typeface="HY그래픽M" pitchFamily="18" charset="-127"/>
              </a:rPr>
              <a:t>국세청</a:t>
            </a:r>
            <a:r>
              <a:rPr lang="en-US" altLang="ko-KR" sz="1500" dirty="0">
                <a:latin typeface="HY그래픽M" pitchFamily="18" charset="-127"/>
                <a:ea typeface="HY그래픽M" pitchFamily="18" charset="-127"/>
              </a:rPr>
              <a:t>, 2008</a:t>
            </a:r>
            <a:r>
              <a:rPr lang="en-US" altLang="ko-KR" sz="1500" dirty="0" smtClean="0">
                <a:latin typeface="HY그래픽M" pitchFamily="18" charset="-127"/>
                <a:ea typeface="HY그래픽M" pitchFamily="18" charset="-127"/>
              </a:rPr>
              <a:t>)</a:t>
            </a:r>
            <a:endParaRPr lang="en-US" altLang="ko-KR" sz="1500" dirty="0"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500" dirty="0">
                <a:latin typeface="HY강B" pitchFamily="18" charset="-127"/>
                <a:ea typeface="HY강B" pitchFamily="18" charset="-127"/>
              </a:rPr>
              <a:t>      </a:t>
            </a:r>
            <a:r>
              <a:rPr lang="ko-KR" altLang="en-US" sz="1500" b="1" dirty="0" smtClean="0">
                <a:latin typeface="HY그래픽M" pitchFamily="18" charset="-127"/>
                <a:ea typeface="HY그래픽M" pitchFamily="18" charset="-127"/>
              </a:rPr>
              <a:t>그러나</a:t>
            </a:r>
            <a:r>
              <a:rPr lang="en-US" altLang="ko-KR" sz="1500" b="1" dirty="0" smtClean="0">
                <a:latin typeface="HY그래픽M" pitchFamily="18" charset="-127"/>
                <a:ea typeface="HY그래픽M" pitchFamily="18" charset="-127"/>
              </a:rPr>
              <a:t>, </a:t>
            </a:r>
            <a:r>
              <a:rPr lang="en-US" altLang="ko-KR" sz="2000" b="1" dirty="0" smtClean="0">
                <a:latin typeface="HY그래픽M" pitchFamily="18" charset="-127"/>
                <a:ea typeface="HY그래픽M" pitchFamily="18" charset="-127"/>
              </a:rPr>
              <a:t> </a:t>
            </a:r>
            <a:r>
              <a:rPr lang="en-US" altLang="ko-KR" sz="2000" b="1" dirty="0">
                <a:latin typeface="HY그래픽M" pitchFamily="18" charset="-127"/>
                <a:ea typeface="HY그래픽M" pitchFamily="18" charset="-127"/>
              </a:rPr>
              <a:t>Giving Korea </a:t>
            </a:r>
            <a:r>
              <a:rPr lang="ko-KR" altLang="en-US" sz="2000" b="1" dirty="0">
                <a:latin typeface="HY그래픽M" pitchFamily="18" charset="-127"/>
                <a:ea typeface="HY그래픽M" pitchFamily="18" charset="-127"/>
              </a:rPr>
              <a:t>추계자료에 의하면 약 </a:t>
            </a:r>
            <a:r>
              <a:rPr lang="en-US" altLang="ko-KR" sz="2000" b="1" dirty="0">
                <a:latin typeface="HY그래픽M" pitchFamily="18" charset="-127"/>
                <a:ea typeface="HY그래픽M" pitchFamily="18" charset="-127"/>
              </a:rPr>
              <a:t>17.5</a:t>
            </a:r>
            <a:r>
              <a:rPr lang="ko-KR" altLang="en-US" sz="2000" b="1" dirty="0" smtClean="0">
                <a:latin typeface="HY그래픽M" pitchFamily="18" charset="-127"/>
                <a:ea typeface="HY그래픽M" pitchFamily="18" charset="-127"/>
              </a:rPr>
              <a:t>조원</a:t>
            </a:r>
            <a:endParaRPr lang="en-US" altLang="ko-KR" sz="1500" b="1" dirty="0"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500" dirty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      ※ </a:t>
            </a:r>
            <a:r>
              <a:rPr lang="ko-KR" altLang="en-US" sz="1500" dirty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자선기부와 종교기부를 합산한 규모로서 </a:t>
            </a:r>
            <a:r>
              <a:rPr lang="ko-KR" altLang="en-US" sz="1500" dirty="0" smtClean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국세청의 보고와 비교할 때 차이가 </a:t>
            </a:r>
            <a:r>
              <a:rPr lang="ko-KR" altLang="en-US" sz="1500" dirty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큰데</a:t>
            </a:r>
            <a:r>
              <a:rPr lang="en-US" altLang="ko-KR" sz="1500" dirty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, </a:t>
            </a:r>
            <a:endParaRPr lang="en-US" altLang="ko-KR" sz="1500" dirty="0" smtClean="0">
              <a:solidFill>
                <a:schemeClr val="tx2"/>
              </a:solidFill>
              <a:latin typeface="HY강B" pitchFamily="18" charset="-127"/>
              <a:ea typeface="HY강B" pitchFamily="18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500" dirty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500" dirty="0" smtClean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         </a:t>
            </a:r>
            <a:r>
              <a:rPr lang="ko-KR" altLang="en-US" sz="1500" dirty="0" smtClean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기억의 문제 및 세금감면을 </a:t>
            </a:r>
            <a:r>
              <a:rPr lang="ko-KR" altLang="en-US" sz="1500" dirty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위한 연말정산 보고 </a:t>
            </a:r>
            <a:r>
              <a:rPr lang="ko-KR" altLang="en-US" sz="1500" dirty="0" smtClean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여부에</a:t>
            </a:r>
            <a:r>
              <a:rPr lang="en-US" altLang="ko-KR" sz="1500" dirty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1500" dirty="0" smtClean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따른 </a:t>
            </a:r>
            <a:r>
              <a:rPr lang="ko-KR" altLang="en-US" sz="1500" dirty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차이를 </a:t>
            </a:r>
            <a:r>
              <a:rPr lang="ko-KR" altLang="en-US" sz="1500" dirty="0" smtClean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반영할 </a:t>
            </a:r>
            <a:r>
              <a:rPr lang="ko-KR" altLang="en-US" sz="1500" dirty="0">
                <a:solidFill>
                  <a:schemeClr val="tx2"/>
                </a:solidFill>
                <a:latin typeface="HY강B" pitchFamily="18" charset="-127"/>
                <a:ea typeface="HY강B" pitchFamily="18" charset="-127"/>
              </a:rPr>
              <a:t>수 있음</a:t>
            </a:r>
            <a:endParaRPr lang="en-US" altLang="ko-KR" sz="1500" dirty="0">
              <a:solidFill>
                <a:schemeClr val="tx2"/>
              </a:solidFill>
              <a:latin typeface="HY강B" pitchFamily="18" charset="-127"/>
              <a:ea typeface="HY강B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ko-KR" sz="2000" dirty="0">
                <a:solidFill>
                  <a:srgbClr val="C00000"/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22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개인기부의</a:t>
            </a:r>
            <a:r>
              <a:rPr lang="en-US" altLang="ko-KR" sz="22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22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구성 </a:t>
            </a:r>
            <a:r>
              <a:rPr lang="en-US" altLang="ko-KR" sz="22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= </a:t>
            </a:r>
            <a:r>
              <a:rPr lang="ko-KR" altLang="en-US" sz="22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자선기부</a:t>
            </a:r>
            <a:r>
              <a:rPr lang="en-US" altLang="ko-KR" sz="22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 + </a:t>
            </a:r>
            <a:r>
              <a:rPr lang="ko-KR" altLang="en-US" sz="22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종교기부 </a:t>
            </a:r>
            <a:r>
              <a:rPr lang="en-US" altLang="ko-KR" sz="2200" b="1" dirty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+ </a:t>
            </a:r>
            <a:r>
              <a:rPr lang="ko-KR" altLang="en-US" sz="22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경조사비</a:t>
            </a:r>
            <a:r>
              <a:rPr lang="en-US" altLang="ko-KR" sz="14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(mutual</a:t>
            </a:r>
            <a:r>
              <a:rPr lang="ko-KR" altLang="en-US" sz="14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en-US" altLang="ko-KR" sz="1400" b="1" dirty="0" smtClean="0">
                <a:solidFill>
                  <a:srgbClr val="C00000"/>
                </a:solidFill>
                <a:latin typeface="HY그래픽M" pitchFamily="18" charset="-127"/>
                <a:ea typeface="HY그래픽M" pitchFamily="18" charset="-127"/>
              </a:rPr>
              <a:t>aid giving)</a:t>
            </a:r>
            <a:endParaRPr lang="en-US" altLang="ko-KR" sz="1400" b="1" dirty="0">
              <a:solidFill>
                <a:srgbClr val="C00000"/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2000" dirty="0">
                <a:latin typeface="HY강B" pitchFamily="18" charset="-127"/>
                <a:ea typeface="HY강B" pitchFamily="18" charset="-127"/>
              </a:rPr>
              <a:t>                     </a:t>
            </a:r>
            <a:endParaRPr lang="en-US" altLang="ko-KR" sz="1800" dirty="0">
              <a:latin typeface="HY강B" pitchFamily="18" charset="-127"/>
              <a:ea typeface="HY강B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en-US" altLang="ko-KR" sz="2000" dirty="0">
              <a:latin typeface="HY강B" pitchFamily="18" charset="-127"/>
              <a:ea typeface="HY강B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en-US" altLang="ko-KR" sz="2000" dirty="0">
              <a:latin typeface="HY강B" pitchFamily="18" charset="-127"/>
              <a:ea typeface="HY강B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en-US" altLang="ko-KR" sz="2000" dirty="0">
              <a:latin typeface="HY강B" pitchFamily="18" charset="-127"/>
              <a:ea typeface="HY강B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en-US" altLang="ko-KR" sz="2000" dirty="0">
              <a:solidFill>
                <a:schemeClr val="tx2"/>
              </a:solidFill>
              <a:latin typeface="HY강B" pitchFamily="18" charset="-127"/>
              <a:ea typeface="HY강B" pitchFamily="18" charset="-127"/>
            </a:endParaRPr>
          </a:p>
        </p:txBody>
      </p:sp>
      <p:graphicFrame>
        <p:nvGraphicFramePr>
          <p:cNvPr id="4" name="차트 3"/>
          <p:cNvGraphicFramePr/>
          <p:nvPr/>
        </p:nvGraphicFramePr>
        <p:xfrm>
          <a:off x="467544" y="3140968"/>
          <a:ext cx="4392488" cy="3531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0245" name="그룹 5"/>
          <p:cNvGrpSpPr>
            <a:grpSpLocks/>
          </p:cNvGrpSpPr>
          <p:nvPr/>
        </p:nvGrpSpPr>
        <p:grpSpPr bwMode="auto">
          <a:xfrm>
            <a:off x="4459288" y="3376613"/>
            <a:ext cx="863600" cy="2011362"/>
            <a:chOff x="3544456" y="2983170"/>
            <a:chExt cx="864792" cy="2010475"/>
          </a:xfrm>
        </p:grpSpPr>
        <p:sp>
          <p:nvSpPr>
            <p:cNvPr id="10247" name="TextBox 6"/>
            <p:cNvSpPr txBox="1">
              <a:spLocks noChangeArrowheads="1"/>
            </p:cNvSpPr>
            <p:nvPr/>
          </p:nvSpPr>
          <p:spPr bwMode="auto">
            <a:xfrm>
              <a:off x="3544456" y="2983170"/>
              <a:ext cx="864096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ko-KR" altLang="en-US" sz="1200"/>
                <a:t>경조사비</a:t>
              </a:r>
              <a:endParaRPr lang="en-US" altLang="ko-KR" sz="1200"/>
            </a:p>
            <a:p>
              <a:pPr algn="ctr"/>
              <a:r>
                <a:rPr lang="en-US" altLang="ko-KR" sz="1200"/>
                <a:t>84.0%</a:t>
              </a:r>
              <a:endParaRPr lang="ko-KR" altLang="en-US" sz="1200"/>
            </a:p>
          </p:txBody>
        </p:sp>
        <p:sp>
          <p:nvSpPr>
            <p:cNvPr id="10248" name="TextBox 7"/>
            <p:cNvSpPr txBox="1">
              <a:spLocks noChangeArrowheads="1"/>
            </p:cNvSpPr>
            <p:nvPr/>
          </p:nvSpPr>
          <p:spPr bwMode="auto">
            <a:xfrm>
              <a:off x="3609029" y="3944486"/>
              <a:ext cx="800219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1200"/>
                <a:t>자선기부</a:t>
              </a:r>
              <a:endParaRPr lang="en-US" altLang="ko-KR" sz="1200"/>
            </a:p>
            <a:p>
              <a:pPr algn="ctr"/>
              <a:r>
                <a:rPr lang="en-US" altLang="ko-KR" sz="1200"/>
                <a:t>55.2%</a:t>
              </a:r>
              <a:endParaRPr lang="ko-KR" altLang="en-US" sz="1200"/>
            </a:p>
          </p:txBody>
        </p:sp>
        <p:sp>
          <p:nvSpPr>
            <p:cNvPr id="10249" name="TextBox 8"/>
            <p:cNvSpPr txBox="1">
              <a:spLocks noChangeArrowheads="1"/>
            </p:cNvSpPr>
            <p:nvPr/>
          </p:nvSpPr>
          <p:spPr bwMode="auto">
            <a:xfrm>
              <a:off x="3604426" y="4531980"/>
              <a:ext cx="800219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1200"/>
                <a:t>종교기부</a:t>
              </a:r>
              <a:endParaRPr lang="en-US" altLang="ko-KR" sz="1200"/>
            </a:p>
            <a:p>
              <a:pPr algn="ctr"/>
              <a:r>
                <a:rPr lang="en-US" altLang="ko-KR" sz="1200"/>
                <a:t>36.9%</a:t>
              </a:r>
              <a:endParaRPr lang="ko-KR" altLang="en-US" sz="1200"/>
            </a:p>
          </p:txBody>
        </p:sp>
      </p:grpSp>
      <p:sp>
        <p:nvSpPr>
          <p:cNvPr id="14" name="AutoShape 12"/>
          <p:cNvSpPr>
            <a:spLocks noChangeArrowheads="1"/>
          </p:cNvSpPr>
          <p:nvPr/>
        </p:nvSpPr>
        <p:spPr bwMode="auto">
          <a:xfrm>
            <a:off x="5364088" y="4149080"/>
            <a:ext cx="3368675" cy="1656184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50000"/>
              </a:lnSpc>
              <a:buFontTx/>
              <a:buChar char="-"/>
              <a:defRPr/>
            </a:pPr>
            <a:r>
              <a:rPr lang="ko-KR" altLang="en-US" sz="1800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한국인의 </a:t>
            </a:r>
            <a:r>
              <a:rPr lang="ko-KR" altLang="en-US" sz="1800" b="1" dirty="0">
                <a:latin typeface="HY그래픽M" pitchFamily="18" charset="-127"/>
                <a:ea typeface="HY그래픽M" pitchFamily="18" charset="-127"/>
              </a:rPr>
              <a:t>기부에서</a:t>
            </a:r>
            <a:r>
              <a:rPr lang="en-US" altLang="ko-KR" sz="1800" b="1" dirty="0">
                <a:latin typeface="HY그래픽M" pitchFamily="18" charset="-127"/>
                <a:ea typeface="HY그래픽M" pitchFamily="18" charset="-127"/>
              </a:rPr>
              <a:t>, </a:t>
            </a: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경조사비에</a:t>
            </a:r>
            <a:endParaRPr lang="en-US" altLang="ko-KR" sz="1800" b="1" dirty="0" smtClean="0"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1800" b="1" dirty="0" smtClean="0">
                <a:latin typeface="HY그래픽M" pitchFamily="18" charset="-127"/>
                <a:ea typeface="HY그래픽M" pitchFamily="18" charset="-127"/>
              </a:rPr>
              <a:t>  대해선 </a:t>
            </a:r>
            <a:r>
              <a:rPr lang="ko-KR" altLang="en-US" sz="1800" b="1" dirty="0">
                <a:latin typeface="HY그래픽M" pitchFamily="18" charset="-127"/>
                <a:ea typeface="HY그래픽M" pitchFamily="18" charset="-127"/>
              </a:rPr>
              <a:t>특별한 해석이 필요</a:t>
            </a:r>
            <a:endParaRPr lang="en-US" altLang="ko-KR" sz="1800" b="1" dirty="0" smtClean="0">
              <a:solidFill>
                <a:schemeClr val="tx2"/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  <a:buFontTx/>
              <a:buChar char="-"/>
              <a:defRPr/>
            </a:pPr>
            <a:r>
              <a:rPr lang="ko-KR" altLang="en-US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1800" b="1" dirty="0" smtClean="0">
                <a:solidFill>
                  <a:srgbClr val="395987"/>
                </a:solidFill>
                <a:latin typeface="HY그래픽M" pitchFamily="18" charset="-127"/>
                <a:ea typeface="HY그래픽M" pitchFamily="18" charset="-127"/>
              </a:rPr>
              <a:t>기부참여비율</a:t>
            </a:r>
            <a:r>
              <a:rPr lang="ko-KR" altLang="en-US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과 관련해서는</a:t>
            </a:r>
            <a:endParaRPr lang="en-US" altLang="ko-KR" sz="1800" b="1" dirty="0" smtClean="0">
              <a:solidFill>
                <a:schemeClr val="tx2"/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8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en-US" altLang="ko-KR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1800" b="1" dirty="0" smtClean="0">
                <a:solidFill>
                  <a:srgbClr val="395987"/>
                </a:solidFill>
                <a:latin typeface="HY그래픽M" pitchFamily="18" charset="-127"/>
                <a:ea typeface="HY그래픽M" pitchFamily="18" charset="-127"/>
              </a:rPr>
              <a:t>경조사비</a:t>
            </a:r>
            <a:r>
              <a:rPr lang="en-US" altLang="ko-KR" sz="1800" b="1" dirty="0">
                <a:solidFill>
                  <a:srgbClr val="395987"/>
                </a:solidFill>
                <a:latin typeface="HY그래픽M" pitchFamily="18" charset="-127"/>
                <a:ea typeface="HY그래픽M" pitchFamily="18" charset="-127"/>
              </a:rPr>
              <a:t>&gt; </a:t>
            </a:r>
            <a:r>
              <a:rPr lang="ko-KR" altLang="en-US" sz="1800" b="1" dirty="0">
                <a:solidFill>
                  <a:srgbClr val="395987"/>
                </a:solidFill>
                <a:latin typeface="HY그래픽M" pitchFamily="18" charset="-127"/>
                <a:ea typeface="HY그래픽M" pitchFamily="18" charset="-127"/>
              </a:rPr>
              <a:t>자선기부</a:t>
            </a:r>
            <a:r>
              <a:rPr lang="en-US" altLang="ko-KR" sz="1800" b="1" dirty="0">
                <a:solidFill>
                  <a:srgbClr val="395987"/>
                </a:solidFill>
                <a:latin typeface="HY그래픽M" pitchFamily="18" charset="-127"/>
                <a:ea typeface="HY그래픽M" pitchFamily="18" charset="-127"/>
              </a:rPr>
              <a:t>&gt; </a:t>
            </a:r>
            <a:r>
              <a:rPr lang="ko-KR" altLang="en-US" sz="1800" b="1" dirty="0">
                <a:solidFill>
                  <a:srgbClr val="395987"/>
                </a:solidFill>
                <a:latin typeface="HY그래픽M" pitchFamily="18" charset="-127"/>
                <a:ea typeface="HY그래픽M" pitchFamily="18" charset="-127"/>
              </a:rPr>
              <a:t>종교기부</a:t>
            </a:r>
            <a:endParaRPr lang="en-US" altLang="ko-KR" sz="1800" b="1" dirty="0">
              <a:solidFill>
                <a:srgbClr val="395987"/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  <a:buFontTx/>
              <a:buChar char="-"/>
              <a:defRPr/>
            </a:pPr>
            <a:r>
              <a:rPr lang="en-US" altLang="ko-KR" sz="18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18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경조사비와 종교기부의 </a:t>
            </a:r>
            <a:r>
              <a:rPr lang="ko-KR" altLang="en-US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참여</a:t>
            </a:r>
            <a:r>
              <a:rPr lang="ko-KR" altLang="en-US" sz="18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는</a:t>
            </a:r>
            <a:endParaRPr lang="en-US" altLang="ko-KR" sz="1800" b="1" dirty="0">
              <a:solidFill>
                <a:schemeClr val="tx2"/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8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 </a:t>
            </a:r>
            <a:r>
              <a:rPr lang="ko-KR" altLang="en-US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지속적으로 </a:t>
            </a:r>
            <a:r>
              <a:rPr lang="ko-KR" altLang="en-US" sz="18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높아지는 경향성을 </a:t>
            </a:r>
            <a:endParaRPr lang="en-US" altLang="ko-KR" sz="1800" b="1" dirty="0" smtClean="0">
              <a:solidFill>
                <a:schemeClr val="tx2"/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800" b="1" dirty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en-US" altLang="ko-KR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 </a:t>
            </a:r>
            <a:r>
              <a:rPr lang="ko-KR" altLang="en-US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보이고</a:t>
            </a:r>
            <a:r>
              <a:rPr lang="en-US" altLang="ko-KR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, </a:t>
            </a:r>
            <a:r>
              <a:rPr lang="ko-KR" altLang="en-US" sz="1800" b="1" dirty="0" smtClean="0">
                <a:solidFill>
                  <a:schemeClr val="tx2"/>
                </a:solidFill>
                <a:latin typeface="HY그래픽M" pitchFamily="18" charset="-127"/>
                <a:ea typeface="HY그래픽M" pitchFamily="18" charset="-127"/>
              </a:rPr>
              <a:t>자선기부는 다소 정체</a:t>
            </a:r>
            <a:endParaRPr lang="en-US" altLang="ko-KR" sz="2000" b="1" dirty="0">
              <a:solidFill>
                <a:schemeClr val="tx1">
                  <a:lumMod val="50000"/>
                  <a:lumOff val="50000"/>
                </a:schemeClr>
              </a:solidFill>
              <a:latin typeface="HY그래픽M" pitchFamily="18" charset="-127"/>
              <a:ea typeface="HY그래픽M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en-US" altLang="ko-KR" sz="2000" b="1" dirty="0">
              <a:solidFill>
                <a:schemeClr val="tx2"/>
              </a:solidFill>
              <a:latin typeface="HY그래픽M" pitchFamily="18" charset="-127"/>
              <a:ea typeface="HY그래픽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2677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기본 디자인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기본 디자인">
    <a:majorFont>
      <a:latin typeface="굴림"/>
      <a:ea typeface="굴림"/>
      <a:cs typeface=""/>
    </a:majorFont>
    <a:minorFont>
      <a:latin typeface="굴림"/>
      <a:ea typeface="굴림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기본 디자인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기본 디자인">
    <a:majorFont>
      <a:latin typeface="굴림"/>
      <a:ea typeface="굴림"/>
      <a:cs typeface=""/>
    </a:majorFont>
    <a:minorFont>
      <a:latin typeface="굴림"/>
      <a:ea typeface="굴림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기본 디자인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기본 디자인">
    <a:majorFont>
      <a:latin typeface="굴림"/>
      <a:ea typeface="굴림"/>
      <a:cs typeface=""/>
    </a:majorFont>
    <a:minorFont>
      <a:latin typeface="굴림"/>
      <a:ea typeface="굴림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기본 디자인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기본 디자인">
    <a:majorFont>
      <a:latin typeface="굴림"/>
      <a:ea typeface="굴림"/>
      <a:cs typeface=""/>
    </a:majorFont>
    <a:minorFont>
      <a:latin typeface="굴림"/>
      <a:ea typeface="굴림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기본 디자인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기본 디자인">
    <a:majorFont>
      <a:latin typeface="굴림"/>
      <a:ea typeface="굴림"/>
      <a:cs typeface=""/>
    </a:majorFont>
    <a:minorFont>
      <a:latin typeface="굴림"/>
      <a:ea typeface="굴림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7571</TotalTime>
  <Words>3329</Words>
  <Application>Microsoft Office PowerPoint</Application>
  <PresentationFormat>화면 슬라이드 쇼(4:3)</PresentationFormat>
  <Paragraphs>560</Paragraphs>
  <Slides>53</Slides>
  <Notes>8</Notes>
  <HiddenSlides>0</HiddenSlides>
  <MMClips>0</MMClips>
  <ScaleCrop>false</ScaleCrop>
  <HeadingPairs>
    <vt:vector size="6" baseType="variant"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53</vt:i4>
      </vt:variant>
    </vt:vector>
  </HeadingPairs>
  <TitlesOfParts>
    <vt:vector size="55" baseType="lpstr">
      <vt:lpstr>기본 디자인</vt:lpstr>
      <vt:lpstr>사진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이종은</dc:creator>
  <cp:lastModifiedBy>MASTER</cp:lastModifiedBy>
  <cp:revision>972</cp:revision>
  <cp:lastPrinted>2011-12-02T07:25:37Z</cp:lastPrinted>
  <dcterms:created xsi:type="dcterms:W3CDTF">2008-09-29T12:23:24Z</dcterms:created>
  <dcterms:modified xsi:type="dcterms:W3CDTF">2011-12-06T08:04:22Z</dcterms:modified>
</cp:coreProperties>
</file>